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app0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openxmlformats.org/package/2006/relationships/metadata/extended-properties" Target="docProps/app0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9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495B7A3-3F33-4169-C7B7-7E379873CC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A6D1B549-AC8A-B243-953C-3678907EE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0285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3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15B42-1BD9-3D59-C78E-13DDE1C47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EFE919-1979-FD72-1DCD-4CEB488BE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6981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B2FB4-5FE9-379C-A737-08181ACAC1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B1FCDE-1794-7951-B8DC-E9D62C363E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F1C924-B5B9-B728-52AC-703721D94F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38E064-8D7F-7FB4-2E05-DB44B834B1D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84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810E3-3E89-2B0B-B2B1-2955F8AC0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00E5DF-38EE-AC65-CA03-C7713F7759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157B3D3-2D96-3476-067F-E4FAE9EEB1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3E677CF-578B-6BB1-4811-FB73B8A2BA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9623C9-AA7E-F01D-C1DC-17B05697C9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9BCC88D-DC47-D749-052B-7A6286B6916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20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AE837-2D62-2744-4284-991E821FA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8040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082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3006B-F0B9-113E-7CBB-A25142730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69C5C-237F-05F0-24F0-0BC4700C4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953C8-76C8-8369-6ACD-1E399C1DA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8B7C94-7674-9FD2-19EB-C168681E2E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94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CE75E-890F-0884-A788-0032220A9B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CAA02-62FF-454C-0E1A-2DAE4044BF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B7D7F4-F77D-2CBD-FC0F-7A9BDF66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274ED2-9121-CD43-9B4C-9A43FA5D74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13230" y="6337788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www.dataanalyticscurriculum.com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050447-F59A-98EA-1418-4EC661ADB2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03233A0-0FF0-4F55-A73A-F1A4C92383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32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526420-E684-3268-D4E9-F9040BAFA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50B632-B813-7790-FF8D-DC5243BE3A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3FA52C-E727-BF41-E0A0-B12DF16AD468}"/>
              </a:ext>
            </a:extLst>
          </p:cNvPr>
          <p:cNvSpPr txBox="1"/>
          <p:nvPr userDrawn="1"/>
        </p:nvSpPr>
        <p:spPr>
          <a:xfrm>
            <a:off x="3578044" y="6218078"/>
            <a:ext cx="8613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Accessible and Inclusive AI &amp; Data Learning for Everyone                       </a:t>
            </a:r>
            <a:r>
              <a:rPr lang="en-US" sz="1600" b="1" dirty="0"/>
              <a:t>www.DataJoyAI.com</a:t>
            </a:r>
            <a:endParaRPr lang="en-US" sz="1600" b="1" i="1" dirty="0"/>
          </a:p>
        </p:txBody>
      </p:sp>
      <p:pic>
        <p:nvPicPr>
          <p:cNvPr id="5" name="Picture 4" descr="A blue and green letters  AI-generated content may be incorrect.">
            <a:extLst>
              <a:ext uri="{FF2B5EF4-FFF2-40B4-BE49-F238E27FC236}">
                <a16:creationId xmlns:a16="http://schemas.microsoft.com/office/drawing/2014/main" id="{CBDF257C-5DA4-7EF4-A51B-9A0E6E9A23B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79" y="6083284"/>
            <a:ext cx="2595417" cy="615468"/>
          </a:xfrm>
          <a:prstGeom prst="rect">
            <a:avLst/>
          </a:prstGeom>
        </p:spPr>
      </p:pic>
      <p:pic>
        <p:nvPicPr>
          <p:cNvPr id="7" name="Picture 6" descr="A black silhouette of a person  AI-generated content may be incorrect.">
            <a:extLst>
              <a:ext uri="{FF2B5EF4-FFF2-40B4-BE49-F238E27FC236}">
                <a16:creationId xmlns:a16="http://schemas.microsoft.com/office/drawing/2014/main" id="{FBC28EA2-8877-C89B-92A1-CDB03F0D4830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2900215" y="6104067"/>
            <a:ext cx="546387" cy="546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350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1" kern="1200">
          <a:solidFill>
            <a:schemeClr val="tx2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Chapter 2: Design Elements and Their Impact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Color Psychology and Cultural Impact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Red: Urgency, danger (Western) vs. good fortune (Chinese)</a:t>
            </a:r>
          </a:p>
          <a:p>
            <a:pPr lvl="0"/>
            <a:r>
              <a:t>Blue: Trust, stability, professionalism</a:t>
            </a:r>
          </a:p>
          <a:p>
            <a:pPr lvl="0"/>
            <a:r>
              <a:t>Green: Growth, success, permission to proceed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Effective Color Palettes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Start with brand colors or neutral base</a:t>
            </a:r>
          </a:p>
          <a:p>
            <a:pPr lvl="0"/>
            <a:r>
              <a:t>Choose ONE primary accent color for highlights</a:t>
            </a:r>
          </a:p>
          <a:p>
            <a:pPr lvl="0"/>
            <a:r>
              <a:t>Add secondary colors sparingly (3-5 colors maximum)</a:t>
            </a:r>
          </a:p>
          <a:p>
            <a:pPr lvl="0"/>
            <a:r>
              <a:t>Test accessibility compliance before proceeding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Typography: The Unsung Hero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Sans-serif fonts best for digital visualizations</a:t>
            </a:r>
          </a:p>
          <a:p>
            <a:pPr lvl="0"/>
            <a:r>
              <a:t>Arial, Helvetica, Roboto prioritize legibility over personality</a:t>
            </a:r>
          </a:p>
          <a:p>
            <a:pPr lvl="0"/>
            <a:r>
              <a:t>Limit to 1-2 font families per visualization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Typography Hierarchy and Accessibility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Main titles: 24-32pt for hierarchy and distance readability</a:t>
            </a:r>
          </a:p>
          <a:p>
            <a:pPr lvl="0"/>
            <a:r>
              <a:t>Section headers: 18-24pt for organization</a:t>
            </a:r>
          </a:p>
          <a:p>
            <a:pPr lvl="0"/>
            <a:r>
              <a:t>Body text: 12-16pt for optimal readability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Labels: Your Navigation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Vague: “Q1, Q2, Q3, Q4” vs. Clear: “Q1 2024 Revenue (USD Millions)”</a:t>
            </a:r>
          </a:p>
          <a:p>
            <a:pPr lvl="0"/>
            <a:r>
              <a:t>Incomplete: “Users” vs. Complete: “Monthly Active Users (MAU)”</a:t>
            </a:r>
          </a:p>
          <a:p>
            <a:pPr lvl="0"/>
            <a:r>
              <a:t>Essential checklist: Units, time periods, measurement context, data source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Building Your Design System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Primary color palette (3-5 colors) tested for accessibility</a:t>
            </a:r>
          </a:p>
          <a:p>
            <a:pPr lvl="0"/>
            <a:r>
              <a:t>Typography guidelines with clear size hierarchy</a:t>
            </a:r>
          </a:p>
          <a:p>
            <a:pPr lvl="0"/>
            <a:r>
              <a:t>Chart type guidelines for different data scenarios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Netflix Dashboard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Level 1: Total subscribers (large, bold, immediate attention)</a:t>
            </a:r>
          </a:p>
          <a:p>
            <a:pPr lvl="0"/>
            <a:r>
              <a:t>Level 2: Engagement rates and churn (medium, contextual)</a:t>
            </a:r>
          </a:p>
          <a:p>
            <a:pPr lvl="0"/>
            <a:r>
              <a:t>Level 3: Methodology details (small, available but not distracting)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Design That Drives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*Remember the two analysts story</a:t>
            </a:r>
          </a:p>
          <a:p>
            <a:pPr lvl="1"/>
            <a:r>
              <a:t>don’t be the first one:**</a:t>
            </a:r>
          </a:p>
          <a:p>
            <a:pPr lvl="0"/>
            <a:r>
              <a:t>Content may be king, but design is the crown that makes it visible</a:t>
            </a:r>
          </a:p>
          <a:p>
            <a:pPr lvl="0"/>
            <a:r>
              <a:t>50 milliseconds to make first impression</a:t>
            </a:r>
          </a:p>
          <a:p>
            <a:pPr lvl="1"/>
            <a:r>
              <a:t>make it count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Key Takeaways: Design That Drives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Master the three pillars: visual basics, labels/formatting, accessibility</a:t>
            </a:r>
          </a:p>
          <a:p>
            <a:pPr lvl="0"/>
            <a:r>
              <a:rPr b="1"/>
              <a:t>Your design choices determine whether insights create impact or get ignored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Tale of Two Analysts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First analyst: Cluttered chart, tiny labels, clashing neon colors</a:t>
            </a:r>
          </a:p>
          <a:p>
            <a:pPr lvl="0"/>
            <a:r>
              <a:t>Executives squint, struggle, dismiss insights as “too confusing”</a:t>
            </a:r>
          </a:p>
          <a:p>
            <a:pPr lvl="0"/>
            <a:r>
              <a:t>Second analyst: Clear hierarchy, accessible colors, thoughtful typography</a:t>
            </a:r>
          </a:p>
          <a:p>
            <a:pPr lvl="0"/>
            <a:r>
              <a:t>Executives grasp insights immediately, approve actions within minutes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50-Millisecond 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Well-designed visualizations processed 60,000x faster than text</a:t>
            </a:r>
          </a:p>
          <a:p>
            <a:pPr lvl="0"/>
            <a:r>
              <a:t>Poorly designed ones lead to 30% misinterpretation rates</a:t>
            </a:r>
          </a:p>
          <a:p>
            <a:pPr lvl="0"/>
            <a:r>
              <a:t>First impressions form in just 50 milliseconds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Design: Your Career Game-Changer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Most sophisticated models create zero value if poorly communicated</a:t>
            </a:r>
          </a:p>
          <a:p>
            <a:pPr lvl="0"/>
            <a:r>
              <a:t>Your audience’s brain judges importance before conscious analysis begins</a:t>
            </a:r>
          </a:p>
          <a:p>
            <a:pPr lvl="0"/>
            <a:r>
              <a:t>Design competency now as important as analytical skills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Three Pillars of Design Success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AutoNum type="arabicPeriod"/>
            </a:pPr>
            <a:r>
              <a:rPr b="1"/>
              <a:t>Visual Design Basics</a:t>
            </a:r>
          </a:p>
          <a:p>
            <a:pPr lvl="0"/>
            <a:r>
              <a:t>Hierarchy, balance, emphasis principles</a:t>
            </a:r>
          </a:p>
          <a:p>
            <a:pPr marL="457200" lvl="0" indent="-457200">
              <a:buAutoNum type="arabicPeriod" startAt="2"/>
            </a:pPr>
            <a:r>
              <a:rPr b="1"/>
              <a:t>Labels and Formatting</a:t>
            </a:r>
          </a:p>
          <a:p>
            <a:pPr lvl="0"/>
            <a:r>
              <a:t>Navigation system for understanding</a:t>
            </a:r>
          </a:p>
          <a:p>
            <a:pPr marL="457200" lvl="0" indent="-457200">
              <a:buAutoNum type="arabicPeriod" startAt="3"/>
            </a:pPr>
            <a:r>
              <a:rPr b="1"/>
              <a:t>Accessibility Considerations</a:t>
            </a:r>
          </a:p>
          <a:p>
            <a:pPr lvl="0"/>
            <a:r>
              <a:t>Ensuring universal access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How Your Brain Sees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Brain automatically processes color, motion, size, position</a:t>
            </a:r>
          </a:p>
          <a:p>
            <a:pPr lvl="0"/>
            <a:r>
              <a:t>Effective design works WITH your audience’s visual system</a:t>
            </a:r>
          </a:p>
          <a:p>
            <a:pPr lvl="0"/>
            <a:r>
              <a:t>Larger elements, bright colors, strategic positioning guide attention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Gestalt Principles in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Proximity:</a:t>
            </a:r>
            <a:r>
              <a:t> Elements close together perceived as related</a:t>
            </a:r>
          </a:p>
          <a:p>
            <a:pPr lvl="0"/>
            <a:r>
              <a:rPr b="1"/>
              <a:t>Similarity:</a:t>
            </a:r>
            <a:r>
              <a:t> Same colors/shapes perceived as same group</a:t>
            </a:r>
          </a:p>
          <a:p>
            <a:pPr lvl="0"/>
            <a:r>
              <a:rPr b="1"/>
              <a:t>Closure:</a:t>
            </a:r>
            <a:r>
              <a:t> Humans complete incomplete patterns mentally</a:t>
            </a:r>
          </a:p>
          <a:p>
            <a:pPr lvl="0"/>
            <a:r>
              <a:rPr b="1"/>
              <a:t>Continuity:</a:t>
            </a:r>
            <a:r>
              <a:t> Smooth lines perceived as related trends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Visual Hierarchy: Guiding the Eye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t>Determines order viewers process information</a:t>
            </a:r>
          </a:p>
          <a:p>
            <a:pPr lvl="0"/>
            <a:r>
              <a:t>Size and scale provide most direct hierarchy method</a:t>
            </a:r>
          </a:p>
          <a:p>
            <a:pPr lvl="0"/>
            <a:r>
              <a:t>Netflix example: Large subscriber growth, medium supporting metrics, small footnotes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522159-EF18-025A-5FF1-CF0CEAB5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>
              <a:buNone/>
            </a:pPr>
            <a:r>
              <a:t>The 60-30-10 Color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85219F-0575-3128-6942-FCD8590E3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60%:</a:t>
            </a:r>
            <a:r>
              <a:t> Dominant neutral color (backgrounds, stable foundation)</a:t>
            </a:r>
          </a:p>
          <a:p>
            <a:pPr lvl="0"/>
            <a:r>
              <a:rPr b="1"/>
              <a:t>30%:</a:t>
            </a:r>
            <a:r>
              <a:t> Secondary color (complements, provides interest)</a:t>
            </a:r>
          </a:p>
          <a:p>
            <a:pPr lvl="0"/>
            <a:r>
              <a:rPr b="1"/>
              <a:t>10%:</a:t>
            </a:r>
            <a:r>
              <a:t> Accent color (highlights most important elements)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JA">
      <a:dk1>
        <a:srgbClr val="0A1A2F"/>
      </a:dk1>
      <a:lt1>
        <a:srgbClr val="FFFFFF"/>
      </a:lt1>
      <a:dk2>
        <a:srgbClr val="3E5C76"/>
      </a:dk2>
      <a:lt2>
        <a:srgbClr val="FFFFFF"/>
      </a:lt2>
      <a:accent1>
        <a:srgbClr val="2A7F9E"/>
      </a:accent1>
      <a:accent2>
        <a:srgbClr val="7A6FA1"/>
      </a:accent2>
      <a:accent3>
        <a:srgbClr val="8A7F7A"/>
      </a:accent3>
      <a:accent4>
        <a:srgbClr val="B85C38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</Words>
  <Application>Microsoft Office PowerPoint</Application>
  <PresentationFormat>Widescreen</PresentationFormat>
  <Paragraphs>76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Aptos</vt:lpstr>
      <vt:lpstr>Aptos Display</vt:lpstr>
      <vt:lpstr>Arial</vt:lpstr>
      <vt:lpstr>Office Theme</vt:lpstr>
      <vt:lpstr>Chapter 2: Design Elements and Their Impact</vt:lpstr>
      <vt:lpstr>The Tale of Two Analysts</vt:lpstr>
      <vt:lpstr>The 50-Millisecond Decision</vt:lpstr>
      <vt:lpstr>Design: Your Career Game-Changer</vt:lpstr>
      <vt:lpstr>The Three Pillars of Design Success</vt:lpstr>
      <vt:lpstr>How Your Brain Sees Data</vt:lpstr>
      <vt:lpstr>The Gestalt Principles in Action</vt:lpstr>
      <vt:lpstr>Visual Hierarchy: Guiding the Eye</vt:lpstr>
      <vt:lpstr>The 60-30-10 Color Rule</vt:lpstr>
      <vt:lpstr>Color Psychology and Cultural Impact</vt:lpstr>
      <vt:lpstr>Building Effective Color Palettes</vt:lpstr>
      <vt:lpstr>Typography: The Unsung Hero</vt:lpstr>
      <vt:lpstr>Typography Hierarchy and Accessibility</vt:lpstr>
      <vt:lpstr>Labels: Your Navigation System</vt:lpstr>
      <vt:lpstr>Building Your Design System</vt:lpstr>
      <vt:lpstr>The Netflix Dashboard Example</vt:lpstr>
      <vt:lpstr>Key Takeaways: Design That Drives Action</vt:lpstr>
      <vt:lpstr>Key Takeaways: Design That Drives Action</vt:lpstr>
    </vt:vector>
  </TitlesOfParts>
  <LinksUpToDate>false</LinksUpToDate>
  <SharedDoc>false</SharedDoc>
  <HyperlinksChanged>false</HyperlinksChanged>
  <AppVersion>16.0000</AppVersion>
</Properties>
</file>

<file path=docProps/app0.xml><?xml version="1.0" encoding="utf-8"?>
<Properties xmlns="http://schemas.openxmlformats.org/officeDocument/2006/extended-properties" xmlns:vt="http://schemas.openxmlformats.org/officeDocument/2006/docPropsVTypes">
  <TotalTime>24</TotalTime>
  <Words>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Slides to Accompany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2: Design Elements and Their Impact</dc:title>
  <dc:creator/>
  <cp:keywords/>
  <cp:lastModifiedBy>Kim Seefeld</cp:lastModifiedBy>
  <cp:revision>1</cp:revision>
  <dcterms:created xsi:type="dcterms:W3CDTF">2026-03-04T22:33:10Z</dcterms:created>
  <dcterms:modified xsi:type="dcterms:W3CDTF">2026-07-02T21:31:18Z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utput">
    <vt:lpwstr/>
  </property>
</Properties>
</file>