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4BF89AB-DBFB-4D29-A09C-EB9C43D878F0}" v="4" dt="2026-03-05T00:53:33.8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7748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4: Accessibility and Usability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Understandable: Clarity in Communication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Clear language and logical content organization</a:t>
            </a:r>
          </a:p>
          <a:p>
            <a:pPr lvl="0"/>
            <a:r>
              <a:t>Consistent interaction patterns throughout interface</a:t>
            </a:r>
          </a:p>
          <a:p>
            <a:pPr lvl="0"/>
            <a:r>
              <a:t>Helpful error messages and guidance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Robust: Future-Proofing Accessibility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Standard HTML markup and semantic structure</a:t>
            </a:r>
          </a:p>
          <a:p>
            <a:pPr lvl="0"/>
            <a:r>
              <a:t>Proper heading hierarchies and table structures</a:t>
            </a:r>
          </a:p>
          <a:p>
            <a:pPr lvl="0"/>
            <a:r>
              <a:t>Valid code that renders correctly across browsers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Color Accessibility Solutions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Elena’s redesign: patterns, shapes, AND color</a:t>
            </a:r>
          </a:p>
          <a:p>
            <a:pPr lvl="0"/>
            <a:r>
              <a:t>Low vaccination: red with diagonal stripes + “Below Target” label</a:t>
            </a:r>
          </a:p>
          <a:p>
            <a:pPr lvl="0"/>
            <a:r>
              <a:t>Target met: green with solid fill + “Target Met” label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Alternative Text That Actually Helps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with chart type and data source</a:t>
            </a:r>
          </a:p>
          <a:p>
            <a:pPr lvl="0"/>
            <a:r>
              <a:t>Describe main trends or patterns</a:t>
            </a:r>
          </a:p>
          <a:p>
            <a:pPr lvl="0"/>
            <a:r>
              <a:t>Conclude with key takeaway or implication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rPr dirty="0"/>
              <a:t>Beyond Visual: </a:t>
            </a:r>
            <a:br>
              <a:rPr lang="en-US" dirty="0"/>
            </a:br>
            <a:r>
              <a:rPr dirty="0"/>
              <a:t>Cognitive and Motor Accessibility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39" y="2357253"/>
            <a:ext cx="10515600" cy="4351338"/>
          </a:xfrm>
        </p:spPr>
        <p:txBody>
          <a:bodyPr/>
          <a:lstStyle/>
          <a:p>
            <a:pPr lvl="0"/>
            <a:r>
              <a:rPr b="1" dirty="0"/>
              <a:t>Cognitive:</a:t>
            </a:r>
            <a:r>
              <a:rPr dirty="0"/>
              <a:t> Plain language, logical organization, progressive disclosure</a:t>
            </a:r>
          </a:p>
          <a:p>
            <a:pPr lvl="0"/>
            <a:r>
              <a:rPr b="1" dirty="0"/>
              <a:t>Motor:</a:t>
            </a:r>
            <a:r>
              <a:rPr dirty="0"/>
              <a:t> Large touch targets, keyboard navigation, alternative input methods</a:t>
            </a:r>
          </a:p>
          <a:p>
            <a:pPr lvl="0"/>
            <a:r>
              <a:rPr b="1" dirty="0"/>
              <a:t>Timing:</a:t>
            </a:r>
            <a:r>
              <a:rPr dirty="0"/>
              <a:t> User controls for auto-updating content and animations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Testing: The 70% That Tools Miss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axe DevTools, WAVE, Lighthouse for automated checking</a:t>
            </a:r>
          </a:p>
          <a:p>
            <a:pPr lvl="0"/>
            <a:r>
              <a:t>Manual testing: keyboard navigation, screen readers, high magnification</a:t>
            </a:r>
          </a:p>
          <a:p>
            <a:pPr lvl="0"/>
            <a:r>
              <a:t>User testing with people with disabilities reveals real barriers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Business Case Beyond Compliance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Better contrast improved readability in all lighting conditions</a:t>
            </a:r>
          </a:p>
          <a:p>
            <a:pPr lvl="0"/>
            <a:r>
              <a:t>Clear labels reduced confusion for all users</a:t>
            </a:r>
          </a:p>
          <a:p>
            <a:pPr lvl="0"/>
            <a:r>
              <a:t>Keyboard navigation popular with power users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Accessibility as Design Catalyst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1 in 4 people need accessible design to participate fully</a:t>
            </a:r>
          </a:p>
          <a:p>
            <a:pPr lvl="0"/>
            <a:r>
              <a:t>WCAG POUR principles provide systematic framework</a:t>
            </a:r>
          </a:p>
          <a:p>
            <a:pPr lvl="0"/>
            <a:r>
              <a:t>Multiple visual cues and alternative text make content universal</a:t>
            </a:r>
          </a:p>
          <a:p>
            <a:pPr lvl="0"/>
            <a:r>
              <a:rPr b="1"/>
              <a:t>When we design for the margins, we create better experiences for everyone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Elena’s Perfect Dashboard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Interactive map with vibrant blues and greens</a:t>
            </a:r>
          </a:p>
          <a:p>
            <a:pPr lvl="0"/>
            <a:r>
              <a:t>Color-coded legend: red = urgent, yellow = moderate, green = target met</a:t>
            </a:r>
          </a:p>
          <a:p>
            <a:pPr lvl="0"/>
            <a:r>
              <a:t>Hover-over details with precise county statistics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Moment Everything Changed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Relied on screen reader software to navigate digital content</a:t>
            </a:r>
          </a:p>
          <a:p>
            <a:pPr lvl="0"/>
            <a:r>
              <a:t>Spent minutes frustrated, clicking and navigating unsuccessfully</a:t>
            </a:r>
          </a:p>
          <a:p>
            <a:pPr lvl="0"/>
            <a:r>
              <a:t>“Elena, this is clearly important data, but it’s completely invisible to me”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Staggering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1.3 billion people worldwide live with some form of disability</a:t>
            </a:r>
          </a:p>
          <a:p>
            <a:pPr lvl="0"/>
            <a:r>
              <a:t>In the US alone: 26% of adults (1 in 4 people)</a:t>
            </a:r>
          </a:p>
          <a:p>
            <a:pPr lvl="0"/>
            <a:r>
              <a:t>Color blindness affects 8% of men, 0.5% of women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Beyond Permanent Disabilities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Reading colorful charts on phone in bright sunlight</a:t>
            </a:r>
          </a:p>
          <a:p>
            <a:pPr lvl="0"/>
            <a:r>
              <a:t>Navigating complex dashboards while holding a baby</a:t>
            </a:r>
          </a:p>
          <a:p>
            <a:pPr lvl="0"/>
            <a:r>
              <a:t>Using interfaces when tired, stressed, or distracted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Legal and Financial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Americans with Disabilities Act increasingly applied to digital content</a:t>
            </a:r>
          </a:p>
          <a:p>
            <a:pPr lvl="0"/>
            <a:r>
              <a:t>US Department of Justice finalized accessibility rules (2024)</a:t>
            </a:r>
          </a:p>
          <a:p>
            <a:pPr lvl="0"/>
            <a:r>
              <a:t>European Union’s Accessibility Act in full effect (2025)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WCAG: The Foundation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POUR Principles:</a:t>
            </a:r>
            <a:r>
              <a:t> Perceivable, Operable, Understandable, Robust</a:t>
            </a:r>
          </a:p>
          <a:p>
            <a:pPr lvl="0"/>
            <a:r>
              <a:t>Three conformance levels: A, AA, AAA (most target Level AA)</a:t>
            </a:r>
          </a:p>
          <a:p>
            <a:pPr lvl="0"/>
            <a:r>
              <a:t>Think of WCAG as building codes for the digital world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Perceivable: Information for All Senses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Information can’t be conveyed through color alone</a:t>
            </a:r>
          </a:p>
          <a:p>
            <a:pPr lvl="0"/>
            <a:r>
              <a:t>Text contrast ratio: 4.5:1 for normal text, 3:1 for large text</a:t>
            </a:r>
          </a:p>
          <a:p>
            <a:pPr lvl="0"/>
            <a:r>
              <a:t>Alternative text that captures insights, not just descriptions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Operable: Universal Interaction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All functionality available through keyboard navigation</a:t>
            </a:r>
          </a:p>
          <a:p>
            <a:pPr lvl="0"/>
            <a:r>
              <a:t>Logical tab order with visible focus indicators</a:t>
            </a:r>
          </a:p>
          <a:p>
            <a:pPr lvl="0"/>
            <a:r>
              <a:t>Interactive elements at least 44x44 pixels (fingertip size)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531</Words>
  <Application>Microsoft Office PowerPoint</Application>
  <PresentationFormat>Widescreen</PresentationFormat>
  <Paragraphs>66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Chapter 4: Accessibility and Usability</vt:lpstr>
      <vt:lpstr>Elena’s Perfect Dashboard Problem</vt:lpstr>
      <vt:lpstr>The Moment Everything Changed</vt:lpstr>
      <vt:lpstr>The Staggering Reality</vt:lpstr>
      <vt:lpstr>Beyond Permanent Disabilities</vt:lpstr>
      <vt:lpstr>The Legal and Financial Reality</vt:lpstr>
      <vt:lpstr>WCAG: The Foundation Framework</vt:lpstr>
      <vt:lpstr>Perceivable: Information for All Senses</vt:lpstr>
      <vt:lpstr>Operable: Universal Interaction Design</vt:lpstr>
      <vt:lpstr>Understandable: Clarity in Communication</vt:lpstr>
      <vt:lpstr>Robust: Future-Proofing Accessibility</vt:lpstr>
      <vt:lpstr>Color Accessibility Solutions</vt:lpstr>
      <vt:lpstr>Alternative Text That Actually Helps</vt:lpstr>
      <vt:lpstr>Beyond Visual:  Cognitive and Motor Accessibility</vt:lpstr>
      <vt:lpstr>Testing: The 70% That Tools Miss</vt:lpstr>
      <vt:lpstr>The Business Case Beyond Compliance</vt:lpstr>
      <vt:lpstr>Key Takeaways: Accessibility as Design Catalyst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4: Accessibility and Usability</dc:title>
  <dc:creator>Kim Seefeld</dc:creator>
  <cp:keywords/>
  <cp:lastModifiedBy>Kim Seefeld</cp:lastModifiedBy>
  <cp:revision>2</cp:revision>
  <dcterms:created xsi:type="dcterms:W3CDTF">2026-03-05T00:51:37Z</dcterms:created>
  <dcterms:modified xsi:type="dcterms:W3CDTF">2026-07-02T21:41:37Z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Invisible to Inclusive: Making Data Accessible to Everyone</vt:lpwstr>
  </property>
</Properties>
</file>