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Props/app0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openxmlformats.org/package/2006/relationships/metadata/extended-properties" Target="docProps/app0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99F85A2-8859-422F-BD7E-3DC711DCC8EC}" v="3" dt="2026-03-06T01:44:12.79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98" d="100"/>
          <a:sy n="98" d="100"/>
        </p:scale>
        <p:origin x="99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495B7A3-3F33-4169-C7B7-7E379873CC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A6D1B549-AC8A-B243-953C-3678907EE5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602859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3351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615B42-1BD9-3D59-C78E-13DDE1C47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8EFE919-1979-FD72-1DCD-4CEB488BEB5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269819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0B2FB4-5FE9-379C-A737-08181ACAC1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B1FCDE-1794-7951-B8DC-E9D62C363ED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EF1C924-B5B9-B728-52AC-703721D94F5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E38E064-8D7F-7FB4-2E05-DB44B834B1D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3233A0-0FF0-4F55-A73A-F1A4C9238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7847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D810E3-3E89-2B0B-B2B1-2955F8AC04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B00E5DF-38EE-AC65-CA03-C7713F77596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157B3D3-2D96-3476-067F-E4FAE9EEB10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3E677CF-578B-6BB1-4811-FB73B8A2BA0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49623C9-AA7E-F01D-C1DC-17B05697C94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A9BCC88D-DC47-D749-052B-7A6286B6916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3233A0-0FF0-4F55-A73A-F1A4C9238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4200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CAE837-2D62-2744-4284-991E821FAA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8804027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508249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B3006B-F0B9-113E-7CBB-A251427303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D69C5C-237F-05F0-24F0-0BC4700C47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7C953C8-76C8-8369-6ACD-1E399C1DAA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08B7C94-7674-9FD2-19EB-C168681E2E4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3233A0-0FF0-4F55-A73A-F1A4C9238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59445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5CE75E-890F-0884-A788-0032220A9B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ACAA02-62FF-454C-0E1A-2DAE4044BFF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1B7D7F4-F77D-2CBD-FC0F-7A9BDF66712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6274ED2-9121-CD43-9B4C-9A43FA5D744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13230" y="6337788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www.dataanalyticscurriculum.com</a:t>
            </a:r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A050447-F59A-98EA-1418-4EC661ADB2C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3233A0-0FF0-4F55-A73A-F1A4C9238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81329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0526420-E684-3268-D4E9-F9040BAFA2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050B632-B813-7790-FF8D-DC5243BE3A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43FA52C-E727-BF41-E0A0-B12DF16AD468}"/>
              </a:ext>
            </a:extLst>
          </p:cNvPr>
          <p:cNvSpPr txBox="1"/>
          <p:nvPr userDrawn="1"/>
        </p:nvSpPr>
        <p:spPr>
          <a:xfrm>
            <a:off x="3578044" y="6218078"/>
            <a:ext cx="86139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Accessible and Inclusive AI &amp; Data Learning for Everyone                       </a:t>
            </a:r>
            <a:r>
              <a:rPr lang="en-US" sz="1600" b="1" dirty="0"/>
              <a:t>www.DataJoyAI.com</a:t>
            </a:r>
            <a:endParaRPr lang="en-US" sz="1600" b="1" i="1" dirty="0"/>
          </a:p>
        </p:txBody>
      </p:sp>
      <p:pic>
        <p:nvPicPr>
          <p:cNvPr id="5" name="Picture 4" descr="A blue and green letters  AI-generated content may be incorrect.">
            <a:extLst>
              <a:ext uri="{FF2B5EF4-FFF2-40B4-BE49-F238E27FC236}">
                <a16:creationId xmlns:a16="http://schemas.microsoft.com/office/drawing/2014/main" id="{CBDF257C-5DA4-7EF4-A51B-9A0E6E9A23B3}"/>
              </a:ext>
            </a:extLst>
          </p:cNvPr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279" y="6083284"/>
            <a:ext cx="2595417" cy="615468"/>
          </a:xfrm>
          <a:prstGeom prst="rect">
            <a:avLst/>
          </a:prstGeom>
        </p:spPr>
      </p:pic>
      <p:pic>
        <p:nvPicPr>
          <p:cNvPr id="7" name="Picture 6" descr="A black silhouette of a person  AI-generated content may be incorrect.">
            <a:extLst>
              <a:ext uri="{FF2B5EF4-FFF2-40B4-BE49-F238E27FC236}">
                <a16:creationId xmlns:a16="http://schemas.microsoft.com/office/drawing/2014/main" id="{FBC28EA2-8877-C89B-92A1-CDB03F0D4830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2900215" y="6104067"/>
            <a:ext cx="546387" cy="546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83500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1" kern="1200">
          <a:solidFill>
            <a:schemeClr val="tx2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103437"/>
            <a:ext cx="10515600" cy="1325563"/>
          </a:xfrm>
        </p:spPr>
        <p:txBody>
          <a:bodyPr/>
          <a:lstStyle/>
          <a:p>
            <a:pPr marL="0" lvl="0" indent="0">
              <a:buNone/>
            </a:pPr>
            <a:r>
              <a:rPr dirty="0"/>
              <a:t>Chapter 7: Data Storytelling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Data Story Arc: Complete Business Narrative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b="1"/>
              <a:t>Context</a:t>
            </a:r>
            <a:r>
              <a:t>: introduce the business environment and situation</a:t>
            </a:r>
          </a:p>
          <a:p>
            <a:pPr lvl="0"/>
            <a:r>
              <a:rPr b="1"/>
              <a:t>Business Challenge</a:t>
            </a:r>
            <a:r>
              <a:t>: create tension with a problem or opportunity</a:t>
            </a:r>
          </a:p>
          <a:p>
            <a:pPr lvl="0"/>
            <a:r>
              <a:rPr b="1"/>
              <a:t>Key Data</a:t>
            </a:r>
            <a:r>
              <a:t>: develop the story through supporting analysis</a:t>
            </a:r>
          </a:p>
          <a:p>
            <a:pPr lvl="0"/>
            <a:r>
              <a:rPr b="1"/>
              <a:t>Discoveries</a:t>
            </a:r>
            <a:r>
              <a:t>: highlight key insights and breakthroughs</a:t>
            </a:r>
          </a:p>
          <a:p>
            <a:pPr lvl="0"/>
            <a:r>
              <a:rPr b="1"/>
              <a:t>Recommendation</a:t>
            </a:r>
            <a:r>
              <a:t>: connect insights to the business challenge</a:t>
            </a:r>
          </a:p>
          <a:p>
            <a:pPr lvl="0"/>
            <a:r>
              <a:rPr b="1"/>
              <a:t>Call to Action</a:t>
            </a:r>
            <a:r>
              <a:t>: define desired response and implementation path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Multi-Format Integration Strategy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Interactive dashboards enable monitoring and self-service exploration</a:t>
            </a:r>
          </a:p>
          <a:p>
            <a:pPr lvl="0"/>
            <a:r>
              <a:t>Mobile-friendly reports support field teams and busy executives</a:t>
            </a:r>
          </a:p>
          <a:p>
            <a:pPr lvl="0"/>
            <a:r>
              <a:t>Video narratives combine visuals and storytelling for complex ideas</a:t>
            </a:r>
          </a:p>
          <a:p>
            <a:pPr lvl="0"/>
            <a:r>
              <a:t>Executive briefings summarize complex analysis at a strategic level</a:t>
            </a:r>
          </a:p>
          <a:p>
            <a:pPr lvl="0"/>
            <a:r>
              <a:t>Live presentations enable dialogue, collaboration, and questions</a:t>
            </a:r>
          </a:p>
          <a:p>
            <a:pPr lvl="0"/>
            <a:r>
              <a:t>Formats complement each other to reach diverse audiences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Digital Engagement and Interactive Elements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Transform passive viewers into active participants</a:t>
            </a:r>
          </a:p>
          <a:p>
            <a:pPr lvl="0"/>
            <a:r>
              <a:t>Begin with simple interactions, then add advanced capabilities</a:t>
            </a:r>
          </a:p>
          <a:p>
            <a:pPr lvl="0"/>
            <a:r>
              <a:t>Ensure every interactive feature serves a communication goal</a:t>
            </a:r>
          </a:p>
          <a:p>
            <a:pPr lvl="0"/>
            <a:r>
              <a:t>Feedback loops sustain engagement and confirm understanding</a:t>
            </a:r>
          </a:p>
          <a:p>
            <a:pPr lvl="0"/>
            <a:r>
              <a:t>Healthcare case: 60% usage increase and 25% satisfaction improvement</a:t>
            </a:r>
          </a:p>
          <a:p>
            <a:pPr lvl="0"/>
            <a:r>
              <a:t>Interactivity becomes a guided journey rather than novelty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Getting Started: Your First Data Story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Define the objective: what should the audience think, feel, or do?</a:t>
            </a:r>
          </a:p>
          <a:p>
            <a:pPr lvl="0"/>
            <a:r>
              <a:t>Template: “After this presentation, [audience] will [action] because they understand [insight]”</a:t>
            </a:r>
          </a:p>
          <a:p>
            <a:pPr lvl="0"/>
            <a:r>
              <a:t>Choose a framework based on objective and audience</a:t>
            </a:r>
          </a:p>
          <a:p>
            <a:pPr lvl="0"/>
            <a:r>
              <a:t>Map content to framework elements with supporting data</a:t>
            </a:r>
          </a:p>
          <a:p>
            <a:pPr lvl="0"/>
            <a:r>
              <a:t>Test with small audiences before broader delivery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Advanced Implementation Strategies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Modular design supports multi-stakeholder presentations</a:t>
            </a:r>
          </a:p>
          <a:p>
            <a:pPr lvl="0"/>
            <a:r>
              <a:t>Executive modules: strategic implications and resource needs</a:t>
            </a:r>
          </a:p>
          <a:p>
            <a:pPr lvl="0"/>
            <a:r>
              <a:t>Technical modules: methodology and implementation details</a:t>
            </a:r>
          </a:p>
          <a:p>
            <a:pPr lvl="0"/>
            <a:r>
              <a:t>Operational modules: process changes and training needs</a:t>
            </a:r>
          </a:p>
          <a:p>
            <a:pPr lvl="0"/>
            <a:r>
              <a:t>Adaptive presentations respond to audience dynamics</a:t>
            </a:r>
          </a:p>
          <a:p>
            <a:pPr lvl="0"/>
            <a:r>
              <a:t>Improve through systematic feedback and iteration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Common Pitfalls and Solutions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b="1"/>
              <a:t>Information overload</a:t>
            </a:r>
            <a:r>
              <a:t>: limit to 3–5 key insights</a:t>
            </a:r>
          </a:p>
          <a:p>
            <a:pPr lvl="0"/>
            <a:r>
              <a:rPr b="1"/>
              <a:t>Technical complexity</a:t>
            </a:r>
            <a:r>
              <a:t>: use analogies and simplified explanations</a:t>
            </a:r>
          </a:p>
          <a:p>
            <a:pPr lvl="0"/>
            <a:r>
              <a:rPr b="1"/>
              <a:t>Weak calls to action</a:t>
            </a:r>
            <a:r>
              <a:t>: specify clear, time-bound responsibilities</a:t>
            </a:r>
          </a:p>
          <a:p>
            <a:pPr lvl="0"/>
            <a:r>
              <a:rPr b="1"/>
              <a:t>Audience mismatch</a:t>
            </a:r>
            <a:r>
              <a:t>: understand stakeholder needs first</a:t>
            </a:r>
          </a:p>
          <a:p>
            <a:pPr lvl="0"/>
            <a:r>
              <a:rPr b="1"/>
              <a:t>Format confusion</a:t>
            </a:r>
            <a:r>
              <a:t>: match format to communication objective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The Future of Data Storytelling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AI and machine learning will automate routine analysis tasks</a:t>
            </a:r>
          </a:p>
          <a:p>
            <a:pPr lvl="0"/>
            <a:r>
              <a:t>Human strengths remain essential: empathy, creativity, judgment</a:t>
            </a:r>
          </a:p>
          <a:p>
            <a:pPr lvl="0"/>
            <a:r>
              <a:t>Real-time interactive experiences foster dialogue with stakeholders</a:t>
            </a:r>
          </a:p>
          <a:p>
            <a:pPr lvl="0"/>
            <a:r>
              <a:t>Immersive tools like VR and AR may help explain complex data</a:t>
            </a:r>
          </a:p>
          <a:p>
            <a:pPr lvl="0"/>
            <a:r>
              <a:t>Social and collaborative tools expand collective sensemaking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Key Takeaways: From Insights to Impact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Effective storytelling starts with understanding audience needs</a:t>
            </a:r>
          </a:p>
          <a:p>
            <a:pPr lvl="0"/>
            <a:r>
              <a:t>Frameworks offer flexible structure for different contexts</a:t>
            </a:r>
          </a:p>
          <a:p>
            <a:pPr lvl="0"/>
            <a:r>
              <a:t>Multi-format communication reaches audiences across channels</a:t>
            </a:r>
          </a:p>
          <a:p>
            <a:pPr lvl="0"/>
            <a:r>
              <a:t>Interactive tools work best when they support the narrative</a:t>
            </a:r>
          </a:p>
          <a:p>
            <a:pPr lvl="0"/>
            <a:r>
              <a:t>Powerful stories combine analytical rigor with emotional intelligence</a:t>
            </a:r>
          </a:p>
          <a:p>
            <a:pPr lvl="0"/>
            <a:r>
              <a:t>Success turns complex insights into meaningful action</a:t>
            </a:r>
          </a:p>
          <a:p>
            <a:pPr lvl="0"/>
            <a:r>
              <a:t>Data storytelling transforms information into better decisions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From Data Dumps to Data Stories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Traditional approach focuses on accuracy and completeness, often overwhelming audiences</a:t>
            </a:r>
          </a:p>
          <a:p>
            <a:pPr lvl="0"/>
            <a:r>
              <a:t>Modern data storytelling creates emotional connection alongside analytical precision</a:t>
            </a:r>
          </a:p>
          <a:p>
            <a:pPr lvl="0"/>
            <a:r>
              <a:t>Evolution from static presentations to dynamic, action-oriented communication</a:t>
            </a:r>
          </a:p>
          <a:p>
            <a:pPr lvl="0"/>
            <a:r>
              <a:t>Three key characteristics: narrative structure, audience alignment, action orientation</a:t>
            </a:r>
          </a:p>
          <a:p>
            <a:pPr lvl="0"/>
            <a:r>
              <a:t>Goal: transform insights into catalysts for organizational change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The Healthcare Dashboard Revolution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Healthcare patient satisfaction dashboard transformation</a:t>
            </a:r>
          </a:p>
          <a:p>
            <a:pPr lvl="0"/>
            <a:r>
              <a:t>Before: abstract spreadsheet numbers administrators ignored</a:t>
            </a:r>
          </a:p>
          <a:p>
            <a:pPr lvl="0"/>
            <a:r>
              <a:t>After: interactive narrative about patient experiences and improvement pathways</a:t>
            </a:r>
          </a:p>
          <a:p>
            <a:pPr lvl="0"/>
            <a:r>
              <a:t>Results: 60% increase in usage, 25% satisfaction improvement within six months</a:t>
            </a:r>
          </a:p>
          <a:p>
            <a:pPr lvl="0"/>
            <a:r>
              <a:t>Same data presented as a compelling story that motivated action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Why Stories Beat Statistics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Human brains respond strongly to narrative and emotional connection</a:t>
            </a:r>
          </a:p>
          <a:p>
            <a:pPr lvl="0"/>
            <a:r>
              <a:t>Raw statistics remain abstract and easy to forget</a:t>
            </a:r>
          </a:p>
          <a:p>
            <a:pPr lvl="0"/>
            <a:r>
              <a:t>Stories provide meaning, context, and motivation for action</a:t>
            </a:r>
          </a:p>
          <a:p>
            <a:pPr lvl="0"/>
            <a:r>
              <a:t>Data storytelling connects insights to human decision-making</a:t>
            </a:r>
          </a:p>
          <a:p>
            <a:pPr lvl="0"/>
            <a:r>
              <a:t>Strong data stories inspire change that numbers alone cannot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Know Your Audience First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Audience-first thinking shapes every communication decision</a:t>
            </a:r>
          </a:p>
          <a:p>
            <a:pPr lvl="0"/>
            <a:r>
              <a:t>Executives: strategic outcomes and ROI, prefer concise summaries and dashboards</a:t>
            </a:r>
          </a:p>
          <a:p>
            <a:pPr lvl="0"/>
            <a:r>
              <a:t>Middle management: operational insights and detailed exploration tools</a:t>
            </a:r>
          </a:p>
          <a:p>
            <a:pPr lvl="0"/>
            <a:r>
              <a:t>Technical teams: methodology details, data quality, implementation specifics</a:t>
            </a:r>
          </a:p>
          <a:p>
            <a:pPr lvl="0"/>
            <a:r>
              <a:t>Understanding audiences means knowing goals, constraints, and decision contexts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The Power of Personas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Sarah: Marketing Director managing a team of 12 with moderate data comfort</a:t>
            </a:r>
          </a:p>
          <a:p>
            <a:pPr lvl="0"/>
            <a:r>
              <a:t>Prefers dashboards and visual summaries rather than detailed statistics</a:t>
            </a:r>
          </a:p>
          <a:p>
            <a:pPr lvl="0"/>
            <a:r>
              <a:t>Key concerns: campaign ROI, acquisition cost, and brand performance</a:t>
            </a:r>
          </a:p>
          <a:p>
            <a:pPr lvl="0"/>
            <a:r>
              <a:t>Values concise insights with clear action items during budget reviews</a:t>
            </a:r>
          </a:p>
          <a:p>
            <a:pPr lvl="0"/>
            <a:r>
              <a:t>Personas guide what data to present and how to deliver it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SCQA Framework: Structured Narrative Design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b="1"/>
              <a:t>Situation</a:t>
            </a:r>
            <a:r>
              <a:t>: establish context and baseline understanding</a:t>
            </a:r>
          </a:p>
          <a:p>
            <a:pPr lvl="0"/>
            <a:r>
              <a:rPr b="1"/>
              <a:t>Complication</a:t>
            </a:r>
            <a:r>
              <a:t>: introduce challenge creating narrative tension</a:t>
            </a:r>
          </a:p>
          <a:p>
            <a:pPr lvl="0"/>
            <a:r>
              <a:rPr b="1"/>
              <a:t>Question</a:t>
            </a:r>
            <a:r>
              <a:t>: pose the strategic question your analysis addresses</a:t>
            </a:r>
          </a:p>
          <a:p>
            <a:pPr lvl="0"/>
            <a:r>
              <a:rPr b="1"/>
              <a:t>Answer</a:t>
            </a:r>
            <a:r>
              <a:t>: present data-driven insights and recommendations</a:t>
            </a:r>
          </a:p>
          <a:p>
            <a:pPr lvl="0"/>
            <a:r>
              <a:t>Example: e-commerce platform facing a mobile-first competitor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Golden Circle: Purpose-Driven Communication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b="1"/>
              <a:t>Why</a:t>
            </a:r>
            <a:r>
              <a:t>: explain purpose or motivation behind the analysis</a:t>
            </a:r>
          </a:p>
          <a:p>
            <a:pPr lvl="0"/>
            <a:r>
              <a:rPr b="1"/>
              <a:t>How</a:t>
            </a:r>
            <a:r>
              <a:t>: describe the approach or methodology used</a:t>
            </a:r>
          </a:p>
          <a:p>
            <a:pPr lvl="0"/>
            <a:r>
              <a:rPr b="1"/>
              <a:t>What</a:t>
            </a:r>
            <a:r>
              <a:t>: present findings, products, or solutions</a:t>
            </a:r>
          </a:p>
          <a:p>
            <a:pPr lvl="0"/>
            <a:r>
              <a:t>Begin with purpose before presenting technical details</a:t>
            </a:r>
          </a:p>
          <a:p>
            <a:pPr lvl="0"/>
            <a:r>
              <a:t>Effective for transformational insights or major change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Monroe’s Motivated Sequence: Action-Oriented Storytelling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b="1"/>
              <a:t>Attention</a:t>
            </a:r>
            <a:r>
              <a:t>: capture engagement with stories, visuals, or statistics</a:t>
            </a:r>
          </a:p>
          <a:p>
            <a:pPr lvl="0"/>
            <a:r>
              <a:rPr b="1"/>
              <a:t>Need</a:t>
            </a:r>
            <a:r>
              <a:t>: clearly define the problem and its importance</a:t>
            </a:r>
          </a:p>
          <a:p>
            <a:pPr lvl="0"/>
            <a:r>
              <a:rPr b="1"/>
              <a:t>Satisfaction</a:t>
            </a:r>
            <a:r>
              <a:t>: present a solution supported by data</a:t>
            </a:r>
          </a:p>
          <a:p>
            <a:pPr lvl="0"/>
            <a:r>
              <a:rPr b="1"/>
              <a:t>Visualization</a:t>
            </a:r>
            <a:r>
              <a:t>: help audiences see potential outcomes</a:t>
            </a:r>
          </a:p>
          <a:p>
            <a:pPr lvl="0"/>
            <a:r>
              <a:rPr b="1"/>
              <a:t>Action</a:t>
            </a:r>
            <a:r>
              <a:t>: conclude with clear, achievable next steps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DJA">
      <a:dk1>
        <a:srgbClr val="0A1A2F"/>
      </a:dk1>
      <a:lt1>
        <a:srgbClr val="FFFFFF"/>
      </a:lt1>
      <a:dk2>
        <a:srgbClr val="3E5C76"/>
      </a:dk2>
      <a:lt2>
        <a:srgbClr val="FFFFFF"/>
      </a:lt2>
      <a:accent1>
        <a:srgbClr val="2A7F9E"/>
      </a:accent1>
      <a:accent2>
        <a:srgbClr val="7A6FA1"/>
      </a:accent2>
      <a:accent3>
        <a:srgbClr val="8A7F7A"/>
      </a:accent3>
      <a:accent4>
        <a:srgbClr val="B85C38"/>
      </a:accent4>
      <a:accent5>
        <a:srgbClr val="FFFFFF"/>
      </a:accent5>
      <a:accent6>
        <a:srgbClr val="FFFFFF"/>
      </a:accent6>
      <a:hlink>
        <a:srgbClr val="FFFFFF"/>
      </a:hlink>
      <a:folHlink>
        <a:srgbClr val="FFFFFF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837</Words>
  <Application>Microsoft Office PowerPoint</Application>
  <PresentationFormat>Widescreen</PresentationFormat>
  <Paragraphs>103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1" baseType="lpstr">
      <vt:lpstr>Aptos</vt:lpstr>
      <vt:lpstr>Aptos Display</vt:lpstr>
      <vt:lpstr>Arial</vt:lpstr>
      <vt:lpstr>Office Theme</vt:lpstr>
      <vt:lpstr>Chapter 7: Data Storytelling</vt:lpstr>
      <vt:lpstr>From Data Dumps to Data Stories</vt:lpstr>
      <vt:lpstr>The Healthcare Dashboard Revolution</vt:lpstr>
      <vt:lpstr>Why Stories Beat Statistics</vt:lpstr>
      <vt:lpstr>Know Your Audience First</vt:lpstr>
      <vt:lpstr>The Power of Personas</vt:lpstr>
      <vt:lpstr>SCQA Framework: Structured Narrative Design</vt:lpstr>
      <vt:lpstr>Golden Circle: Purpose-Driven Communication</vt:lpstr>
      <vt:lpstr>Monroe’s Motivated Sequence: Action-Oriented Storytelling</vt:lpstr>
      <vt:lpstr>Data Story Arc: Complete Business Narrative</vt:lpstr>
      <vt:lpstr>Multi-Format Integration Strategy</vt:lpstr>
      <vt:lpstr>Digital Engagement and Interactive Elements</vt:lpstr>
      <vt:lpstr>Getting Started: Your First Data Story</vt:lpstr>
      <vt:lpstr>Advanced Implementation Strategies</vt:lpstr>
      <vt:lpstr>Common Pitfalls and Solutions</vt:lpstr>
      <vt:lpstr>The Future of Data Storytelling</vt:lpstr>
      <vt:lpstr>Key Takeaways: From Insights to Impact</vt:lpstr>
    </vt:vector>
  </TitlesOfParts>
  <LinksUpToDate>false</LinksUpToDate>
  <SharedDoc>false</SharedDoc>
  <HyperlinksChanged>false</HyperlinksChanged>
  <AppVersion>16.0000</AppVersion>
</Properties>
</file>

<file path=docProps/app0.xml><?xml version="1.0" encoding="utf-8"?>
<Properties xmlns="http://schemas.openxmlformats.org/officeDocument/2006/extended-properties" xmlns:vt="http://schemas.openxmlformats.org/officeDocument/2006/docPropsVTypes">
  <TotalTime>24</TotalTime>
  <Words>3</Words>
  <Application>Microsoft Office PowerPoint</Application>
  <PresentationFormat>Widescreen</PresentationFormat>
  <Paragraphs>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Aptos</vt:lpstr>
      <vt:lpstr>Aptos Display</vt:lpstr>
      <vt:lpstr>Arial</vt:lpstr>
      <vt:lpstr>Office Theme</vt:lpstr>
      <vt:lpstr>Slides to Accompany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7: Data Storytelling</dc:title>
  <dc:creator>Kim Seefeld</dc:creator>
  <cp:keywords/>
  <cp:lastModifiedBy>Kim Seefeld</cp:lastModifiedBy>
  <cp:revision>2</cp:revision>
  <dcterms:created xsi:type="dcterms:W3CDTF">2026-03-06T01:27:26Z</dcterms:created>
  <dcterms:modified xsi:type="dcterms:W3CDTF">2026-07-02T21:42:58Z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output">
    <vt:lpwstr/>
  </property>
</Properties>
</file>