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537D63-1B8A-459E-B847-068C8D329AC5}" v="3" dt="2026-03-04T20:42:47.0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6431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1: </a:t>
            </a:r>
            <a:br>
              <a:rPr lang="en-US" dirty="0"/>
            </a:br>
            <a:r>
              <a:rPr dirty="0"/>
              <a:t>Foundations of Data Communication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Know Your Audience Deeply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Executives: High-level insights with strategic implications</a:t>
            </a:r>
          </a:p>
          <a:p>
            <a:pPr lvl="0"/>
            <a:r>
              <a:t>Managers: Detailed information for day-to-day optimization</a:t>
            </a:r>
          </a:p>
          <a:p>
            <a:pPr lvl="0"/>
            <a:r>
              <a:t>Technical teams: Methodological details and statistical rigor</a:t>
            </a:r>
          </a:p>
          <a:p>
            <a:pPr lvl="0"/>
            <a:r>
              <a:rPr b="1"/>
              <a:t>Match communication approach to decision-making context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Lead with Clarity and Simplicity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element must serve a clear purpose</a:t>
            </a:r>
          </a:p>
          <a:p>
            <a:pPr lvl="0"/>
            <a:r>
              <a:t>Use progressive disclosure for complex information</a:t>
            </a:r>
          </a:p>
          <a:p>
            <a:pPr lvl="0"/>
            <a:r>
              <a:t>Create visual hierarchy to guide attention</a:t>
            </a:r>
          </a:p>
          <a:p>
            <a:pPr lvl="0"/>
            <a:r>
              <a:rPr b="1"/>
              <a:t>Simplicity doesn’t mean oversimplification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Tell a Compelling Data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Context:</a:t>
            </a:r>
            <a:r>
              <a:t> Why the analysis matters</a:t>
            </a:r>
          </a:p>
          <a:p>
            <a:pPr lvl="0"/>
            <a:r>
              <a:rPr b="1"/>
              <a:t>Conflict:</a:t>
            </a:r>
            <a:r>
              <a:t> Problems or opportunities revealed</a:t>
            </a:r>
          </a:p>
          <a:p>
            <a:pPr lvl="0"/>
            <a:r>
              <a:rPr b="1"/>
              <a:t>Resolution:</a:t>
            </a:r>
            <a:r>
              <a:t> Clear recommendations for action</a:t>
            </a:r>
          </a:p>
          <a:p>
            <a:pPr lvl="0"/>
            <a:r>
              <a:rPr b="1"/>
              <a:t>Example:</a:t>
            </a:r>
            <a:r>
              <a:t> Customer satisfaction declining while sales increase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Choosing the Right Communication Format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Visual formats:</a:t>
            </a:r>
            <a:r>
              <a:t> Charts, dashboards, interactive visualizations</a:t>
            </a:r>
          </a:p>
          <a:p>
            <a:pPr lvl="0"/>
            <a:r>
              <a:rPr b="1"/>
              <a:t>Textual formats:</a:t>
            </a:r>
            <a:r>
              <a:t> Executive summaries, detailed reports</a:t>
            </a:r>
          </a:p>
          <a:p>
            <a:pPr lvl="0"/>
            <a:r>
              <a:rPr b="1"/>
              <a:t>Hybrid formats:</a:t>
            </a:r>
            <a:r>
              <a:t> Presentations combining visuals and narrative</a:t>
            </a:r>
          </a:p>
          <a:p>
            <a:pPr lvl="0"/>
            <a:r>
              <a:rPr b="1"/>
              <a:t>Selection criteria:</a:t>
            </a:r>
            <a:r>
              <a:t> Audience needs, data characteristics, objectives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Communication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Planning:</a:t>
            </a:r>
            <a:r>
              <a:t> Understand stakeholders and define clear objectives</a:t>
            </a:r>
          </a:p>
          <a:p>
            <a:pPr lvl="0"/>
            <a:r>
              <a:rPr b="1"/>
              <a:t>Execution:</a:t>
            </a:r>
            <a:r>
              <a:t> Focus on main insights, ensure quality assurance</a:t>
            </a:r>
          </a:p>
          <a:p>
            <a:pPr lvl="0"/>
            <a:r>
              <a:rPr b="1"/>
              <a:t>Measurement:</a:t>
            </a:r>
            <a:r>
              <a:t> Assess immediate feedback and long-term impact</a:t>
            </a:r>
          </a:p>
          <a:p>
            <a:pPr lvl="0"/>
            <a:r>
              <a:rPr b="1"/>
              <a:t>Success metric:</a:t>
            </a:r>
            <a:r>
              <a:t> Do stakeholders act on your recommendations?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Enhanced organizational learning across departments</a:t>
            </a:r>
          </a:p>
          <a:p>
            <a:pPr lvl="0"/>
            <a:r>
              <a:t>Improved stakeholder confidence in analytical capabilities</a:t>
            </a:r>
          </a:p>
          <a:p>
            <a:pPr lvl="0"/>
            <a:r>
              <a:t>Accelerated innovation through clear insight sharing</a:t>
            </a:r>
          </a:p>
          <a:p>
            <a:pPr lvl="0"/>
            <a:r>
              <a:rPr b="1"/>
              <a:t>Sustainable advantages difficult for competitors to replicate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Professional Standards Matter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SUCCESS Formula:</a:t>
            </a:r>
            <a:r>
              <a:t> Say, Unify, Condense, Check, Express, Simplify, Structure</a:t>
            </a:r>
          </a:p>
          <a:p>
            <a:pPr lvl="0"/>
            <a:r>
              <a:t>Ensures consistency and quality across communications</a:t>
            </a:r>
          </a:p>
          <a:p>
            <a:pPr lvl="0"/>
            <a:r>
              <a:t>Reduces cognitive load for audiences</a:t>
            </a:r>
          </a:p>
          <a:p>
            <a:pPr lvl="0"/>
            <a:r>
              <a:rPr b="1"/>
              <a:t>Professional expectations require systematic approaches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Your Communication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/>
          </a:p>
          <a:p>
            <a:pPr lvl="0"/>
            <a:r>
              <a:t>Data </a:t>
            </a:r>
            <a:r>
              <a:rPr dirty="0"/>
              <a:t>without effective communication is expensive noise</a:t>
            </a:r>
          </a:p>
          <a:p>
            <a:pPr lvl="0"/>
            <a:r>
              <a:rPr dirty="0"/>
              <a:t>You are the translator between data and decisions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Your Communication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Master the five core principles for consistent success</a:t>
            </a:r>
          </a:p>
          <a:p>
            <a:pPr lvl="0"/>
            <a:r>
              <a:rPr b="1"/>
              <a:t>Your communication skills will determine your career impact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$2.5 Quintillion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Data analyst discovers 15% drop in customer satisfaction</a:t>
            </a:r>
          </a:p>
          <a:p>
            <a:pPr lvl="0"/>
            <a:r>
              <a:t>Presents findings in dense spreadsheet to executives</a:t>
            </a:r>
          </a:p>
          <a:p>
            <a:pPr lvl="0"/>
            <a:r>
              <a:t>Executive team’s eyes glaze over, no action taken</a:t>
            </a:r>
          </a:p>
          <a:p>
            <a:pPr lvl="0"/>
            <a:r>
              <a:t>Three months later: company loses largest client</a:t>
            </a:r>
          </a:p>
          <a:p>
            <a:pPr lvl="0"/>
            <a:r>
              <a:rPr b="1"/>
              <a:t>The cost of poor data communication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Reality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Businesses generate 2.5 quintillion bytes of data daily</a:t>
            </a:r>
          </a:p>
          <a:p>
            <a:pPr lvl="0"/>
            <a:r>
              <a:t>60% of businesses struggle to transform data into actionable insights</a:t>
            </a:r>
          </a:p>
          <a:p>
            <a:pPr lvl="0"/>
            <a:r>
              <a:t>Millions of dollars left on the table every day</a:t>
            </a:r>
          </a:p>
          <a:p>
            <a:pPr lvl="0"/>
            <a:r>
              <a:t>The problem isn’t lack of data—it’s failure to communicate effectively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High Stakes Game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Make decisions 5x faster than competitors</a:t>
            </a:r>
          </a:p>
          <a:p>
            <a:pPr lvl="0"/>
            <a:r>
              <a:t>Achieve 23% higher profitability</a:t>
            </a:r>
          </a:p>
          <a:p>
            <a:pPr lvl="0"/>
            <a:r>
              <a:t>Demonstrate 19% better forecasting accuracy</a:t>
            </a:r>
          </a:p>
          <a:p>
            <a:pPr lvl="0"/>
            <a:r>
              <a:rPr b="1"/>
              <a:t>Data-driven organizations are 23x more likely to acquire customers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Role as Data Translator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Technical skills get you in the door</a:t>
            </a:r>
          </a:p>
          <a:p>
            <a:pPr lvl="0"/>
            <a:r>
              <a:t>Communication skills determine your impact</a:t>
            </a:r>
          </a:p>
          <a:p>
            <a:pPr lvl="0"/>
            <a:r>
              <a:t>Most brilliant analysis creates zero value if not understood</a:t>
            </a:r>
          </a:p>
          <a:p>
            <a:pPr lvl="0"/>
            <a:r>
              <a:rPr b="1"/>
              <a:t>You transform complex datasets into compelling narratives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Netflix Success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Shifted from DVD rentals to streaming dominance</a:t>
            </a:r>
          </a:p>
          <a:p>
            <a:pPr lvl="0"/>
            <a:r>
              <a:t>Doesn’t just collect viewing data—communicates insights effectively</a:t>
            </a:r>
          </a:p>
          <a:p>
            <a:pPr lvl="0"/>
            <a:r>
              <a:t>Content creators, marketing, executives make coordinated decisions</a:t>
            </a:r>
          </a:p>
          <a:p>
            <a:pPr lvl="0"/>
            <a:r>
              <a:rPr b="1"/>
              <a:t>Complex viewing patterns become clear strategic directions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Hidden Costs of Communication Failure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Decision paralysis from incomprehensible information</a:t>
            </a:r>
          </a:p>
          <a:p>
            <a:pPr lvl="0"/>
            <a:r>
              <a:t>Misaligned actions from unclear messaging</a:t>
            </a:r>
          </a:p>
          <a:p>
            <a:pPr lvl="0"/>
            <a:r>
              <a:t>Erosion of trust in data and analytics</a:t>
            </a:r>
          </a:p>
          <a:p>
            <a:pPr lvl="0"/>
            <a:r>
              <a:rPr b="1"/>
              <a:t>Reversion to intuition-based decision making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Five Core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Know Your Audience Deeply</a:t>
            </a:r>
          </a:p>
          <a:p>
            <a:pPr lvl="0"/>
            <a:r>
              <a:t>Beyond roles to goals and constraints</a:t>
            </a:r>
          </a:p>
          <a:p>
            <a:pPr marL="457200" lvl="0" indent="-457200">
              <a:buAutoNum type="arabicPeriod" startAt="2"/>
            </a:pPr>
            <a:r>
              <a:rPr b="1"/>
              <a:t>Lead with Clarity and Simplicity</a:t>
            </a:r>
          </a:p>
          <a:p>
            <a:pPr lvl="0"/>
            <a:r>
              <a:t>Accessible without oversimplification</a:t>
            </a:r>
          </a:p>
          <a:p>
            <a:pPr marL="457200" lvl="0" indent="-457200">
              <a:buAutoNum type="arabicPeriod" startAt="3"/>
            </a:pPr>
            <a:r>
              <a:rPr b="1"/>
              <a:t>Tell a Compelling Data Story</a:t>
            </a:r>
          </a:p>
          <a:p>
            <a:pPr lvl="0"/>
            <a:r>
              <a:t>Context, conflict, resolution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Five Core Principles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 startAt="4"/>
            </a:pPr>
            <a:r>
              <a:rPr b="1"/>
              <a:t>Choose Appropriate Visual Elements</a:t>
            </a:r>
          </a:p>
          <a:p>
            <a:pPr lvl="0"/>
            <a:r>
              <a:t>Match format to message</a:t>
            </a:r>
          </a:p>
          <a:p>
            <a:pPr marL="457200" lvl="0" indent="-457200">
              <a:buAutoNum type="arabicPeriod" startAt="5"/>
            </a:pPr>
            <a:r>
              <a:rPr b="1"/>
              <a:t>Ensure Accuracy and Integrity</a:t>
            </a:r>
          </a:p>
          <a:p>
            <a:pPr lvl="0"/>
            <a:r>
              <a:t>Build trust through transparency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550</Words>
  <Application>Microsoft Office PowerPoint</Application>
  <PresentationFormat>Widescreen</PresentationFormat>
  <Paragraphs>86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Chapter 1:  Foundations of Data Communication</vt:lpstr>
      <vt:lpstr>The $2.5 Quintillion Problem</vt:lpstr>
      <vt:lpstr>The Reality Check</vt:lpstr>
      <vt:lpstr>The High Stakes Game</vt:lpstr>
      <vt:lpstr>Your Role as Data Translator</vt:lpstr>
      <vt:lpstr>The Netflix Success Story</vt:lpstr>
      <vt:lpstr>The Hidden Costs of Communication Failure</vt:lpstr>
      <vt:lpstr>The Five Core Principles</vt:lpstr>
      <vt:lpstr>The Five Core Principles</vt:lpstr>
      <vt:lpstr>Know Your Audience Deeply</vt:lpstr>
      <vt:lpstr>Lead with Clarity and Simplicity</vt:lpstr>
      <vt:lpstr>Tell a Compelling Data Story</vt:lpstr>
      <vt:lpstr>Choosing the Right Communication Format</vt:lpstr>
      <vt:lpstr>Building Your Communication Strategy</vt:lpstr>
      <vt:lpstr>The Competitive Advantage</vt:lpstr>
      <vt:lpstr>Professional Standards Matter</vt:lpstr>
      <vt:lpstr>Key Takeaways: Your Communication Foundation</vt:lpstr>
      <vt:lpstr>Key Takeaways: Your Communication Foundation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1: Foundations of Data Communication</dc:title>
  <dc:creator>Kim Seefeld</dc:creator>
  <cp:keywords/>
  <cp:lastModifiedBy>Kim Seefeld</cp:lastModifiedBy>
  <cp:revision>2</cp:revision>
  <dcterms:created xsi:type="dcterms:W3CDTF">2026-03-04T20:37:55Z</dcterms:created>
  <dcterms:modified xsi:type="dcterms:W3CDTF">2026-07-02T21:40:51Z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