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04FF471-11C0-430A-88BE-6F2D30BA5A7F}" v="3" dt="2026-03-05T02:06:59.8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8" d="100"/>
          <a:sy n="98" d="100"/>
        </p:scale>
        <p:origin x="99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874" y="1492176"/>
            <a:ext cx="10515600" cy="1325563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Chapter 6: </a:t>
            </a:r>
            <a:br>
              <a:rPr lang="en-US" dirty="0"/>
            </a:br>
            <a:r>
              <a:rPr dirty="0"/>
              <a:t>Ethical and Transparent Communication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Building Systematic Ethics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Good intentions aren’t enough—need systematic approaches</a:t>
            </a:r>
          </a:p>
          <a:p>
            <a:pPr lvl="0"/>
            <a:r>
              <a:t>Netflix conducts bias audits of viewing data presentations</a:t>
            </a:r>
          </a:p>
          <a:p>
            <a:pPr lvl="0"/>
            <a:r>
              <a:t>Regular bias audit checklist: axes, colors, proportional elements</a:t>
            </a:r>
          </a:p>
          <a:p>
            <a:pPr lvl="0"/>
            <a:r>
              <a:t>Seek diverse perspectives before releasing communications</a:t>
            </a:r>
          </a:p>
          <a:p>
            <a:pPr lvl="0"/>
            <a:r>
              <a:t>Implement balanced framing with multiple viewpoints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Privacy vs. Transparency Tension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Stakeholders have right to understand data-driven systems</a:t>
            </a:r>
          </a:p>
          <a:p>
            <a:pPr lvl="0"/>
            <a:r>
              <a:t>Individual privacy protection is fundamental ethical obligation</a:t>
            </a:r>
          </a:p>
          <a:p>
            <a:pPr lvl="0"/>
            <a:r>
              <a:t>NYC Department of Education: School data so detailed parents could identify individual students with disabilities</a:t>
            </a:r>
          </a:p>
          <a:p>
            <a:pPr lvl="0"/>
            <a:r>
              <a:t>Netflix “anonymized” data: Researchers re-identified users through cross-referencing</a:t>
            </a:r>
          </a:p>
          <a:p>
            <a:pPr lvl="0"/>
            <a:r>
              <a:t>Finding balance requires careful consideration of necessary information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AI Amplifies Everything—Including Bias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Google AI photo service: Created upbeat video featuring arrest photos as “highlights”</a:t>
            </a:r>
          </a:p>
          <a:p>
            <a:pPr lvl="0"/>
            <a:r>
              <a:t>Amazon recruiting AI: Downgraded resumes with “women’s” due to historical bias</a:t>
            </a:r>
          </a:p>
          <a:p>
            <a:pPr lvl="0"/>
            <a:r>
              <a:t>AI systems perpetuate and amplify existing biases at scale</a:t>
            </a:r>
          </a:p>
          <a:p>
            <a:pPr lvl="0"/>
            <a:r>
              <a:t>Natural language generation may use causal language for correlational relationships</a:t>
            </a:r>
          </a:p>
          <a:p>
            <a:pPr lvl="0"/>
            <a:r>
              <a:t>Human oversight remains crucial even as AI capabilities advance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Beyond Individual Ethics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Individual ethical behavior necessary but not sufficient</a:t>
            </a:r>
          </a:p>
          <a:p>
            <a:pPr lvl="0"/>
            <a:r>
              <a:t>Need institutional systems, policies, and cultures</a:t>
            </a:r>
          </a:p>
          <a:p>
            <a:pPr lvl="0"/>
            <a:r>
              <a:t>Clear standards for visualization truthfulness and language precision</a:t>
            </a:r>
          </a:p>
          <a:p>
            <a:pPr lvl="0"/>
            <a:r>
              <a:t>Comprehensive training programs tailored to different roles</a:t>
            </a:r>
          </a:p>
          <a:p>
            <a:pPr lvl="0"/>
            <a:r>
              <a:t>Review processes with diverse perspectives and clear authority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Real-World Lessons: Hospital Algorithm Case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AI algorithm showed impressive accuracy improvements</a:t>
            </a:r>
          </a:p>
          <a:p>
            <a:pPr lvl="0"/>
            <a:r>
              <a:t>Deeper analysis revealed significant racial disparities in treatment</a:t>
            </a:r>
          </a:p>
          <a:p>
            <a:pPr lvl="0"/>
            <a:r>
              <a:t>Initial instinct: Focus on aggregate improvements, downplay bias</a:t>
            </a:r>
          </a:p>
          <a:p>
            <a:pPr lvl="0"/>
            <a:r>
              <a:t>Ethical choice: Comprehensive communication about both benefits and discrimination</a:t>
            </a:r>
          </a:p>
          <a:p>
            <a:pPr lvl="0"/>
            <a:r>
              <a:t>Transparency about problems actually built trust rather than destroyed it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Measurement Challenge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Organizations need metrics for assessing transparency, fairness, accuracy</a:t>
            </a:r>
          </a:p>
          <a:p>
            <a:pPr lvl="0"/>
            <a:r>
              <a:t>Regular stakeholder surveys to assess trust and satisfaction</a:t>
            </a:r>
          </a:p>
          <a:p>
            <a:pPr lvl="0"/>
            <a:r>
              <a:t>Systematic processes for learning from mistakes</a:t>
            </a:r>
          </a:p>
          <a:p>
            <a:pPr lvl="0"/>
            <a:r>
              <a:t>Celebrating staff who identify potential biases or suggest improvements</a:t>
            </a:r>
          </a:p>
          <a:p>
            <a:pPr lvl="0"/>
            <a:r>
              <a:t>Making it safe for employees to raise ethical concerns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From Unconscious to Systematic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Most bias isn’t intentional or malicious—emerges from constraints and assumptions</a:t>
            </a:r>
          </a:p>
          <a:p>
            <a:pPr lvl="0"/>
            <a:r>
              <a:t>Develop “critical data consciousness” to step back from our perspectives</a:t>
            </a:r>
          </a:p>
          <a:p>
            <a:pPr lvl="0"/>
            <a:r>
              <a:t>Ask: Whose voices are represented? What assumptions am I making?</a:t>
            </a:r>
          </a:p>
          <a:p>
            <a:pPr lvl="0"/>
            <a:r>
              <a:t>How might someone who disagrees interpret this information?</a:t>
            </a:r>
          </a:p>
          <a:p>
            <a:pPr lvl="0"/>
            <a:r>
              <a:t>Build ethics into processes, not treat as afterthought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Takeaways: Ethics as Competitive Advantage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Every data communication choice carries moral weight—there’s no neutral</a:t>
            </a:r>
          </a:p>
          <a:p>
            <a:pPr lvl="0"/>
            <a:r>
              <a:t>Five principles guide decisions: Truthfulness, Transparency, Fairness, Accountability, Beneficence</a:t>
            </a:r>
          </a:p>
          <a:p>
            <a:pPr lvl="0"/>
            <a:r>
              <a:t>Bias is invisible but pervasive—systematic approaches needed to recognize and address</a:t>
            </a:r>
          </a:p>
          <a:p>
            <a:pPr lvl="0"/>
            <a:r>
              <a:t>Privacy and transparency require careful balance, not either/or choices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Takeaways: Ethics as Competitive Advantage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AI amplifies both capabilities and biases—human oversight remains essential</a:t>
            </a:r>
          </a:p>
          <a:p>
            <a:pPr lvl="0"/>
            <a:r>
              <a:t>Ethical organizations build systems, not just rely on individual good intentions</a:t>
            </a:r>
          </a:p>
          <a:p>
            <a:pPr lvl="0"/>
            <a:r>
              <a:t>Transparency about problems builds trust when accompanied by improvement plans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Dr. Chen’s Impossible Choice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Standing in Metropolitan Health Systems conference room with two dashboards</a:t>
            </a:r>
          </a:p>
          <a:p>
            <a:pPr lvl="0"/>
            <a:r>
              <a:t>Same AI patient risk data, completely different stories</a:t>
            </a:r>
          </a:p>
          <a:p>
            <a:pPr lvl="0"/>
            <a:r>
              <a:t>Dashboard 1: 23% reduction in emergency readmissions (success!)</a:t>
            </a:r>
          </a:p>
          <a:p>
            <a:pPr lvl="0"/>
            <a:r>
              <a:t>Dashboard 2: 40% higher “high-risk” flags for certain zip codes (bias!)</a:t>
            </a:r>
          </a:p>
          <a:p>
            <a:pPr lvl="0"/>
            <a:r>
              <a:t>The numbers were identical, but the implications were worlds apart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Weight of Every Choice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9850" y="1825625"/>
            <a:ext cx="10683949" cy="4351338"/>
          </a:xfrm>
        </p:spPr>
        <p:txBody>
          <a:bodyPr/>
          <a:lstStyle/>
          <a:p>
            <a:pPr lvl="0"/>
            <a:r>
              <a:t>“We have a choice: celebrate innovation or confront uncomfortable truths”</a:t>
            </a:r>
          </a:p>
          <a:p>
            <a:pPr lvl="0"/>
            <a:r>
              <a:t>Data communication is never neutral—every choice carries moral weight</a:t>
            </a:r>
          </a:p>
          <a:p>
            <a:pPr lvl="0"/>
            <a:r>
              <a:t>Every chart, color choice, and word in a report has ethical implications</a:t>
            </a:r>
          </a:p>
          <a:p>
            <a:pPr lvl="0"/>
            <a:r>
              <a:t>The responsibility of data storytellers has never been greater</a:t>
            </a:r>
          </a:p>
          <a:p>
            <a:pPr lvl="0"/>
            <a:r>
              <a:t>How we communicate data shapes how people understand reality itself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When Communication Becomes Harm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Target’s pregnancy algorithm: Revealed teenager’s condition through ads</a:t>
            </a:r>
          </a:p>
          <a:p>
            <a:pPr lvl="0"/>
            <a:r>
              <a:t>Privacy violation happened in communication, not data collection</a:t>
            </a:r>
          </a:p>
          <a:p>
            <a:pPr lvl="0"/>
            <a:r>
              <a:t>The harm came from how the system chose to share knowledge</a:t>
            </a:r>
          </a:p>
          <a:p>
            <a:pPr lvl="0"/>
            <a:r>
              <a:t>Data communication is an act of power that shapes understanding</a:t>
            </a:r>
          </a:p>
          <a:p>
            <a:pPr lvl="0"/>
            <a:r>
              <a:t>With great power comes great responsibility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Stakes Are Life-Changing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Healthcare algorithms determine who receives care</a:t>
            </a:r>
          </a:p>
          <a:p>
            <a:pPr lvl="0"/>
            <a:r>
              <a:t>Educational assessments influence student opportunities</a:t>
            </a:r>
            <a:br/>
            <a:endParaRPr/>
          </a:p>
          <a:p>
            <a:pPr lvl="0"/>
            <a:r>
              <a:t>Financial models decide loan qualifications</a:t>
            </a:r>
          </a:p>
          <a:p>
            <a:pPr lvl="0"/>
            <a:r>
              <a:t>Criminal justice algorithms inform sentencing decisions</a:t>
            </a:r>
          </a:p>
          <a:p>
            <a:pPr lvl="0"/>
            <a:r>
              <a:t>How data is communicated can mean fair treatment vs. discrimination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Five Ethical Principles Foundation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Truthfulness</a:t>
            </a:r>
            <a:r>
              <a:t>: Promoting accurate understanding, not convenient misinterpretation</a:t>
            </a:r>
          </a:p>
          <a:p>
            <a:pPr lvl="0"/>
            <a:r>
              <a:rPr b="1"/>
              <a:t>Transparency</a:t>
            </a:r>
            <a:r>
              <a:t>: Being open about methods, limitations, and uncertainties</a:t>
            </a:r>
          </a:p>
          <a:p>
            <a:pPr lvl="0"/>
            <a:r>
              <a:rPr b="1"/>
              <a:t>Fairness</a:t>
            </a:r>
            <a:r>
              <a:t>: Avoiding perpetuation of stereotypes or discrimination</a:t>
            </a:r>
          </a:p>
          <a:p>
            <a:pPr lvl="0"/>
            <a:r>
              <a:rPr b="1"/>
              <a:t>Accountability</a:t>
            </a:r>
            <a:r>
              <a:t>: Taking responsibility for communication consequences</a:t>
            </a:r>
          </a:p>
          <a:p>
            <a:pPr lvl="0"/>
            <a:r>
              <a:rPr b="1"/>
              <a:t>Beneficence</a:t>
            </a:r>
            <a:r>
              <a:t>: Actively working to serve the greater good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Invisible Water of Bias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Bias in data communication is like water to a fish—pervasive but invisible</a:t>
            </a:r>
          </a:p>
          <a:p>
            <a:pPr lvl="0"/>
            <a:r>
              <a:t>Shapes every aspect: questions we ask, colors we choose, stories we tell</a:t>
            </a:r>
          </a:p>
          <a:p>
            <a:pPr lvl="0"/>
            <a:r>
              <a:t>Fox News unemployment chart: Y-axis started at 8.6%, not 0%</a:t>
            </a:r>
          </a:p>
          <a:p>
            <a:pPr lvl="0"/>
            <a:r>
              <a:t>Made small decrease appear as dramatic 50% visual drop</a:t>
            </a:r>
          </a:p>
          <a:p>
            <a:pPr lvl="0"/>
            <a:r>
              <a:t>Learning to recognize bias is the first step toward addressing it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Visual Bias in Action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Scale manipulation makes small changes appear dramatic</a:t>
            </a:r>
          </a:p>
          <a:p>
            <a:pPr lvl="0"/>
            <a:r>
              <a:t>Color choices unconsciously suggest value judgments</a:t>
            </a:r>
          </a:p>
          <a:p>
            <a:pPr lvl="0"/>
            <a:r>
              <a:t>COVID-19 case trends using different scales for different states</a:t>
            </a:r>
          </a:p>
          <a:p>
            <a:pPr lvl="0"/>
            <a:r>
              <a:t>Made some outbreaks appear less severe through visual presentation</a:t>
            </a:r>
          </a:p>
          <a:p>
            <a:pPr lvl="0"/>
            <a:r>
              <a:t>Technical accuracy doesn’t guarantee truthful communication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Power of Framing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Pharmaceutical company: “50% more effective” sounds impressive</a:t>
            </a:r>
          </a:p>
          <a:p>
            <a:pPr lvl="0"/>
            <a:r>
              <a:t>Reality: Previous treatment 2% success, new drug only 3% effective</a:t>
            </a:r>
          </a:p>
          <a:p>
            <a:pPr lvl="0"/>
            <a:r>
              <a:t>Theranos compared results only to ideal lab conditions</a:t>
            </a:r>
          </a:p>
          <a:p>
            <a:pPr lvl="0"/>
            <a:r>
              <a:t>Language choices carry hidden biases: “leads to” vs. correlation</a:t>
            </a:r>
          </a:p>
          <a:p>
            <a:pPr lvl="0"/>
            <a:r>
              <a:t>What we choose not to mention says as much as what we highlight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893</Words>
  <Application>Microsoft Office PowerPoint</Application>
  <PresentationFormat>Widescreen</PresentationFormat>
  <Paragraphs>100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Aptos</vt:lpstr>
      <vt:lpstr>Aptos Display</vt:lpstr>
      <vt:lpstr>Arial</vt:lpstr>
      <vt:lpstr>Office Theme</vt:lpstr>
      <vt:lpstr>Chapter 6:  Ethical and Transparent Communication</vt:lpstr>
      <vt:lpstr>Dr. Chen’s Impossible Choice</vt:lpstr>
      <vt:lpstr>The Weight of Every Choice</vt:lpstr>
      <vt:lpstr>When Communication Becomes Harm</vt:lpstr>
      <vt:lpstr>The Stakes Are Life-Changing</vt:lpstr>
      <vt:lpstr>Five Ethical Principles Foundation</vt:lpstr>
      <vt:lpstr>The Invisible Water of Bias</vt:lpstr>
      <vt:lpstr>Visual Bias in Action</vt:lpstr>
      <vt:lpstr>The Power of Framing</vt:lpstr>
      <vt:lpstr>Building Systematic Ethics</vt:lpstr>
      <vt:lpstr>The Privacy vs. Transparency Tension</vt:lpstr>
      <vt:lpstr>AI Amplifies Everything—Including Bias</vt:lpstr>
      <vt:lpstr>Beyond Individual Ethics</vt:lpstr>
      <vt:lpstr>Real-World Lessons: Hospital Algorithm Case</vt:lpstr>
      <vt:lpstr>The Measurement Challenge</vt:lpstr>
      <vt:lpstr>From Unconscious to Systematic</vt:lpstr>
      <vt:lpstr>Key Takeaways: Ethics as Competitive Advantage</vt:lpstr>
      <vt:lpstr>Key Takeaways: Ethics as Competitive Advantage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6: Ethical and Transparent Communication</dc:title>
  <dc:creator>Kim Seefeld</dc:creator>
  <cp:keywords/>
  <cp:lastModifiedBy>Kim Seefeld</cp:lastModifiedBy>
  <cp:revision>2</cp:revision>
  <dcterms:created xsi:type="dcterms:W3CDTF">2026-03-05T02:05:27Z</dcterms:created>
  <dcterms:modified xsi:type="dcterms:W3CDTF">2026-07-02T21:42:28Z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</Properties>
</file>