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A8A58AC-1F9A-44DF-83C0-E97DD6558037}" v="3" dt="2026-03-04T23:43:49.4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83293"/>
            <a:ext cx="10515600" cy="1325563"/>
          </a:xfrm>
        </p:spPr>
        <p:txBody>
          <a:bodyPr/>
          <a:lstStyle/>
          <a:p>
            <a:pPr marL="0" lvl="0" indent="0">
              <a:buNone/>
            </a:pPr>
            <a:r>
              <a:rPr dirty="0"/>
              <a:t>Chapter 3: Tools for Data Presentation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AI Revolution is Here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Type questions in plain English, get instant visualizations</a:t>
            </a:r>
          </a:p>
          <a:p>
            <a:pPr lvl="0"/>
            <a:r>
              <a:t>AI automatically selects appropriate chart types</a:t>
            </a:r>
          </a:p>
          <a:p>
            <a:pPr lvl="0"/>
            <a:r>
              <a:t>Proactive monitoring alerts users to significant changes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ThoughtSpot: Conversational Analytics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Query data using natural language, get immediate results</a:t>
            </a:r>
          </a:p>
          <a:p>
            <a:pPr lvl="0"/>
            <a:r>
              <a:t>Spotter AI detects anomalies, trends, correlations automatically</a:t>
            </a:r>
          </a:p>
          <a:p>
            <a:pPr lvl="0"/>
            <a:r>
              <a:t>AI agents proactively monitor and alert to opportunities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Julius AI: Plain English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Natural language processing with automated chart generation</a:t>
            </a:r>
          </a:p>
          <a:p>
            <a:pPr lvl="0"/>
            <a:r>
              <a:t>Visualizations AND analytical insights without statistical knowledge</a:t>
            </a:r>
          </a:p>
          <a:p>
            <a:pPr lvl="0"/>
            <a:r>
              <a:t>Complex analysis accessible to non-technical users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Tool Selection Framework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Technical Requirements:</a:t>
            </a:r>
            <a:r>
              <a:t> Data volume, integration, performance, security</a:t>
            </a:r>
          </a:p>
          <a:p>
            <a:pPr lvl="0"/>
            <a:r>
              <a:rPr b="1"/>
              <a:t>User Experience:</a:t>
            </a:r>
            <a:r>
              <a:t> Learning curve, collaboration, mobile access, customization</a:t>
            </a:r>
          </a:p>
          <a:p>
            <a:pPr lvl="0"/>
            <a:r>
              <a:rPr b="1"/>
              <a:t>Business Considerations:</a:t>
            </a:r>
            <a:r>
              <a:t> Total cost, scalability, vendor stability, strategic alignment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Integration: The Modern Reality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Spreadsheets for exploration and calculations</a:t>
            </a:r>
          </a:p>
          <a:p>
            <a:pPr lvl="0"/>
            <a:r>
              <a:t>No-code platforms for interactive dashboards</a:t>
            </a:r>
          </a:p>
          <a:p>
            <a:pPr lvl="0"/>
            <a:r>
              <a:t>AI tools for automated insights and trend detection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Workflow Automation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Analysis:</a:t>
            </a:r>
            <a:r>
              <a:t> Spreadsheets and statistical software</a:t>
            </a:r>
          </a:p>
          <a:p>
            <a:pPr lvl="0"/>
            <a:r>
              <a:rPr b="1"/>
              <a:t>Dashboards:</a:t>
            </a:r>
            <a:r>
              <a:t> Interactive visualizations for decision-makers</a:t>
            </a:r>
          </a:p>
          <a:p>
            <a:pPr lvl="0"/>
            <a:r>
              <a:rPr b="1"/>
              <a:t>Automated Insights:</a:t>
            </a:r>
            <a:r>
              <a:t> AI-powered trend and anomaly detection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Cultural Shift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No longer just chart creators, but strategic asset builders</a:t>
            </a:r>
          </a:p>
          <a:p>
            <a:pPr lvl="0"/>
            <a:r>
              <a:t>Understanding strengths and limitations of each tool</a:t>
            </a:r>
          </a:p>
          <a:p>
            <a:pPr lvl="0"/>
            <a:r>
              <a:t>Integrating effectively and leveraging AI capabilities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Your Toolkit Strategy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Master the three-tier evolution: spreadsheets, no-code, AI</a:t>
            </a:r>
          </a:p>
          <a:p>
            <a:pPr lvl="0"/>
            <a:r>
              <a:t>Use systematic framework for tool selection decisions</a:t>
            </a:r>
          </a:p>
          <a:p>
            <a:pPr lvl="0"/>
            <a:r>
              <a:t>Build integrated workflows that leverage each tool’s strengths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Sarah’s Monday Morning Challenge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Comprehensive quarterly dashboard by end of week</a:t>
            </a:r>
          </a:p>
          <a:p>
            <a:pPr lvl="0"/>
            <a:r>
              <a:t>Interactive charts, revenue breakdowns, predictive forecasts</a:t>
            </a:r>
          </a:p>
          <a:p>
            <a:pPr lvl="0"/>
            <a:r>
              <a:t>Two years ago: weeks of IT coordination, expensive consulting fees</a:t>
            </a:r>
          </a:p>
          <a:p>
            <a:pPr lvl="0"/>
            <a:r>
              <a:t>Today: Sarah opens her laptop and gets to work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Democratization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Traditional spreadsheets enhanced with powerful visualization</a:t>
            </a:r>
          </a:p>
          <a:p>
            <a:pPr lvl="0"/>
            <a:r>
              <a:t>No-code platforms eliminating programming barriers</a:t>
            </a:r>
          </a:p>
          <a:p>
            <a:pPr lvl="0"/>
            <a:r>
              <a:t>AI platforms generating insights through natural language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Three-Tier 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 dirty="0"/>
              <a:t>Spreadsheet Era:</a:t>
            </a:r>
            <a:r>
              <a:rPr dirty="0"/>
              <a:t> Excel, Google Sheets</a:t>
            </a:r>
          </a:p>
          <a:p>
            <a:pPr lvl="1"/>
            <a:r>
              <a:rPr dirty="0"/>
              <a:t>familiar but limited</a:t>
            </a:r>
          </a:p>
          <a:p>
            <a:pPr marL="457200" lvl="0" indent="-457200">
              <a:buAutoNum type="arabicPeriod" startAt="2"/>
            </a:pPr>
            <a:endParaRPr lang="en-US" b="1" dirty="0"/>
          </a:p>
          <a:p>
            <a:pPr marL="457200" lvl="0" indent="-457200">
              <a:buAutoNum type="arabicPeriod" startAt="2"/>
            </a:pPr>
            <a:r>
              <a:rPr b="1" dirty="0"/>
              <a:t>No-Code Revolution:</a:t>
            </a:r>
            <a:r>
              <a:rPr dirty="0"/>
              <a:t> Tableau, Power BI</a:t>
            </a:r>
          </a:p>
          <a:p>
            <a:pPr lvl="1"/>
            <a:r>
              <a:rPr dirty="0"/>
              <a:t>drag-and-drop power</a:t>
            </a:r>
          </a:p>
          <a:p>
            <a:pPr marL="457200" lvl="0" indent="-457200">
              <a:buAutoNum type="arabicPeriod" startAt="3"/>
            </a:pPr>
            <a:endParaRPr lang="en-US" b="1" dirty="0"/>
          </a:p>
          <a:p>
            <a:pPr marL="457200" lvl="0" indent="-457200">
              <a:buAutoNum type="arabicPeriod" startAt="3"/>
            </a:pPr>
            <a:r>
              <a:rPr b="1" dirty="0"/>
              <a:t>AI Transformation:</a:t>
            </a:r>
            <a:r>
              <a:rPr dirty="0"/>
              <a:t> Natural language queries, automated insights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Excel: The Enduring Foundation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Over 750 million users worldwide as of 2024</a:t>
            </a:r>
          </a:p>
          <a:p>
            <a:pPr lvl="0"/>
            <a:r>
              <a:t>20+ chart types from basic to advanced statistical visualizations</a:t>
            </a:r>
          </a:p>
          <a:p>
            <a:pPr lvl="0"/>
            <a:r>
              <a:t>Dynamic arrays automatically resize as data changes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Google Sheets: Cloud-First Collaboration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Multiple team members work simultaneously on projects</a:t>
            </a:r>
          </a:p>
          <a:p>
            <a:pPr lvl="0"/>
            <a:r>
              <a:t>Seamless integration with Google Analytics, Ads, Workspace</a:t>
            </a:r>
          </a:p>
          <a:p>
            <a:pPr lvl="0"/>
            <a:r>
              <a:t>Automatic data refresh ensures visualizations stay current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No-Code Revolution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Eliminates need for programming, SQL, or advanced technical skills</a:t>
            </a:r>
          </a:p>
          <a:p>
            <a:pPr lvl="0"/>
            <a:r>
              <a:t>Business users, marketers, domain experts create professional visualizations</a:t>
            </a:r>
          </a:p>
          <a:p>
            <a:pPr lvl="0"/>
            <a:r>
              <a:t>Organizations make decisions 5x faster with self-service analytics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Tableau: The Pioneer Platform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Drag-and-drop approach now industry standard</a:t>
            </a:r>
          </a:p>
          <a:p>
            <a:pPr lvl="0"/>
            <a:r>
              <a:t>Natural language processing: ask questions in plain English</a:t>
            </a:r>
          </a:p>
          <a:p>
            <a:pPr lvl="0"/>
            <a:r>
              <a:t>AI-powered pattern detection and analysis suggestions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Power BI: Microsoft’s Enterprise Answer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Seamless Office 365 and Azure integration</a:t>
            </a:r>
          </a:p>
          <a:p>
            <a:pPr lvl="0"/>
            <a:r>
              <a:t>Scales from individual users to thousands of users</a:t>
            </a:r>
          </a:p>
          <a:p>
            <a:pPr lvl="0"/>
            <a:r>
              <a:t>Real-time data streaming and collaborative sharing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466</Words>
  <Application>Microsoft Office PowerPoint</Application>
  <PresentationFormat>Widescreen</PresentationFormat>
  <Paragraphs>70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Aptos</vt:lpstr>
      <vt:lpstr>Aptos Display</vt:lpstr>
      <vt:lpstr>Arial</vt:lpstr>
      <vt:lpstr>Office Theme</vt:lpstr>
      <vt:lpstr>Chapter 3: Tools for Data Presentation</vt:lpstr>
      <vt:lpstr>Sarah’s Monday Morning Challenge</vt:lpstr>
      <vt:lpstr>The Democratization Revolution</vt:lpstr>
      <vt:lpstr>The Three-Tier Evolution</vt:lpstr>
      <vt:lpstr>Excel: The Enduring Foundation</vt:lpstr>
      <vt:lpstr>Google Sheets: Cloud-First Collaboration</vt:lpstr>
      <vt:lpstr>The No-Code Revolution</vt:lpstr>
      <vt:lpstr>Tableau: The Pioneer Platform</vt:lpstr>
      <vt:lpstr>Power BI: Microsoft’s Enterprise Answer</vt:lpstr>
      <vt:lpstr>The AI Revolution is Here</vt:lpstr>
      <vt:lpstr>ThoughtSpot: Conversational Analytics</vt:lpstr>
      <vt:lpstr>Julius AI: Plain English Analysis</vt:lpstr>
      <vt:lpstr>Tool Selection Framework</vt:lpstr>
      <vt:lpstr>Integration: The Modern Reality</vt:lpstr>
      <vt:lpstr>Workflow Automation Success</vt:lpstr>
      <vt:lpstr>The Cultural Shift</vt:lpstr>
      <vt:lpstr>Key Takeaways: Your Toolkit Strategy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3: Tools for Data Presentation</dc:title>
  <dc:creator>Kim Seefeld</dc:creator>
  <cp:keywords/>
  <cp:lastModifiedBy>Kim Seefeld</cp:lastModifiedBy>
  <cp:revision>2</cp:revision>
  <dcterms:created xsi:type="dcterms:W3CDTF">2026-03-04T23:40:35Z</dcterms:created>
  <dcterms:modified xsi:type="dcterms:W3CDTF">2026-07-02T21:41:17Z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  <property fmtid="{D5CDD505-2E9C-101B-9397-08002B2CF9AE}" pid="3" name="subtitle">
    <vt:lpwstr>From Weeks of Panic to Minutes of Power: The Data Visualization Revolution</vt:lpwstr>
  </property>
</Properties>
</file>