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0D8B16-5B8A-46C2-9451-9FFC43BD8088}" v="3" dt="2026-03-08T19:24:24.9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12901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14: </a:t>
            </a:r>
            <a:br>
              <a:rPr lang="en-US" dirty="0"/>
            </a:br>
            <a:r>
              <a:rPr dirty="0"/>
              <a:t>Evaluating Code Quality and Responsibility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Version Control and Code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Change Tracking</a:t>
            </a:r>
            <a:r>
              <a:t>: Systematic approach to managing code evolution</a:t>
            </a:r>
          </a:p>
          <a:p>
            <a:pPr lvl="0"/>
            <a:r>
              <a:rPr b="1"/>
              <a:t>Collaboration Benefits</a:t>
            </a:r>
            <a:r>
              <a:t>: Experiment safely, maintain complete history</a:t>
            </a:r>
          </a:p>
          <a:p>
            <a:pPr lvl="0"/>
            <a:r>
              <a:rPr b="1"/>
              <a:t>Review Purpose</a:t>
            </a:r>
            <a:r>
              <a:t>: Catch errors, ensure standards, share knowledge</a:t>
            </a:r>
          </a:p>
          <a:p>
            <a:pPr lvl="0"/>
            <a:r>
              <a:rPr b="1"/>
              <a:t>Quality Focus</a:t>
            </a:r>
            <a:r>
              <a:t>: Emphasize clarity, correctness, and maintainability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Professional Judgment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Gradual Development</a:t>
            </a:r>
            <a:r>
              <a:t>: Quality judgment grows through experience and reflection</a:t>
            </a:r>
          </a:p>
          <a:p>
            <a:pPr lvl="0"/>
            <a:r>
              <a:rPr b="1"/>
              <a:t>Context Awareness</a:t>
            </a:r>
            <a:r>
              <a:t>: Different priorities for research vs business vs education</a:t>
            </a:r>
          </a:p>
          <a:p>
            <a:pPr lvl="0"/>
            <a:r>
              <a:rPr b="1"/>
              <a:t>Learning Strategy</a:t>
            </a:r>
            <a:r>
              <a:t>: Study examples from experienced practitioners</a:t>
            </a:r>
          </a:p>
          <a:p>
            <a:pPr lvl="0"/>
            <a:r>
              <a:rPr b="1"/>
              <a:t>Iterative Improvement</a:t>
            </a:r>
            <a:r>
              <a:t>: Quality exists on spectrum, improves over time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Student to Professional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Academic Focus</a:t>
            </a:r>
            <a:r>
              <a:t>: Reproducibility and transparency for scientific integrity</a:t>
            </a:r>
          </a:p>
          <a:p>
            <a:pPr lvl="0"/>
            <a:r>
              <a:rPr b="1"/>
              <a:t>Professional Focus</a:t>
            </a:r>
            <a:r>
              <a:t>: Maintainability and reliability for business operations</a:t>
            </a:r>
          </a:p>
          <a:p>
            <a:pPr lvl="0"/>
            <a:r>
              <a:rPr b="1"/>
              <a:t>Universal Principles</a:t>
            </a:r>
            <a:r>
              <a:t>: Readable, documented, tested code across all contexts</a:t>
            </a:r>
          </a:p>
          <a:p>
            <a:pPr lvl="0"/>
            <a:r>
              <a:rPr b="1"/>
              <a:t>Career Preparation</a:t>
            </a:r>
            <a:r>
              <a:t>: Understanding expectations and developing appropriate skills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Trust Equation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Respect Foundation</a:t>
            </a:r>
            <a:r>
              <a:t>: Code quality shows respect for colleagues and stakeholders</a:t>
            </a:r>
          </a:p>
          <a:p>
            <a:pPr lvl="0"/>
            <a:r>
              <a:rPr b="1"/>
              <a:t>Consistency Requirement</a:t>
            </a:r>
            <a:r>
              <a:t>: Professional success demands reliable standards</a:t>
            </a:r>
          </a:p>
          <a:p>
            <a:pPr lvl="0"/>
            <a:r>
              <a:rPr b="1"/>
              <a:t>Integrity Demonstration</a:t>
            </a:r>
            <a:r>
              <a:t>: Ethical decision-making and transparency</a:t>
            </a:r>
          </a:p>
          <a:p>
            <a:pPr lvl="0"/>
            <a:r>
              <a:rPr b="1"/>
              <a:t>Long-term Value</a:t>
            </a:r>
            <a:r>
              <a:t>: Trustworthy code serves current and future needs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Professional Code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Quality Definition</a:t>
            </a:r>
            <a:r>
              <a:t>: Trustworthy, maintainable solutions over clever optimizations</a:t>
            </a:r>
          </a:p>
          <a:p>
            <a:pPr lvl="0"/>
            <a:r>
              <a:rPr b="1"/>
              <a:t>Responsibility Recognition</a:t>
            </a:r>
            <a:r>
              <a:t>: Code decisions affect real people and organizations</a:t>
            </a:r>
          </a:p>
          <a:p>
            <a:pPr lvl="0"/>
            <a:r>
              <a:rPr b="1"/>
              <a:t>Communication Priority</a:t>
            </a:r>
            <a:r>
              <a:t>: Code must be understandable by others</a:t>
            </a:r>
          </a:p>
          <a:p>
            <a:pPr lvl="0"/>
            <a:r>
              <a:rPr b="1"/>
              <a:t>Continuous Growth</a:t>
            </a:r>
            <a:r>
              <a:t>: Professional judgment develops through practice and reflection</a:t>
            </a:r>
          </a:p>
          <a:p>
            <a:pPr lvl="0"/>
            <a:r>
              <a:rPr b="1"/>
              <a:t>Trust Building</a:t>
            </a:r>
            <a:r>
              <a:t>: Consistent competence, integrity, and consideration for others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Rachel’s Code Review Wake-Up Call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The Shock</a:t>
            </a:r>
            <a:r>
              <a:t>: “This code produces correct results, but I can’t understand how it works”</a:t>
            </a:r>
          </a:p>
          <a:p>
            <a:pPr lvl="0"/>
            <a:r>
              <a:rPr b="1"/>
              <a:t>The Reality</a:t>
            </a:r>
            <a:r>
              <a:t>: Clever optimizations became cryptic puzzles six months later</a:t>
            </a:r>
          </a:p>
          <a:p>
            <a:pPr lvl="0"/>
            <a:r>
              <a:rPr b="1"/>
              <a:t>The Lesson</a:t>
            </a:r>
            <a:r>
              <a:t>: Code quality isn’t about demonstrating cleverness</a:t>
            </a:r>
          </a:p>
          <a:p>
            <a:pPr lvl="0"/>
            <a:r>
              <a:rPr b="1"/>
              <a:t>The Truth</a:t>
            </a:r>
            <a:r>
              <a:t>: Professional programming prioritizes trustworthiness over performance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Makes Code “Good” for Data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Trust Factor</a:t>
            </a:r>
            <a:r>
              <a:t>: Code must be verifiable when decisions affect real people</a:t>
            </a:r>
          </a:p>
          <a:p>
            <a:pPr lvl="0"/>
            <a:r>
              <a:rPr b="1"/>
              <a:t>Maintenance Reality</a:t>
            </a:r>
            <a:r>
              <a:t>: Analytical code lives longer than authors expect</a:t>
            </a:r>
          </a:p>
          <a:p>
            <a:pPr lvl="0"/>
            <a:r>
              <a:rPr b="1"/>
              <a:t>Clarity as Strategy</a:t>
            </a:r>
            <a:r>
              <a:t>: Clear code enables faster iteration and error detection</a:t>
            </a:r>
          </a:p>
          <a:p>
            <a:pPr lvl="0"/>
            <a:r>
              <a:rPr b="1"/>
              <a:t>Professional Skill</a:t>
            </a:r>
            <a:r>
              <a:t>: Writing readable code demonstrates systematic thinking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False Dilemma: Clarity vs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Common Misconception</a:t>
            </a:r>
            <a:r>
              <a:t>: Must choose between readable and efficient code</a:t>
            </a:r>
          </a:p>
          <a:p>
            <a:pPr lvl="0"/>
            <a:r>
              <a:rPr b="1"/>
              <a:t>Reality Check</a:t>
            </a:r>
            <a:r>
              <a:t>: Performance differences often negligible in data analysis</a:t>
            </a:r>
          </a:p>
          <a:p>
            <a:pPr lvl="0"/>
            <a:r>
              <a:rPr b="1"/>
              <a:t>Smart Approach</a:t>
            </a:r>
            <a:r>
              <a:t>: Start with clear code, optimize specific bottlenecks if needed</a:t>
            </a:r>
          </a:p>
          <a:p>
            <a:pPr lvl="0"/>
            <a:r>
              <a:rPr b="1"/>
              <a:t>Documentation Rule</a:t>
            </a:r>
            <a:r>
              <a:t>: Always explain why optimization was necessary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Algorithmic Thinking Over Micro-Optimization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True Efficiency</a:t>
            </a:r>
            <a:r>
              <a:t>: Choosing right data structures and approaches</a:t>
            </a:r>
          </a:p>
          <a:p>
            <a:pPr lvl="0"/>
            <a:r>
              <a:rPr b="1"/>
              <a:t>Example Impact</a:t>
            </a:r>
            <a:r>
              <a:t>: Dictionary lookup vs list search (hours to seconds)</a:t>
            </a:r>
          </a:p>
          <a:p>
            <a:pPr lvl="0"/>
            <a:r>
              <a:rPr b="1"/>
              <a:t>Library Power</a:t>
            </a:r>
            <a:r>
              <a:t>: Well-designed tools often outperform custom implementations</a:t>
            </a:r>
          </a:p>
          <a:p>
            <a:pPr lvl="0"/>
            <a:r>
              <a:rPr b="1"/>
              <a:t>Strategic Focus</a:t>
            </a:r>
            <a:r>
              <a:t>: Optimize your thinking about the problem, not just the code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Responsibility of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Code Isn’t Neutral</a:t>
            </a:r>
            <a:r>
              <a:t>: Every analytical decision embeds assumptions and values</a:t>
            </a:r>
          </a:p>
          <a:p>
            <a:pPr lvl="0"/>
            <a:r>
              <a:rPr b="1"/>
              <a:t>Real Impact</a:t>
            </a:r>
            <a:r>
              <a:t>: Hiring algorithms, loan approvals, policy recommendations</a:t>
            </a:r>
          </a:p>
          <a:p>
            <a:pPr lvl="0"/>
            <a:r>
              <a:rPr b="1"/>
              <a:t>Bias Risks</a:t>
            </a:r>
            <a:r>
              <a:t>: Historical data can perpetuate discrimination patterns</a:t>
            </a:r>
          </a:p>
          <a:p>
            <a:pPr lvl="0"/>
            <a:r>
              <a:rPr b="1"/>
              <a:t>Professional Weight</a:t>
            </a:r>
            <a:r>
              <a:t>: Every line must be defensible technically and ethically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Transparency and Explainability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Stakeholder Needs</a:t>
            </a:r>
            <a:r>
              <a:t>: Those affected by results must understand the reasoning</a:t>
            </a:r>
          </a:p>
          <a:p>
            <a:pPr lvl="0"/>
            <a:r>
              <a:rPr b="1"/>
              <a:t>Documentation Requirements</a:t>
            </a:r>
            <a:r>
              <a:t>: Explain choices, limitations, and assumptions</a:t>
            </a:r>
          </a:p>
          <a:p>
            <a:pPr lvl="0"/>
            <a:r>
              <a:rPr b="1"/>
              <a:t>Academic Example</a:t>
            </a:r>
            <a:r>
              <a:t>: Admissions model explaining factors considered and ignored</a:t>
            </a:r>
          </a:p>
          <a:p>
            <a:pPr lvl="0"/>
            <a:r>
              <a:rPr b="1"/>
              <a:t>Defense Capability</a:t>
            </a:r>
            <a:r>
              <a:t>: Teams must justify decisions to affected communities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AI-Generated Code: New 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Verification Principle</a:t>
            </a:r>
            <a:r>
              <a:t>: You remain responsible for understanding all code</a:t>
            </a:r>
          </a:p>
          <a:p>
            <a:pPr lvl="0"/>
            <a:r>
              <a:rPr b="1"/>
              <a:t>Common Pitfall</a:t>
            </a:r>
            <a:r>
              <a:t>: AI code may look sophisticated but contain subtle errors</a:t>
            </a:r>
          </a:p>
          <a:p>
            <a:pPr lvl="0"/>
            <a:r>
              <a:rPr b="1"/>
              <a:t>Attribution Standards</a:t>
            </a:r>
            <a:r>
              <a:t>: Transparency about AI contributions in academic/professional work</a:t>
            </a:r>
          </a:p>
          <a:p>
            <a:pPr lvl="0"/>
            <a:r>
              <a:rPr b="1"/>
              <a:t>Learning vs Outsourcing</a:t>
            </a:r>
            <a:r>
              <a:t>: Use AI to enhance capabilities, not replace thinking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Code as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Team Function</a:t>
            </a:r>
            <a:r>
              <a:t>: Code communicates with colleagues and future self</a:t>
            </a:r>
          </a:p>
          <a:p>
            <a:pPr lvl="0"/>
            <a:r>
              <a:rPr b="1"/>
              <a:t>Knowledge Sharing</a:t>
            </a:r>
            <a:r>
              <a:t>: Clear documentation prevents single points of failure</a:t>
            </a:r>
          </a:p>
          <a:p>
            <a:pPr lvl="0"/>
            <a:r>
              <a:rPr b="1"/>
              <a:t>Collaboration Tool</a:t>
            </a:r>
            <a:r>
              <a:t>: Well-documented code enables effective teamwork</a:t>
            </a:r>
          </a:p>
          <a:p>
            <a:pPr lvl="0"/>
            <a:r>
              <a:rPr b="1"/>
              <a:t>Professional Standard</a:t>
            </a:r>
            <a:r>
              <a:t>: Communication function as important as computation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620</Words>
  <Application>Microsoft Office PowerPoint</Application>
  <PresentationFormat>Widescreen</PresentationFormat>
  <Paragraphs>67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Aptos Display</vt:lpstr>
      <vt:lpstr>Arial</vt:lpstr>
      <vt:lpstr>Office Theme</vt:lpstr>
      <vt:lpstr>Chapter 14:  Evaluating Code Quality and Responsibility</vt:lpstr>
      <vt:lpstr>Rachel’s Code Review Wake-Up Call</vt:lpstr>
      <vt:lpstr>What Makes Code “Good” for Data Analysis</vt:lpstr>
      <vt:lpstr>The False Dilemma: Clarity vs Performance</vt:lpstr>
      <vt:lpstr>Algorithmic Thinking Over Micro-Optimization</vt:lpstr>
      <vt:lpstr>The Responsibility of Code</vt:lpstr>
      <vt:lpstr>Transparency and Explainability</vt:lpstr>
      <vt:lpstr>AI-Generated Code: New Responsibilities</vt:lpstr>
      <vt:lpstr>Code as Communication</vt:lpstr>
      <vt:lpstr>Version Control and Code Review</vt:lpstr>
      <vt:lpstr>Building Professional Judgment</vt:lpstr>
      <vt:lpstr>From Student to Professional Standards</vt:lpstr>
      <vt:lpstr>The Trust Equation</vt:lpstr>
      <vt:lpstr>Key Takeaways: Professional Code Standards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Code Quality and Responsibility</dc:title>
  <dc:creator>Kim Seefeld</dc:creator>
  <cp:keywords/>
  <cp:lastModifiedBy>Kim Seefeld</cp:lastModifiedBy>
  <cp:revision>1</cp:revision>
  <dcterms:created xsi:type="dcterms:W3CDTF">2026-03-08T19:22:31Z</dcterms:created>
  <dcterms:modified xsi:type="dcterms:W3CDTF">2026-03-08T19:24:30Z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Working Code to Professional Standards</vt:lpwstr>
  </property>
</Properties>
</file>