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32F891-7C3A-4854-A3AD-7A384D59AECF}" v="3" dt="2026-03-07T18:53:54.5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Files, Folders, and the Working Directory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Working directory is where your programming environment operates</a:t>
            </a:r>
          </a:p>
          <a:p>
            <a:pPr lvl="0"/>
            <a:r>
              <a:rPr b="1"/>
              <a:t>Absolute paths</a:t>
            </a:r>
            <a:r>
              <a:t>: Complete location from computer’s root system</a:t>
            </a:r>
          </a:p>
          <a:p>
            <a:pPr lvl="0"/>
            <a:r>
              <a:rPr b="1"/>
              <a:t>Relative paths</a:t>
            </a:r>
            <a:r>
              <a:t>: Location relative to your current working directory</a:t>
            </a:r>
          </a:p>
          <a:p>
            <a:pPr lvl="0"/>
            <a:r>
              <a:t>Relative paths make your code portable across different computers</a:t>
            </a:r>
          </a:p>
          <a:p>
            <a:pPr lvl="0"/>
            <a:r>
              <a:rPr b="1"/>
              <a:t>Best practice</a:t>
            </a:r>
            <a:r>
              <a:t>: Organize files in project folders, use relative references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Reproducibility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Someone else should be able to recreate your exact results</a:t>
            </a:r>
          </a:p>
          <a:p>
            <a:pPr lvl="0"/>
            <a:r>
              <a:rPr b="1"/>
              <a:t>Common failures</a:t>
            </a:r>
            <a:r>
              <a:t>: Software updates, missing packages, broken file paths</a:t>
            </a:r>
          </a:p>
          <a:p>
            <a:pPr lvl="0"/>
            <a:r>
              <a:rPr b="1"/>
              <a:t>Success strategies</a:t>
            </a:r>
            <a:r>
              <a:t>: Project organization, documented environment, relative paths</a:t>
            </a:r>
          </a:p>
          <a:p>
            <a:pPr lvl="0"/>
            <a:r>
              <a:t>Test your code in a clean environment to identify hidden dependencies</a:t>
            </a:r>
          </a:p>
          <a:p>
            <a:pPr lvl="0"/>
            <a:r>
              <a:rPr b="1"/>
              <a:t>Professional standard</a:t>
            </a:r>
            <a:r>
              <a:t>: Analyses that work reliably for others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Integration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Modern environments integrate AI directly into the workspace</a:t>
            </a:r>
          </a:p>
          <a:p>
            <a:pPr lvl="0"/>
            <a:r>
              <a:t>Generate code from plain English descriptions</a:t>
            </a:r>
          </a:p>
          <a:p>
            <a:pPr lvl="0"/>
            <a:r>
              <a:t>Diagnose errors and suggest fixes automatically</a:t>
            </a:r>
          </a:p>
          <a:p>
            <a:pPr lvl="0"/>
            <a:r>
              <a:t>Troubleshoot file paths and package issues</a:t>
            </a:r>
          </a:p>
          <a:p>
            <a:pPr lvl="0"/>
            <a:r>
              <a:rPr b="1"/>
              <a:t>Learning acceleration</a:t>
            </a:r>
            <a:r>
              <a:t>: Focus on concepts, not syntax memorization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New Learning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handles technical difficulties while you focus on understanding</a:t>
            </a:r>
          </a:p>
          <a:p>
            <a:pPr lvl="0"/>
            <a:r>
              <a:t>Learn by doing with explanations provided along the way</a:t>
            </a:r>
          </a:p>
          <a:p>
            <a:pPr lvl="0"/>
            <a:r>
              <a:t>Experiment freely because AI helps correct mistakes quickly</a:t>
            </a:r>
          </a:p>
          <a:p>
            <a:pPr lvl="0"/>
            <a:r>
              <a:rPr b="1"/>
              <a:t>Paradigm shift</a:t>
            </a:r>
            <a:r>
              <a:t>: From memorizing commands to understanding concepts</a:t>
            </a:r>
          </a:p>
          <a:p>
            <a:pPr lvl="0"/>
            <a:r>
              <a:t>Immediate guidance when you encounter problems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Choosing Your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Traditional IDEs</a:t>
            </a:r>
            <a:r>
              <a:t> (like Posit): Best for structured projects and production work</a:t>
            </a:r>
          </a:p>
          <a:p>
            <a:pPr lvl="0"/>
            <a:r>
              <a:rPr b="1"/>
              <a:t>Notebooks</a:t>
            </a:r>
            <a:r>
              <a:t> (like Jupyter): Perfect for exploration and experimentation</a:t>
            </a:r>
          </a:p>
          <a:p>
            <a:pPr lvl="0"/>
            <a:r>
              <a:rPr b="1"/>
              <a:t>Cloud platforms</a:t>
            </a:r>
            <a:r>
              <a:t> (like Colab): Immediate access without software installation</a:t>
            </a:r>
          </a:p>
          <a:p>
            <a:pPr lvl="0"/>
            <a:r>
              <a:t>Each approach supports different aspects of analytical work</a:t>
            </a:r>
          </a:p>
          <a:p>
            <a:pPr lvl="0"/>
            <a:r>
              <a:rPr b="1"/>
              <a:t>Strategy</a:t>
            </a:r>
            <a:r>
              <a:t>: Use the right tool for the specific task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Good Analysis Starts with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Effective analysis begins with an organized digital workspace</a:t>
            </a:r>
          </a:p>
          <a:p>
            <a:pPr lvl="0"/>
            <a:r>
              <a:t>Clear folder structures reduce errors and save time</a:t>
            </a:r>
          </a:p>
          <a:p>
            <a:pPr lvl="0"/>
            <a:r>
              <a:t>Well-structured projects are easier to revisit months later</a:t>
            </a:r>
          </a:p>
          <a:p>
            <a:pPr lvl="0"/>
            <a:r>
              <a:rPr b="1"/>
              <a:t>Foundation principle</a:t>
            </a:r>
            <a:r>
              <a:t>: Organization enables focus on analytical thinking</a:t>
            </a:r>
          </a:p>
          <a:p>
            <a:pPr lvl="0"/>
            <a:r>
              <a:t>Simple habits established early scale to complex analyses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Your Digital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Programming environments organize tools to support analytical workflow</a:t>
            </a:r>
          </a:p>
          <a:p>
            <a:pPr lvl="0"/>
            <a:r>
              <a:t>Project-based organization with relative paths ensures reproducibility</a:t>
            </a:r>
          </a:p>
          <a:p>
            <a:pPr lvl="0"/>
            <a:r>
              <a:t>Different formats (scripts, notebooks, reports) serve different purposes</a:t>
            </a:r>
          </a:p>
          <a:p>
            <a:pPr lvl="0"/>
            <a:r>
              <a:t>AI integration makes environments more accessible and powerful</a:t>
            </a:r>
          </a:p>
          <a:p>
            <a:pPr lvl="0"/>
            <a:r>
              <a:rPr b="1"/>
              <a:t>Core truth</a:t>
            </a:r>
            <a:r>
              <a:t>: Good organization is the foundation of effective analysis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Organized Analyst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Spend time on insights, not hunting for files</a:t>
            </a:r>
          </a:p>
          <a:p>
            <a:pPr lvl="0"/>
            <a:r>
              <a:t>Collaborate smoothly with clear, documented structures</a:t>
            </a:r>
          </a:p>
          <a:p>
            <a:pPr lvl="0"/>
            <a:r>
              <a:t>Scale confidently from simple to complex analyses</a:t>
            </a:r>
          </a:p>
          <a:p>
            <a:pPr lvl="0"/>
            <a:r>
              <a:rPr b="1"/>
              <a:t>Remember</a:t>
            </a:r>
            <a:r>
              <a:t>: Your workspace shapes your analytical capabilities</a:t>
            </a:r>
          </a:p>
          <a:p>
            <a:pPr lvl="0"/>
            <a:r>
              <a:t>Investment in organization pays dividends throughout your career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02809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3: Programming Environments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Chaotic Screen Illusion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watch someone analyze data and their screen looks chaotic</a:t>
            </a:r>
          </a:p>
          <a:p>
            <a:pPr lvl="0"/>
            <a:r>
              <a:t>Multiple windows, code in one place, results in another</a:t>
            </a:r>
          </a:p>
          <a:p>
            <a:pPr lvl="0"/>
            <a:r>
              <a:t>Files scattered across various panels and interfaces</a:t>
            </a:r>
          </a:p>
          <a:p>
            <a:pPr lvl="0"/>
            <a:r>
              <a:rPr b="1"/>
              <a:t>Reality check</a:t>
            </a:r>
            <a:r>
              <a:t>: This apparent complexity is actually designed organization</a:t>
            </a:r>
          </a:p>
          <a:p>
            <a:pPr lvl="0"/>
            <a:r>
              <a:t>The tools are built around the same principles you use everywhere else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an IDE Really 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IDE stands for “Integrated Development Environment”</a:t>
            </a:r>
          </a:p>
          <a:p>
            <a:pPr lvl="0"/>
            <a:r>
              <a:t>Simply brings together all your analytical tools in one place</a:t>
            </a:r>
          </a:p>
          <a:p>
            <a:pPr lvl="0"/>
            <a:r>
              <a:t>Like having a well-organized workshop versus hunting through different rooms</a:t>
            </a:r>
          </a:p>
          <a:p>
            <a:pPr lvl="0"/>
            <a:r>
              <a:t>Code editor, execution environment, data access, and visualization tools</a:t>
            </a:r>
          </a:p>
          <a:p>
            <a:pPr lvl="0"/>
            <a:r>
              <a:rPr b="1"/>
              <a:t>Key insight</a:t>
            </a:r>
            <a:r>
              <a:t>: Integration makes the iterative process of analysis seamless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Four-Panel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Source panel</a:t>
            </a:r>
            <a:r>
              <a:t>: Where you write and edit your code</a:t>
            </a:r>
          </a:p>
          <a:p>
            <a:pPr lvl="0"/>
            <a:r>
              <a:rPr b="1"/>
              <a:t>Console panel</a:t>
            </a:r>
            <a:r>
              <a:t>: Where code runs and displays results</a:t>
            </a:r>
          </a:p>
          <a:p>
            <a:pPr lvl="0"/>
            <a:r>
              <a:rPr b="1"/>
              <a:t>Environment panel</a:t>
            </a:r>
            <a:r>
              <a:t>: Shows your current data and variables</a:t>
            </a:r>
          </a:p>
          <a:p>
            <a:pPr lvl="0"/>
            <a:r>
              <a:rPr b="1"/>
              <a:t>Files/Plots panel</a:t>
            </a:r>
            <a:r>
              <a:t>: Navigate files, view visualizations, access help</a:t>
            </a:r>
          </a:p>
          <a:p>
            <a:pPr lvl="0"/>
            <a:r>
              <a:t>This layout supports the natural workflow: write, run, monitor, reference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Scripts: The Recipe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Text file containing step-by-step instructions executed top to bottom</a:t>
            </a:r>
          </a:p>
          <a:p>
            <a:pPr lvl="0"/>
            <a:r>
              <a:t>Like a cooking recipe with ingredients and procedures</a:t>
            </a:r>
          </a:p>
          <a:p>
            <a:pPr lvl="0"/>
            <a:r>
              <a:t>Works best for clear, defined analytical tasks</a:t>
            </a:r>
          </a:p>
          <a:p>
            <a:pPr lvl="0"/>
            <a:r>
              <a:t>Perfect for automation and processes you’ll repeat regularly</a:t>
            </a:r>
          </a:p>
          <a:p>
            <a:pPr lvl="0"/>
            <a:r>
              <a:rPr b="1"/>
              <a:t>Strength</a:t>
            </a:r>
            <a:r>
              <a:t>: Maximum efficiency with minimal overhead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Notebooks: The Laboratory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Organized into cells containing code, text, or visualizations</a:t>
            </a:r>
          </a:p>
          <a:p>
            <a:pPr lvl="0"/>
            <a:r>
              <a:t>Run cells individually, in any order, see results immediately</a:t>
            </a:r>
          </a:p>
          <a:p>
            <a:pPr lvl="0"/>
            <a:r>
              <a:t>Like a scientist’s laboratory notebook recording experiments</a:t>
            </a:r>
          </a:p>
          <a:p>
            <a:pPr lvl="0"/>
            <a:r>
              <a:t>Combines observations, procedures, results, and interpretations</a:t>
            </a:r>
          </a:p>
          <a:p>
            <a:pPr lvl="0"/>
            <a:r>
              <a:rPr b="1"/>
              <a:t>Strength</a:t>
            </a:r>
            <a:r>
              <a:t>: Perfect for exploration when you don’t know what you’ll find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Reports: The Communication Bridge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Combine computational power with professional presentation</a:t>
            </a:r>
          </a:p>
          <a:p>
            <a:pPr lvl="0"/>
            <a:r>
              <a:t>Include code, results, visualizations, and narrative text</a:t>
            </a:r>
          </a:p>
          <a:p>
            <a:pPr lvl="0"/>
            <a:r>
              <a:t>Like a research paper that automatically updates with new data</a:t>
            </a:r>
          </a:p>
          <a:p>
            <a:pPr lvl="0"/>
            <a:r>
              <a:t>Analysis code embedded but final output looks polished</a:t>
            </a:r>
          </a:p>
          <a:p>
            <a:pPr lvl="0"/>
            <a:r>
              <a:rPr b="1"/>
              <a:t>Strength</a:t>
            </a:r>
            <a:r>
              <a:t>: Seamless transition from analysis to communication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Project-Based Organization Magic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Keep all files for one analysis in a single organized folder</a:t>
            </a:r>
          </a:p>
          <a:p>
            <a:pPr lvl="0"/>
            <a:r>
              <a:rPr b="1"/>
              <a:t>Typical structure</a:t>
            </a:r>
            <a:r>
              <a:t>: data/ for datasets, scripts/ for code, output/ for results</a:t>
            </a:r>
          </a:p>
          <a:p>
            <a:pPr lvl="0"/>
            <a:r>
              <a:t>Set up once, benefit throughout the entire project lifecycle</a:t>
            </a:r>
          </a:p>
          <a:p>
            <a:pPr lvl="0"/>
            <a:r>
              <a:t>Makes collaboration smooth and reduces file-hunting frustration</a:t>
            </a:r>
          </a:p>
          <a:p>
            <a:pPr lvl="0"/>
            <a:r>
              <a:rPr b="1"/>
              <a:t>Game changer</a:t>
            </a:r>
            <a:r>
              <a:t>: Everything related to your analysis stays together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772</Words>
  <Application>Microsoft Office PowerPoint</Application>
  <PresentationFormat>Widescreen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This video accompanies</vt:lpstr>
      <vt:lpstr>Chapter 3: Programming Environments</vt:lpstr>
      <vt:lpstr>The Chaotic Screen Illusion</vt:lpstr>
      <vt:lpstr>What an IDE Really Is</vt:lpstr>
      <vt:lpstr>The Four-Panel Philosophy</vt:lpstr>
      <vt:lpstr>Scripts: The Recipe Approach</vt:lpstr>
      <vt:lpstr>Notebooks: The Laboratory Approach</vt:lpstr>
      <vt:lpstr>Reports: The Communication Bridge</vt:lpstr>
      <vt:lpstr>Project-Based Organization Magic</vt:lpstr>
      <vt:lpstr>Files, Folders, and the Working Directory</vt:lpstr>
      <vt:lpstr>The Reproducibility Foundation</vt:lpstr>
      <vt:lpstr>AI Integration Revolution</vt:lpstr>
      <vt:lpstr>The New Learning Model</vt:lpstr>
      <vt:lpstr>Choosing Your Environment</vt:lpstr>
      <vt:lpstr>Good Analysis Starts with Organization</vt:lpstr>
      <vt:lpstr>Key Takeaways: Your Digital Workshop</vt:lpstr>
      <vt:lpstr>The Organized Analyst Advantage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Your Digital Workshop: Programming Environments for Data Analysis</dc:title>
  <dc:creator>Kim Seefeld</dc:creator>
  <cp:keywords/>
  <cp:lastModifiedBy>Kim Seefeld</cp:lastModifiedBy>
  <cp:revision>1</cp:revision>
  <dcterms:created xsi:type="dcterms:W3CDTF">2026-03-07T18:50:50Z</dcterms:created>
  <dcterms:modified xsi:type="dcterms:W3CDTF">2026-03-07T18:54:03Z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3: Programming Environments</vt:lpwstr>
  </property>
</Properties>
</file>