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41C888-6860-4EE8-A940-4EA607024E7B}" v="3" dt="2026-03-08T19:08:56.4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Visualization: Multiple Paths to Insight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R’s ggplot2</a:t>
            </a:r>
            <a:r>
              <a:t>: Grammar of graphics with layered approach</a:t>
            </a:r>
          </a:p>
          <a:p>
            <a:pPr lvl="0"/>
            <a:r>
              <a:rPr b="1"/>
              <a:t>Python options</a:t>
            </a:r>
            <a:r>
              <a:t>: matplotlib for control, seaborn for simplicity</a:t>
            </a:r>
          </a:p>
          <a:p>
            <a:pPr lvl="0"/>
            <a:r>
              <a:t>Same visualization principles: map data to position, color, size</a:t>
            </a:r>
          </a:p>
          <a:p>
            <a:pPr lvl="0"/>
            <a:r>
              <a:rPr b="1"/>
              <a:t>End goal identical</a:t>
            </a:r>
            <a:r>
              <a:t>: Scatter plot with trend line reveals relationships</a:t>
            </a:r>
          </a:p>
          <a:p>
            <a:pPr lvl="0"/>
            <a:r>
              <a:rPr b="1"/>
              <a:t>Design thinking</a:t>
            </a:r>
            <a:r>
              <a:t>: Choose appropriate chart type for data and message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Language Choice Actually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R’s strengths</a:t>
            </a:r>
            <a:r>
              <a:t>: Statistical analysis, academic research, specialized packages</a:t>
            </a:r>
          </a:p>
          <a:p>
            <a:pPr lvl="0"/>
            <a:r>
              <a:rPr b="1"/>
              <a:t>Python’s strengths</a:t>
            </a:r>
            <a:r>
              <a:t>: Production systems, machine learning, software integration</a:t>
            </a:r>
          </a:p>
          <a:p>
            <a:pPr lvl="0"/>
            <a:r>
              <a:rPr b="1"/>
              <a:t>Academic context</a:t>
            </a:r>
            <a:r>
              <a:t>: R often provides more specialized statistical tools</a:t>
            </a:r>
          </a:p>
          <a:p>
            <a:pPr lvl="0"/>
            <a:r>
              <a:rPr b="1"/>
              <a:t>Industry context</a:t>
            </a:r>
            <a:r>
              <a:t>: Python integrates better with larger systems</a:t>
            </a:r>
          </a:p>
          <a:p>
            <a:pPr lvl="0"/>
            <a:r>
              <a:rPr b="1"/>
              <a:t>Professional reality</a:t>
            </a:r>
            <a:r>
              <a:t>: Many analysts use both strategically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Practical Translation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Start with concepts</a:t>
            </a:r>
            <a:r>
              <a:t>: Outline analytical approach before coding</a:t>
            </a:r>
          </a:p>
          <a:p>
            <a:pPr lvl="0"/>
            <a:r>
              <a:rPr b="1"/>
              <a:t>Use R knowledge as bridge</a:t>
            </a:r>
            <a:r>
              <a:t>: Connect new Python concepts to familiar R functions</a:t>
            </a:r>
          </a:p>
          <a:p>
            <a:pPr lvl="0"/>
            <a:r>
              <a:rPr b="1"/>
              <a:t>Practice with familiar analyses</a:t>
            </a:r>
            <a:r>
              <a:t>: Recreate R projects in Python</a:t>
            </a:r>
          </a:p>
          <a:p>
            <a:pPr lvl="0"/>
            <a:r>
              <a:rPr b="1"/>
              <a:t>Leverage documentation</a:t>
            </a:r>
            <a:r>
              <a:t>: Search “Python equivalent of R [function]”</a:t>
            </a:r>
          </a:p>
          <a:p>
            <a:pPr lvl="0"/>
            <a:r>
              <a:rPr b="1"/>
              <a:t>Build gradually</a:t>
            </a:r>
            <a:r>
              <a:t>: Master simple operations before complex workflows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Learning Acceleration Effect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First language</a:t>
            </a:r>
            <a:r>
              <a:t>: Learn concepts AND syntax simultaneously</a:t>
            </a:r>
          </a:p>
          <a:p>
            <a:pPr lvl="0"/>
            <a:r>
              <a:rPr b="1"/>
              <a:t>Second language</a:t>
            </a:r>
            <a:r>
              <a:t>: Translate concepts you already understand</a:t>
            </a:r>
          </a:p>
          <a:p>
            <a:pPr lvl="0"/>
            <a:r>
              <a:rPr b="1"/>
              <a:t>Time advantage</a:t>
            </a:r>
            <a:r>
              <a:t>: Weeks instead of months to become productive</a:t>
            </a:r>
          </a:p>
          <a:p>
            <a:pPr lvl="0"/>
            <a:r>
              <a:rPr b="1"/>
              <a:t>Confidence boost</a:t>
            </a:r>
            <a:r>
              <a:t>: You’re not a beginner, you’re a translator</a:t>
            </a:r>
          </a:p>
          <a:p>
            <a:pPr lvl="0"/>
            <a:r>
              <a:rPr b="1"/>
              <a:t>Career multiplier</a:t>
            </a:r>
            <a:r>
              <a:t>: Bilingual analysts are more versatile and valuable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Translation Pitfalls to Avoid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Forcing R patterns</a:t>
            </a:r>
            <a:r>
              <a:t>: Don’t make Python behave exactly like R</a:t>
            </a:r>
          </a:p>
          <a:p>
            <a:pPr lvl="0"/>
            <a:r>
              <a:rPr b="1"/>
              <a:t>Syntax obsession</a:t>
            </a:r>
            <a:r>
              <a:t>: Don’t memorize commands without understanding concepts</a:t>
            </a:r>
          </a:p>
          <a:p>
            <a:pPr lvl="0"/>
            <a:r>
              <a:rPr b="1"/>
              <a:t>All-or-nothing thinking</a:t>
            </a:r>
            <a:r>
              <a:t>: You don’t need to abandon R to learn Python</a:t>
            </a:r>
          </a:p>
          <a:p>
            <a:pPr lvl="0"/>
            <a:r>
              <a:rPr b="1"/>
              <a:t>Perfectionism</a:t>
            </a:r>
            <a:r>
              <a:t>: Start with working code, refine style later</a:t>
            </a:r>
          </a:p>
          <a:p>
            <a:pPr lvl="0"/>
            <a:r>
              <a:rPr b="1"/>
              <a:t>Isolation</a:t>
            </a:r>
            <a:r>
              <a:t>: Use both languages’ strengths strategically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Your Bilingual Toolkit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Phase 1</a:t>
            </a:r>
            <a:r>
              <a:t>: Basic data operations and exploration</a:t>
            </a:r>
          </a:p>
          <a:p>
            <a:pPr lvl="0"/>
            <a:r>
              <a:rPr b="1"/>
              <a:t>Phase 2</a:t>
            </a:r>
            <a:r>
              <a:t>: Statistical analysis and visualization</a:t>
            </a:r>
          </a:p>
          <a:p>
            <a:pPr lvl="0"/>
            <a:r>
              <a:rPr b="1"/>
              <a:t>Phase 3</a:t>
            </a:r>
            <a:r>
              <a:t>: Advanced techniques and specialized packages</a:t>
            </a:r>
          </a:p>
          <a:p>
            <a:pPr lvl="0"/>
            <a:r>
              <a:rPr b="1"/>
              <a:t>Integration strategy</a:t>
            </a:r>
            <a:r>
              <a:t>: Use the best tool for each specific task</a:t>
            </a:r>
          </a:p>
          <a:p>
            <a:pPr lvl="0"/>
            <a:r>
              <a:rPr b="1"/>
              <a:t>Professional advantage</a:t>
            </a:r>
            <a:r>
              <a:t>: Broader problem-solving capabilities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Compound Benefits of Language Fluency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Immediate benefit</a:t>
            </a:r>
            <a:r>
              <a:t>: Solve problems using the best available tools</a:t>
            </a:r>
          </a:p>
          <a:p>
            <a:pPr lvl="0"/>
            <a:r>
              <a:rPr b="1"/>
              <a:t>Learning benefit</a:t>
            </a:r>
            <a:r>
              <a:t>: Each language reinforces analytical concepts</a:t>
            </a:r>
          </a:p>
          <a:p>
            <a:pPr lvl="0"/>
            <a:r>
              <a:rPr b="1"/>
              <a:t>Career benefit</a:t>
            </a:r>
            <a:r>
              <a:t>: Increased versatility in job market</a:t>
            </a:r>
          </a:p>
          <a:p>
            <a:pPr lvl="0"/>
            <a:r>
              <a:rPr b="1"/>
              <a:t>Collaboration benefit</a:t>
            </a:r>
            <a:r>
              <a:t>: Work effectively with diverse teams</a:t>
            </a:r>
          </a:p>
          <a:p>
            <a:pPr lvl="0"/>
            <a:r>
              <a:rPr b="1"/>
              <a:t>Innovation benefit</a:t>
            </a:r>
            <a:r>
              <a:t>: Cross-pollinate ideas between language communities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Translation Mastery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You’re not learning programming from scratch - you’re translating concepts</a:t>
            </a:r>
          </a:p>
          <a:p>
            <a:pPr lvl="0"/>
            <a:r>
              <a:rPr b="1"/>
              <a:t>80% of knowledge transfers</a:t>
            </a:r>
            <a:r>
              <a:t>: Analytical thinking, problem-solving, data concepts</a:t>
            </a:r>
          </a:p>
          <a:p>
            <a:pPr lvl="0"/>
            <a:r>
              <a:rPr b="1"/>
              <a:t>Focus on concepts first</a:t>
            </a:r>
            <a:r>
              <a:t>: Understand the ‘what’ before learning the ‘how’</a:t>
            </a:r>
          </a:p>
          <a:p>
            <a:pPr lvl="0"/>
            <a:r>
              <a:rPr b="1"/>
              <a:t>Practice systematically</a:t>
            </a:r>
            <a:r>
              <a:t>: Recreate familiar analyses in new language</a:t>
            </a:r>
          </a:p>
          <a:p>
            <a:pPr lvl="0"/>
            <a:r>
              <a:rPr b="1"/>
              <a:t>Embrace differences</a:t>
            </a:r>
            <a:r>
              <a:t>: Each language has unique strengths and idioms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13: Translating from R to Python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Jessica’s Translation Breakthrough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Psychology researcher comfortable with R for two years</a:t>
            </a:r>
          </a:p>
          <a:p>
            <a:pPr lvl="0"/>
            <a:r>
              <a:t>Summer tech internship: “Adapt your skills to our Python workflow”</a:t>
            </a:r>
          </a:p>
          <a:p>
            <a:pPr lvl="0"/>
            <a:r>
              <a:t>Initial panic: “I’ll have to start learning programming from scratch”</a:t>
            </a:r>
          </a:p>
          <a:p>
            <a:pPr lvl="0"/>
            <a:r>
              <a:rPr b="1"/>
              <a:t>Week 3 revelation</a:t>
            </a:r>
            <a:r>
              <a:t>: Not learning new concepts, just translating syntax</a:t>
            </a:r>
          </a:p>
          <a:p>
            <a:pPr lvl="0"/>
            <a:r>
              <a:rPr b="1"/>
              <a:t>Key insight</a:t>
            </a:r>
            <a:r>
              <a:t>: The hard part - analytical thinking - she already knew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Iceberg Principle of Programming Knowledge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Visible 20%</a:t>
            </a:r>
            <a:r>
              <a:t>: Syntax, specific commands, language quirks</a:t>
            </a:r>
          </a:p>
          <a:p>
            <a:pPr lvl="0"/>
            <a:r>
              <a:rPr b="1"/>
              <a:t>Hidden 80%</a:t>
            </a:r>
            <a:r>
              <a:t>: Data concepts, logical thinking, problem decomposition</a:t>
            </a:r>
          </a:p>
          <a:p>
            <a:pPr lvl="0"/>
            <a:r>
              <a:t>Understanding what a mean represents vs. typing </a:t>
            </a:r>
            <a:r>
              <a:rPr>
                <a:latin typeface="Courier"/>
              </a:rPr>
              <a:t>mean()</a:t>
            </a:r>
            <a:r>
              <a:t> or </a:t>
            </a:r>
            <a:r>
              <a:rPr>
                <a:latin typeface="Courier"/>
              </a:rPr>
              <a:t>.mean()</a:t>
            </a:r>
          </a:p>
          <a:p>
            <a:pPr lvl="0"/>
            <a:r>
              <a:rPr b="1"/>
              <a:t>Analytical workflow</a:t>
            </a:r>
            <a:r>
              <a:t>: Import → Clean → Explore → Model → Communicate</a:t>
            </a:r>
          </a:p>
          <a:p>
            <a:pPr lvl="0"/>
            <a:r>
              <a:rPr b="1"/>
              <a:t>Reality check</a:t>
            </a:r>
            <a:r>
              <a:t>: You’re not starting over, you’re building bridges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You Already Know (And It’s More Than You Think)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structures: rows as observations, columns as variables</a:t>
            </a:r>
          </a:p>
          <a:p>
            <a:pPr lvl="0"/>
            <a:r>
              <a:t>Statistical concepts: distributions, correlations, hypothesis testing</a:t>
            </a:r>
          </a:p>
          <a:p>
            <a:pPr lvl="0"/>
            <a:r>
              <a:t>Visualization principles: mapping data to visual elements</a:t>
            </a:r>
          </a:p>
          <a:p>
            <a:pPr lvl="0"/>
            <a:r>
              <a:rPr b="1"/>
              <a:t>Problem-solving strategies</a:t>
            </a:r>
            <a:r>
              <a:t>: Break complex tasks into steps</a:t>
            </a:r>
          </a:p>
          <a:p>
            <a:pPr lvl="0"/>
            <a:r>
              <a:rPr b="1"/>
              <a:t>Debugging mindset</a:t>
            </a:r>
            <a:r>
              <a:t>: Systematic investigation over random guessing</a:t>
            </a:r>
          </a:p>
          <a:p>
            <a:pPr lvl="0"/>
            <a:r>
              <a:t>Quality control: Validate inputs, check outputs, handle missing data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Translation Mindset: Concept-First, Syntax-Second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Wrong approach</a:t>
            </a:r>
            <a:r>
              <a:t>: “How do I write filter() in Python?”</a:t>
            </a:r>
          </a:p>
          <a:p>
            <a:pPr lvl="0"/>
            <a:r>
              <a:rPr b="1"/>
              <a:t>Right approach</a:t>
            </a:r>
            <a:r>
              <a:t>: “I want rows meeting certain conditions”</a:t>
            </a:r>
          </a:p>
          <a:p>
            <a:pPr lvl="0"/>
            <a:r>
              <a:t>Focus on analytical goals, then find language-specific implementation</a:t>
            </a:r>
          </a:p>
          <a:p>
            <a:pPr lvl="0"/>
            <a:r>
              <a:rPr b="1"/>
              <a:t>Marcus’s economics thesis</a:t>
            </a:r>
            <a:r>
              <a:t>: “I knew how to think about problems”</a:t>
            </a:r>
          </a:p>
          <a:p>
            <a:pPr lvl="0"/>
            <a:r>
              <a:rPr b="1"/>
              <a:t>Translation success</a:t>
            </a:r>
            <a:r>
              <a:t>: Understanding the ‘what’ before the ‘how’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Same Destination, Different Grammar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R’s tidyverse</a:t>
            </a:r>
            <a:r>
              <a:t>: Pipe-based grammar reading like English</a:t>
            </a:r>
          </a:p>
          <a:p>
            <a:pPr lvl="0"/>
            <a:r>
              <a:rPr b="1"/>
              <a:t>Python’s pandas</a:t>
            </a:r>
            <a:r>
              <a:t>: Method chaining with object-oriented style</a:t>
            </a:r>
          </a:p>
          <a:p>
            <a:pPr lvl="0"/>
            <a:r>
              <a:t>Filtering adults and calculating group means shows identical logic</a:t>
            </a:r>
          </a:p>
          <a:p>
            <a:pPr lvl="0"/>
            <a:r>
              <a:rPr b="1"/>
              <a:t>R</a:t>
            </a:r>
            <a:r>
              <a:t>: </a:t>
            </a:r>
            <a:r>
              <a:rPr>
                <a:latin typeface="Courier"/>
              </a:rPr>
              <a:t>data %&gt;% filter(age &gt; 18) %&gt;% group_by(treatment)</a:t>
            </a:r>
          </a:p>
          <a:p>
            <a:pPr lvl="0"/>
            <a:r>
              <a:rPr b="1"/>
              <a:t>Python</a:t>
            </a:r>
            <a:r>
              <a:t>: </a:t>
            </a:r>
            <a:r>
              <a:rPr>
                <a:latin typeface="Courier"/>
              </a:rPr>
              <a:t>data.query('age &gt; 18').groupby('treatment')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Core Operations: Different Syntax, Same Logic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Select columns</a:t>
            </a:r>
            <a:r>
              <a:t>: R’s </a:t>
            </a:r>
            <a:r>
              <a:rPr>
                <a:latin typeface="Courier"/>
              </a:rPr>
              <a:t>select()</a:t>
            </a:r>
            <a:r>
              <a:t> vs Python’s bracket notation</a:t>
            </a:r>
          </a:p>
          <a:p>
            <a:pPr lvl="0"/>
            <a:r>
              <a:rPr b="1"/>
              <a:t>Filter rows</a:t>
            </a:r>
            <a:r>
              <a:t>: R’s </a:t>
            </a:r>
            <a:r>
              <a:rPr>
                <a:latin typeface="Courier"/>
              </a:rPr>
              <a:t>filter()</a:t>
            </a:r>
            <a:r>
              <a:t> vs Python’s boolean indexing</a:t>
            </a:r>
          </a:p>
          <a:p>
            <a:pPr lvl="0"/>
            <a:r>
              <a:rPr b="1"/>
              <a:t>Create variables</a:t>
            </a:r>
            <a:r>
              <a:t>: R’s </a:t>
            </a:r>
            <a:r>
              <a:rPr>
                <a:latin typeface="Courier"/>
              </a:rPr>
              <a:t>mutate()</a:t>
            </a:r>
            <a:r>
              <a:t> vs Python’s direct assignment</a:t>
            </a:r>
          </a:p>
          <a:p>
            <a:pPr lvl="0"/>
            <a:r>
              <a:rPr b="1"/>
              <a:t>Group summaries</a:t>
            </a:r>
            <a:r>
              <a:t>: R’s </a:t>
            </a:r>
            <a:r>
              <a:rPr>
                <a:latin typeface="Courier"/>
              </a:rPr>
              <a:t>group_by() %&gt;% summarize()</a:t>
            </a:r>
            <a:r>
              <a:t> vs Python’s </a:t>
            </a:r>
            <a:r>
              <a:rPr>
                <a:latin typeface="Courier"/>
              </a:rPr>
              <a:t>groupby().agg()</a:t>
            </a:r>
          </a:p>
          <a:p>
            <a:pPr lvl="0"/>
            <a:r>
              <a:rPr b="1"/>
              <a:t>Pattern recognition</a:t>
            </a:r>
            <a:r>
              <a:t>: Once you see the mapping, translation becomes intuitive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Exploration: Universal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Every analysis starts with understanding your data structure</a:t>
            </a:r>
          </a:p>
          <a:p>
            <a:pPr lvl="0"/>
            <a:r>
              <a:rPr b="1"/>
              <a:t>R toolkit</a:t>
            </a:r>
            <a:r>
              <a:t>: </a:t>
            </a:r>
            <a:r>
              <a:rPr>
                <a:latin typeface="Courier"/>
              </a:rPr>
              <a:t>dim()</a:t>
            </a:r>
            <a:r>
              <a:t>, </a:t>
            </a:r>
            <a:r>
              <a:rPr>
                <a:latin typeface="Courier"/>
              </a:rPr>
              <a:t>summary()</a:t>
            </a:r>
            <a:r>
              <a:t>, </a:t>
            </a:r>
            <a:r>
              <a:rPr>
                <a:latin typeface="Courier"/>
              </a:rPr>
              <a:t>str()</a:t>
            </a:r>
            <a:r>
              <a:t>, </a:t>
            </a:r>
            <a:r>
              <a:rPr>
                <a:latin typeface="Courier"/>
              </a:rPr>
              <a:t>head()</a:t>
            </a:r>
          </a:p>
          <a:p>
            <a:pPr lvl="0"/>
            <a:r>
              <a:rPr b="1"/>
              <a:t>Python toolkit</a:t>
            </a:r>
            <a:r>
              <a:t>: </a:t>
            </a:r>
            <a:r>
              <a:rPr>
                <a:latin typeface="Courier"/>
              </a:rPr>
              <a:t>.shape</a:t>
            </a:r>
            <a:r>
              <a:t>, </a:t>
            </a:r>
            <a:r>
              <a:rPr>
                <a:latin typeface="Courier"/>
              </a:rPr>
              <a:t>.describe()</a:t>
            </a:r>
            <a:r>
              <a:t>, </a:t>
            </a:r>
            <a:r>
              <a:rPr>
                <a:latin typeface="Courier"/>
              </a:rPr>
              <a:t>.info()</a:t>
            </a:r>
            <a:r>
              <a:t>, </a:t>
            </a:r>
            <a:r>
              <a:rPr>
                <a:latin typeface="Courier"/>
              </a:rPr>
              <a:t>.head()</a:t>
            </a:r>
          </a:p>
          <a:p>
            <a:pPr lvl="0"/>
            <a:r>
              <a:t>Same investigative questions, different command vocabulary</a:t>
            </a:r>
          </a:p>
          <a:p>
            <a:pPr lvl="0"/>
            <a:r>
              <a:rPr b="1"/>
              <a:t>Exploration mindset</a:t>
            </a:r>
            <a:r>
              <a:t>: Check dimensions, missing values, distributions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885</Words>
  <Application>Microsoft Office PowerPoint</Application>
  <PresentationFormat>Widescreen</PresentationFormat>
  <Paragraphs>93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Arial</vt:lpstr>
      <vt:lpstr>Courier</vt:lpstr>
      <vt:lpstr>Office Theme</vt:lpstr>
      <vt:lpstr>This video accompanies</vt:lpstr>
      <vt:lpstr>Chapter 13: Translating from R to Python</vt:lpstr>
      <vt:lpstr>Jessica’s Translation Breakthrough</vt:lpstr>
      <vt:lpstr>The Iceberg Principle of Programming Knowledge</vt:lpstr>
      <vt:lpstr>What You Already Know (And It’s More Than You Think)</vt:lpstr>
      <vt:lpstr>The Translation Mindset: Concept-First, Syntax-Second</vt:lpstr>
      <vt:lpstr>Same Destination, Different Grammar</vt:lpstr>
      <vt:lpstr>Core Operations: Different Syntax, Same Logic</vt:lpstr>
      <vt:lpstr>Data Exploration: Universal Patterns</vt:lpstr>
      <vt:lpstr>Visualization: Multiple Paths to Insight</vt:lpstr>
      <vt:lpstr>When Language Choice Actually Matters</vt:lpstr>
      <vt:lpstr>Practical Translation Strategies</vt:lpstr>
      <vt:lpstr>The Learning Acceleration Effect</vt:lpstr>
      <vt:lpstr>Common Translation Pitfalls to Avoid</vt:lpstr>
      <vt:lpstr>Building Your Bilingual Toolkit</vt:lpstr>
      <vt:lpstr>The Compound Benefits of Language Fluency</vt:lpstr>
      <vt:lpstr>Key Takeaways: Translation Mastery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R to Python: Building Bridges Between Languages</dc:title>
  <dc:creator>Kim Seefeld</dc:creator>
  <cp:keywords/>
  <cp:lastModifiedBy>Kim Seefeld</cp:lastModifiedBy>
  <cp:revision>1</cp:revision>
  <dcterms:created xsi:type="dcterms:W3CDTF">2026-03-08T19:06:58Z</dcterms:created>
  <dcterms:modified xsi:type="dcterms:W3CDTF">2026-03-08T19:09:01Z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13: Translating from R to Python</vt:lpwstr>
  </property>
</Properties>
</file>