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1DC95C-AA95-46A2-9EC0-83D6D10DDC9B}" v="3" dt="2026-03-07T22:51:16.63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0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This video accompanies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4452D8-F3C7-26FC-BD1A-23326019E7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9023" y="794970"/>
            <a:ext cx="4020111" cy="52680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Libraries: Specialized Toolboxes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Library concept</a:t>
            </a:r>
            <a:r>
              <a:t>: Collection of related functions working together</a:t>
            </a:r>
          </a:p>
          <a:p>
            <a:pPr lvl="0"/>
            <a:r>
              <a:rPr>
                <a:latin typeface="Courier"/>
              </a:rPr>
              <a:t>dplyr</a:t>
            </a:r>
            <a:r>
              <a:t> for data manipulation, </a:t>
            </a:r>
            <a:r>
              <a:rPr>
                <a:latin typeface="Courier"/>
              </a:rPr>
              <a:t>ggplot2</a:t>
            </a:r>
            <a:r>
              <a:t> for visualization</a:t>
            </a:r>
          </a:p>
          <a:p>
            <a:pPr lvl="0"/>
            <a:r>
              <a:rPr b="1"/>
              <a:t>Installation</a:t>
            </a:r>
            <a:r>
              <a:t>: </a:t>
            </a:r>
            <a:r>
              <a:rPr>
                <a:latin typeface="Courier"/>
              </a:rPr>
              <a:t>install.packages("dplyr")</a:t>
            </a:r>
            <a:r>
              <a:t> downloads once</a:t>
            </a:r>
          </a:p>
          <a:p>
            <a:pPr lvl="0"/>
            <a:r>
              <a:rPr b="1"/>
              <a:t>Loading</a:t>
            </a:r>
            <a:r>
              <a:t>: </a:t>
            </a:r>
            <a:r>
              <a:rPr>
                <a:latin typeface="Courier"/>
              </a:rPr>
              <a:t>library(dplyr)</a:t>
            </a:r>
            <a:r>
              <a:t> activates for current session</a:t>
            </a:r>
          </a:p>
          <a:p>
            <a:pPr lvl="0"/>
            <a:r>
              <a:t>Access to expert-designed, tested, and documented tools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Libraries Transform Your Workflow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dplyr example</a:t>
            </a:r>
            <a:r>
              <a:t>: </a:t>
            </a:r>
            <a:r>
              <a:rPr>
                <a:latin typeface="Courier"/>
              </a:rPr>
              <a:t>student_data %&gt;% filter(gpa &gt; 2.0) %&gt;% group_by(major)</a:t>
            </a:r>
          </a:p>
          <a:p>
            <a:pPr lvl="0"/>
            <a:r>
              <a:rPr b="1"/>
              <a:t>ggplot2 example</a:t>
            </a:r>
            <a:r>
              <a:t>: </a:t>
            </a:r>
            <a:r>
              <a:rPr>
                <a:latin typeface="Courier"/>
              </a:rPr>
              <a:t>ggplot(data, aes(x = hours, y = gpa)) + geom_point()</a:t>
            </a:r>
          </a:p>
          <a:p>
            <a:pPr lvl="0"/>
            <a:r>
              <a:t>Functions designed to work together seamlessly</a:t>
            </a:r>
          </a:p>
          <a:p>
            <a:pPr lvl="0"/>
            <a:r>
              <a:rPr b="1"/>
              <a:t>Professional advantage</a:t>
            </a:r>
            <a:r>
              <a:t>: Leverage community expertise and best practices</a:t>
            </a:r>
          </a:p>
          <a:p>
            <a:pPr lvl="0"/>
            <a:r>
              <a:t>Extensive documentation and examples accelerate learning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Choosing the Right Functions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Goal-first approach</a:t>
            </a:r>
            <a:r>
              <a:t>: What do you want to learn from your data?</a:t>
            </a:r>
          </a:p>
          <a:p>
            <a:pPr lvl="0"/>
            <a:r>
              <a:rPr b="1"/>
              <a:t>Progression</a:t>
            </a:r>
            <a:r>
              <a:t>: Built-ins → popular libraries → specialized tools → custom functions</a:t>
            </a:r>
          </a:p>
          <a:p>
            <a:pPr lvl="0"/>
            <a:r>
              <a:rPr b="1"/>
              <a:t>Decision criteria</a:t>
            </a:r>
            <a:r>
              <a:t>: Does it solve a real problem? Is it well-documented?</a:t>
            </a:r>
          </a:p>
          <a:p>
            <a:pPr lvl="0"/>
            <a:r>
              <a:rPr b="1"/>
              <a:t>Learning strategy</a:t>
            </a:r>
            <a:r>
              <a:t>: Master essentials, then expand gradually</a:t>
            </a:r>
          </a:p>
          <a:p>
            <a:pPr lvl="0"/>
            <a:r>
              <a:rPr b="1"/>
              <a:t>Quality check</a:t>
            </a:r>
            <a:r>
              <a:t>: Focus on functions you’ll actually use repeatedly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Function Mindset Shift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From</a:t>
            </a:r>
            <a:r>
              <a:t>: Writing everything from scratch each time</a:t>
            </a:r>
          </a:p>
          <a:p>
            <a:pPr lvl="0"/>
            <a:r>
              <a:rPr b="1"/>
              <a:t>To</a:t>
            </a:r>
            <a:r>
              <a:t>: Building and using tools that capture analytical thinking</a:t>
            </a:r>
          </a:p>
          <a:p>
            <a:pPr lvl="0"/>
            <a:r>
              <a:t>Recognize patterns in your work and abstract them</a:t>
            </a:r>
          </a:p>
          <a:p>
            <a:pPr lvl="0"/>
            <a:r>
              <a:rPr b="1"/>
              <a:t>Efficiency gain</a:t>
            </a:r>
            <a:r>
              <a:t>: Write once, use many times with confidence</a:t>
            </a:r>
          </a:p>
          <a:p>
            <a:pPr lvl="0"/>
            <a:r>
              <a:rPr b="1"/>
              <a:t>Quality improvement</a:t>
            </a:r>
            <a:r>
              <a:t>: Tested, reliable solutions reduce errors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Functions as Analytical Tools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Each function represents a new capability in your toolkit</a:t>
            </a:r>
          </a:p>
          <a:p>
            <a:pPr lvl="0"/>
            <a:r>
              <a:rPr b="1"/>
              <a:t>Compound benefits</a:t>
            </a:r>
            <a:r>
              <a:t>: Functions build on each other for complex analyses</a:t>
            </a:r>
          </a:p>
          <a:p>
            <a:pPr lvl="0"/>
            <a:r>
              <a:rPr b="1"/>
              <a:t>Scalability</a:t>
            </a:r>
            <a:r>
              <a:t>: Same logic works for small datasets or large projects</a:t>
            </a:r>
          </a:p>
          <a:p>
            <a:pPr lvl="0"/>
            <a:r>
              <a:rPr b="1"/>
              <a:t>Collaboration</a:t>
            </a:r>
            <a:r>
              <a:t>: Share functions with team members for consistency</a:t>
            </a:r>
          </a:p>
          <a:p>
            <a:pPr lvl="0"/>
            <a:r>
              <a:rPr b="1"/>
              <a:t>Professional development</a:t>
            </a:r>
            <a:r>
              <a:t>: Function mastery indicates analytical maturity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Building Your Function Library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Start simple</a:t>
            </a:r>
            <a:r>
              <a:t>: Identify your most repetitive operations</a:t>
            </a:r>
          </a:p>
          <a:p>
            <a:pPr lvl="0"/>
            <a:r>
              <a:rPr b="1"/>
              <a:t>Experiment gradually</a:t>
            </a:r>
            <a:r>
              <a:t>: Convert one repetitive task to a function</a:t>
            </a:r>
          </a:p>
          <a:p>
            <a:pPr lvl="0"/>
            <a:r>
              <a:rPr b="1"/>
              <a:t>Document clearly</a:t>
            </a:r>
            <a:r>
              <a:t>: Explain what inputs the function expects</a:t>
            </a:r>
          </a:p>
          <a:p>
            <a:pPr lvl="0"/>
            <a:r>
              <a:rPr b="1"/>
              <a:t>Test thoroughly</a:t>
            </a:r>
            <a:r>
              <a:t>: Verify function works with different data</a:t>
            </a:r>
          </a:p>
          <a:p>
            <a:pPr lvl="0"/>
            <a:r>
              <a:rPr b="1"/>
              <a:t>Iterate and improve</a:t>
            </a:r>
            <a:r>
              <a:t>: Refine functions based on actual use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Takeaways: Functions Transform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Repetition is a signal pointing toward function opportunities</a:t>
            </a:r>
          </a:p>
          <a:p>
            <a:pPr lvl="0"/>
            <a:r>
              <a:t>Functions package analytical ideas into reusable, reliable tools</a:t>
            </a:r>
          </a:p>
          <a:p>
            <a:pPr lvl="0"/>
            <a:r>
              <a:t>Libraries provide access to expert-designed solutions</a:t>
            </a:r>
          </a:p>
          <a:p>
            <a:pPr lvl="0"/>
            <a:r>
              <a:rPr b="1"/>
              <a:t>Core benefit</a:t>
            </a:r>
            <a:r>
              <a:t>: Focus on insights rather than repetitive mechanics</a:t>
            </a:r>
          </a:p>
          <a:p>
            <a:pPr lvl="0"/>
            <a:r>
              <a:rPr b="1"/>
              <a:t>Professional standard</a:t>
            </a:r>
            <a:r>
              <a:t>: Efficient analysts leverage functions systematically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Analytical Advantage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Spend time on interpretation rather than repetitive coding</a:t>
            </a:r>
          </a:p>
          <a:p>
            <a:pPr lvl="0"/>
            <a:r>
              <a:t>Build reliable, tested solutions that scale across projects</a:t>
            </a:r>
          </a:p>
          <a:p>
            <a:pPr lvl="0"/>
            <a:r>
              <a:t>Leverage community expertise through well-designed libraries</a:t>
            </a:r>
          </a:p>
          <a:p>
            <a:pPr lvl="0"/>
            <a:r>
              <a:rPr b="1"/>
              <a:t>Remember</a:t>
            </a:r>
            <a:r>
              <a:t>: Functions represent analytical thinking made reusable</a:t>
            </a:r>
          </a:p>
          <a:p>
            <a:pPr lvl="0"/>
            <a:r>
              <a:t>Investment in function mastery pays dividends throughout your career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16939"/>
            <a:ext cx="10515600" cy="1325563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Chapter 7: Functions and Reuse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Repetition Warning Sign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You’re analyzing student data and calculating statistics for different majors</a:t>
            </a:r>
          </a:p>
          <a:p>
            <a:pPr lvl="0"/>
            <a:r>
              <a:t>Psychology majors: filter data, calculate mean GPA, count students</a:t>
            </a:r>
          </a:p>
          <a:p>
            <a:pPr lvl="0"/>
            <a:r>
              <a:t>Biology majors: filter data, calculate mean GPA, count students</a:t>
            </a:r>
          </a:p>
          <a:p>
            <a:pPr lvl="0"/>
            <a:r>
              <a:t>Mathematics majors: filter data, calculate mean GPA, count students</a:t>
            </a:r>
          </a:p>
          <a:p>
            <a:pPr lvl="0"/>
            <a:r>
              <a:rPr b="1"/>
              <a:t>Reality check</a:t>
            </a:r>
            <a:r>
              <a:t>: You’re writing identical logic repeatedly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Why Repetition Creates Problems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Maintenance burden</a:t>
            </a:r>
            <a:r>
              <a:t>: Changes must be applied to every copy</a:t>
            </a:r>
          </a:p>
          <a:p>
            <a:pPr lvl="0"/>
            <a:r>
              <a:rPr b="1"/>
              <a:t>Error multiplication</a:t>
            </a:r>
            <a:r>
              <a:t>: Easy to update one instance but forget another</a:t>
            </a:r>
          </a:p>
          <a:p>
            <a:pPr lvl="0"/>
            <a:r>
              <a:rPr b="1"/>
              <a:t>Extension difficulty</a:t>
            </a:r>
            <a:r>
              <a:t>: Adding new cases requires rewriting code multiple times</a:t>
            </a:r>
          </a:p>
          <a:p>
            <a:pPr lvl="0"/>
            <a:r>
              <a:rPr b="1"/>
              <a:t>Cognitive overhead</a:t>
            </a:r>
            <a:r>
              <a:t>: Mental energy wasted on repetitive typing</a:t>
            </a:r>
          </a:p>
          <a:p>
            <a:pPr lvl="0"/>
            <a:r>
              <a:rPr b="1"/>
              <a:t>Quality degradation</a:t>
            </a:r>
            <a:r>
              <a:t>: Focus shifts from problem-solving to mechanical copying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Three Times Rule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If you write similar code three times, consider creating a function</a:t>
            </a:r>
          </a:p>
          <a:p>
            <a:pPr lvl="0"/>
            <a:r>
              <a:rPr b="1"/>
              <a:t>First time</a:t>
            </a:r>
            <a:r>
              <a:t>: Write it normally, focus on getting it right</a:t>
            </a:r>
          </a:p>
          <a:p>
            <a:pPr lvl="0"/>
            <a:r>
              <a:rPr b="1"/>
              <a:t>Second time</a:t>
            </a:r>
            <a:r>
              <a:t>: Notice the similarity but proceed</a:t>
            </a:r>
          </a:p>
          <a:p>
            <a:pPr lvl="0"/>
            <a:r>
              <a:rPr b="1"/>
              <a:t>Third time</a:t>
            </a:r>
            <a:r>
              <a:t>: Stop and abstract the pattern into reusable code</a:t>
            </a:r>
          </a:p>
          <a:p>
            <a:pPr lvl="0"/>
            <a:r>
              <a:t>This guideline helps recognize when repetition becomes worth solving</a:t>
            </a:r>
          </a:p>
          <a:p>
            <a:pPr lvl="0"/>
            <a:r>
              <a:rPr b="1"/>
              <a:t>Professional standard</a:t>
            </a:r>
            <a:r>
              <a:t>: Experienced programmers automate repetitive tasks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What a Function Really 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Recipe analogy</a:t>
            </a:r>
            <a:r>
              <a:t>: Takes ingredients (inputs), follows steps, produces result (output)</a:t>
            </a:r>
          </a:p>
          <a:p>
            <a:pPr lvl="0"/>
            <a:r>
              <a:rPr b="1"/>
              <a:t>Tool analogy</a:t>
            </a:r>
            <a:r>
              <a:t>: Like hammer for nails, screwdriver for screws</a:t>
            </a:r>
          </a:p>
          <a:p>
            <a:pPr lvl="0"/>
            <a:r>
              <a:t>Functions are specialized tools for computational tasks</a:t>
            </a:r>
          </a:p>
          <a:p>
            <a:pPr lvl="0"/>
            <a:r>
              <a:rPr>
                <a:latin typeface="Courier"/>
              </a:rPr>
              <a:t>mean()</a:t>
            </a:r>
            <a:r>
              <a:t> calculates averages, </a:t>
            </a:r>
            <a:r>
              <a:rPr>
                <a:latin typeface="Courier"/>
              </a:rPr>
              <a:t>plot()</a:t>
            </a:r>
            <a:r>
              <a:t> creates visualizations</a:t>
            </a:r>
          </a:p>
          <a:p>
            <a:pPr lvl="0"/>
            <a:r>
              <a:rPr b="1"/>
              <a:t>Key insight</a:t>
            </a:r>
            <a:r>
              <a:t>: You already use functions constantly in everyday life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Function Solution in Action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Before</a:t>
            </a:r>
            <a:r>
              <a:t>: Copy-paste code for each major with slight variations</a:t>
            </a:r>
          </a:p>
          <a:p>
            <a:pPr lvl="0"/>
            <a:r>
              <a:rPr b="1"/>
              <a:t>After</a:t>
            </a:r>
            <a:r>
              <a:t>: One function captures the pattern, applies consistently</a:t>
            </a:r>
          </a:p>
          <a:p>
            <a:pPr lvl="0"/>
            <a:r>
              <a:rPr>
                <a:latin typeface="Courier"/>
              </a:rPr>
              <a:t>summarize_major(student_data, "Psychology")</a:t>
            </a:r>
            <a:r>
              <a:t> handles all the details</a:t>
            </a:r>
          </a:p>
          <a:p>
            <a:pPr lvl="0"/>
            <a:r>
              <a:t>Same logic, different inputs, reliable results every time</a:t>
            </a:r>
          </a:p>
          <a:p>
            <a:pPr lvl="0"/>
            <a:r>
              <a:rPr b="1"/>
              <a:t>Transformation</a:t>
            </a:r>
            <a:r>
              <a:t>: From repetitive coding to systematic thinking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How Functions Handle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Simple contract</a:t>
            </a:r>
            <a:r>
              <a:t>: You provide inputs, function processes, returns output</a:t>
            </a:r>
          </a:p>
          <a:p>
            <a:pPr lvl="0"/>
            <a:r>
              <a:rPr b="1"/>
              <a:t>Input examples</a:t>
            </a:r>
            <a:r>
              <a:t>: Single numbers, filenames, entire datasets</a:t>
            </a:r>
          </a:p>
          <a:p>
            <a:pPr lvl="0"/>
            <a:r>
              <a:rPr b="1"/>
              <a:t>Output examples</a:t>
            </a:r>
            <a:r>
              <a:t>: Single values, complex statistical results</a:t>
            </a:r>
          </a:p>
          <a:p>
            <a:pPr lvl="0"/>
            <a:r>
              <a:rPr b="1"/>
              <a:t>Function assumptions</a:t>
            </a:r>
            <a:r>
              <a:t>: Expects specific data types and structures</a:t>
            </a:r>
          </a:p>
          <a:p>
            <a:pPr lvl="0"/>
            <a:r>
              <a:t>Understanding this contract is crucial for effective function use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Built-in vs User-Defined Functions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Built-in functions</a:t>
            </a:r>
            <a:r>
              <a:t>: Handle common tasks everyone needs</a:t>
            </a:r>
          </a:p>
          <a:p>
            <a:pPr lvl="0"/>
            <a:r>
              <a:t>Mathematical: </a:t>
            </a:r>
            <a:r>
              <a:rPr>
                <a:latin typeface="Courier"/>
              </a:rPr>
              <a:t>mean()</a:t>
            </a:r>
            <a:r>
              <a:t>, </a:t>
            </a:r>
            <a:r>
              <a:rPr>
                <a:latin typeface="Courier"/>
              </a:rPr>
              <a:t>max()</a:t>
            </a:r>
            <a:r>
              <a:t>, </a:t>
            </a:r>
            <a:r>
              <a:rPr>
                <a:latin typeface="Courier"/>
              </a:rPr>
              <a:t>round()</a:t>
            </a:r>
            <a:r>
              <a:t> for standard calculations</a:t>
            </a:r>
          </a:p>
          <a:p>
            <a:pPr lvl="0"/>
            <a:r>
              <a:t>Data operations: </a:t>
            </a:r>
            <a:r>
              <a:rPr>
                <a:latin typeface="Courier"/>
              </a:rPr>
              <a:t>nrow()</a:t>
            </a:r>
            <a:r>
              <a:t>, </a:t>
            </a:r>
            <a:r>
              <a:rPr>
                <a:latin typeface="Courier"/>
              </a:rPr>
              <a:t>names()</a:t>
            </a:r>
            <a:r>
              <a:t> for dataset manipulation</a:t>
            </a:r>
          </a:p>
          <a:p>
            <a:pPr lvl="0"/>
            <a:r>
              <a:rPr b="1"/>
              <a:t>User-defined functions</a:t>
            </a:r>
            <a:r>
              <a:t>: Solve specific problems you encounter repeatedly</a:t>
            </a:r>
          </a:p>
          <a:p>
            <a:pPr lvl="0"/>
            <a:r>
              <a:t>Custom solutions for unique analytical needs</a:t>
            </a:r>
          </a:p>
          <a:p>
            <a:pPr lvl="0"/>
            <a:r>
              <a:rPr b="1"/>
              <a:t>Strategy</a:t>
            </a:r>
            <a:r>
              <a:t>: Master built-ins first, then create custom solutions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835</Words>
  <Application>Microsoft Office PowerPoint</Application>
  <PresentationFormat>Widescreen</PresentationFormat>
  <Paragraphs>94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Aptos</vt:lpstr>
      <vt:lpstr>Aptos Display</vt:lpstr>
      <vt:lpstr>Arial</vt:lpstr>
      <vt:lpstr>Courier</vt:lpstr>
      <vt:lpstr>Office Theme</vt:lpstr>
      <vt:lpstr>This video accompanies</vt:lpstr>
      <vt:lpstr>Chapter 7: Functions and Reuse</vt:lpstr>
      <vt:lpstr>The Repetition Warning Sign</vt:lpstr>
      <vt:lpstr>Why Repetition Creates Problems</vt:lpstr>
      <vt:lpstr>The Three Times Rule</vt:lpstr>
      <vt:lpstr>What a Function Really Is</vt:lpstr>
      <vt:lpstr>The Function Solution in Action</vt:lpstr>
      <vt:lpstr>How Functions Handle Information</vt:lpstr>
      <vt:lpstr>Built-in vs User-Defined Functions</vt:lpstr>
      <vt:lpstr>Libraries: Specialized Toolboxes</vt:lpstr>
      <vt:lpstr>Libraries Transform Your Workflow</vt:lpstr>
      <vt:lpstr>Choosing the Right Functions</vt:lpstr>
      <vt:lpstr>The Function Mindset Shift</vt:lpstr>
      <vt:lpstr>Functions as Analytical Tools</vt:lpstr>
      <vt:lpstr>Building Your Function Library</vt:lpstr>
      <vt:lpstr>Key Takeaways: Functions Transform Analysis</vt:lpstr>
      <vt:lpstr>The Analytical Advantage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From Repetition to Reuse: Mastering Functions for Efficient Analysis</dc:title>
  <dc:creator>Kim Seefeld</dc:creator>
  <cp:keywords/>
  <cp:lastModifiedBy>Kim Seefeld</cp:lastModifiedBy>
  <cp:revision>1</cp:revision>
  <dcterms:created xsi:type="dcterms:W3CDTF">2026-03-07T22:50:05Z</dcterms:created>
  <dcterms:modified xsi:type="dcterms:W3CDTF">2026-03-07T22:51:21Z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Chapter 7: Functions and Reuse</vt:lpwstr>
  </property>
</Properties>
</file>