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C3A85C-D885-4C73-9DDE-18CAC5DF1C8C}" v="3" dt="2026-03-07T21:38:15.8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4452D8-F3C7-26FC-BD1A-23326019E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023" y="794970"/>
            <a:ext cx="4020111" cy="5268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Common Data Problems: Missing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Reality</a:t>
            </a:r>
            <a:r>
              <a:t>: Real-world data is always messy</a:t>
            </a:r>
          </a:p>
          <a:p>
            <a:pPr lvl="0"/>
            <a:r>
              <a:t>Missing values occur randomly, systematically, or structurally</a:t>
            </a:r>
          </a:p>
          <a:p>
            <a:pPr lvl="0"/>
            <a:r>
              <a:rPr b="1"/>
              <a:t>Impact</a:t>
            </a:r>
            <a:r>
              <a:t>: Reduces sample size, introduces bias, complicates analysis</a:t>
            </a:r>
          </a:p>
          <a:p>
            <a:pPr lvl="0"/>
            <a:r>
              <a:rPr b="1"/>
              <a:t>Example</a:t>
            </a:r>
            <a:r>
              <a:t>: Student records with missing GPA, age, or study hours</a:t>
            </a:r>
          </a:p>
          <a:p>
            <a:pPr lvl="0"/>
            <a:r>
              <a:t>Each missing value raises questions about why and what to do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Inconsistent Entries: The Human Factor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Spelling variations</a:t>
            </a:r>
            <a:r>
              <a:t>: “Psychology” vs “Psych” vs “psychology”</a:t>
            </a:r>
          </a:p>
          <a:p>
            <a:pPr lvl="0"/>
            <a:r>
              <a:rPr b="1"/>
              <a:t>Formatting differences</a:t>
            </a:r>
            <a:r>
              <a:t>: “3.2” vs “3.20” vs “B+” for grades</a:t>
            </a:r>
          </a:p>
          <a:p>
            <a:pPr lvl="0"/>
            <a:r>
              <a:rPr b="1"/>
              <a:t>Category inconsistencies</a:t>
            </a:r>
            <a:r>
              <a:t>: “Male/Female” vs “M/F” vs “Man/Woman”</a:t>
            </a:r>
          </a:p>
          <a:p>
            <a:pPr lvl="0"/>
            <a:r>
              <a:rPr b="1"/>
              <a:t>Unit differences</a:t>
            </a:r>
            <a:r>
              <a:t>: Heights in feet vs meters, temperatures in F vs C</a:t>
            </a:r>
          </a:p>
          <a:p>
            <a:pPr lvl="0"/>
            <a:r>
              <a:t>Can create artificial categories and prevent proper calculations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Cleaning Reality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Data scientists spend up to 80% of time cleaning and preparing data</a:t>
            </a:r>
          </a:p>
          <a:p>
            <a:pPr lvl="0"/>
            <a:r>
              <a:rPr b="1"/>
              <a:t>Not inefficiency</a:t>
            </a:r>
            <a:r>
              <a:t>: Clean data is foundation of reliable analysis</a:t>
            </a:r>
          </a:p>
          <a:p>
            <a:pPr lvl="0"/>
            <a:r>
              <a:t>Modern tools help detect inconsistencies and standardize formats</a:t>
            </a:r>
          </a:p>
          <a:p>
            <a:pPr lvl="0"/>
            <a:r>
              <a:rPr b="1"/>
              <a:t>Validation rules</a:t>
            </a:r>
            <a:r>
              <a:t>: Check data quality and flag potential issues</a:t>
            </a:r>
          </a:p>
          <a:p>
            <a:pPr lvl="0"/>
            <a:r>
              <a:t>Investment in cleaning pays dividends in analysis accuracy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Thinking in Transformations, Not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Mindset shift</a:t>
            </a:r>
            <a:r>
              <a:t>: “How do I transform my data?” not “What commands do I run?”</a:t>
            </a:r>
          </a:p>
          <a:p>
            <a:pPr lvl="0"/>
            <a:r>
              <a:t>Every analysis is series of data transformations</a:t>
            </a:r>
          </a:p>
          <a:p>
            <a:pPr lvl="0"/>
            <a:r>
              <a:rPr b="1"/>
              <a:t>Transformation sequence</a:t>
            </a:r>
            <a:r>
              <a:t>: Raw → Clean → Filter → Summarize → Visualize → Interpret</a:t>
            </a:r>
          </a:p>
          <a:p>
            <a:pPr lvl="0"/>
            <a:r>
              <a:t>Each transformation moves data from current state to more useful form</a:t>
            </a:r>
          </a:p>
          <a:p>
            <a:pPr lvl="0"/>
            <a:r>
              <a:t>Makes programming more intuitive and purposeful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Common Transformation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Filtering</a:t>
            </a:r>
            <a:r>
              <a:t>: Select specific rows based on conditions</a:t>
            </a:r>
          </a:p>
          <a:p>
            <a:pPr lvl="0"/>
            <a:r>
              <a:rPr b="1"/>
              <a:t>Selecting</a:t>
            </a:r>
            <a:r>
              <a:t>: Focus on particular columns or variables</a:t>
            </a:r>
          </a:p>
          <a:p>
            <a:pPr lvl="0"/>
            <a:r>
              <a:rPr b="1"/>
              <a:t>Mutating</a:t>
            </a:r>
            <a:r>
              <a:t>: Create new variables or modify existing ones</a:t>
            </a:r>
          </a:p>
          <a:p>
            <a:pPr lvl="0"/>
            <a:r>
              <a:rPr b="1"/>
              <a:t>Summarizing</a:t>
            </a:r>
            <a:r>
              <a:t>: Calculate statistics within groups</a:t>
            </a:r>
          </a:p>
          <a:p>
            <a:pPr lvl="0"/>
            <a:r>
              <a:rPr b="1"/>
              <a:t>Arranging</a:t>
            </a:r>
            <a:r>
              <a:t>: Sort data by specific variables</a:t>
            </a:r>
          </a:p>
          <a:p>
            <a:pPr lvl="0"/>
            <a:r>
              <a:rPr b="1"/>
              <a:t>Joining</a:t>
            </a:r>
            <a:r>
              <a:t>: Combine information from multiple tables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Transformation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Start</a:t>
            </a:r>
            <a:r>
              <a:t>: Raw survey data with 500 student responses</a:t>
            </a:r>
          </a:p>
          <a:p>
            <a:pPr lvl="0"/>
            <a:r>
              <a:rPr b="1"/>
              <a:t>Transform 1</a:t>
            </a:r>
            <a:r>
              <a:t>: Clean data (standardize names, handle missing values)</a:t>
            </a:r>
          </a:p>
          <a:p>
            <a:pPr lvl="0"/>
            <a:r>
              <a:rPr b="1"/>
              <a:t>Transform 2</a:t>
            </a:r>
            <a:r>
              <a:t>: Filter for relevant cases (completed surveys only)</a:t>
            </a:r>
          </a:p>
          <a:p>
            <a:pPr lvl="0"/>
            <a:r>
              <a:rPr b="1"/>
              <a:t>Transform 3</a:t>
            </a:r>
            <a:r>
              <a:t>: Create new variables (GPA categories, study hours per credit)</a:t>
            </a:r>
          </a:p>
          <a:p>
            <a:pPr lvl="0"/>
            <a:r>
              <a:rPr b="1"/>
              <a:t>Transform 4</a:t>
            </a:r>
            <a:r>
              <a:t>: Summarize by groups (average GPA by major)</a:t>
            </a:r>
          </a:p>
          <a:p>
            <a:pPr lvl="0"/>
            <a:r>
              <a:rPr b="1"/>
              <a:t>Transform 5</a:t>
            </a:r>
            <a:r>
              <a:t>: Visualize patterns (charts and scatter plots)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Transformation Thinking Helps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Each transformation has clear goal and rationale</a:t>
            </a:r>
          </a:p>
          <a:p>
            <a:pPr lvl="0"/>
            <a:r>
              <a:t>Transformations build on each other in logical sequence</a:t>
            </a:r>
          </a:p>
          <a:p>
            <a:pPr lvl="0"/>
            <a:r>
              <a:rPr b="1"/>
              <a:t>Debugging advantage</a:t>
            </a:r>
            <a:r>
              <a:t>: Identify which transformation caused issues</a:t>
            </a:r>
          </a:p>
          <a:p>
            <a:pPr lvl="0"/>
            <a:r>
              <a:rPr b="1"/>
              <a:t>Reusability</a:t>
            </a:r>
            <a:r>
              <a:t>: Apply same patterns to similar datasets</a:t>
            </a:r>
          </a:p>
          <a:p>
            <a:pPr lvl="0"/>
            <a:r>
              <a:rPr b="1"/>
              <a:t>Communication</a:t>
            </a:r>
            <a:r>
              <a:t>: Explain analysis as logical, step-by-step transformations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Data-Centric Programming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Programming for data analysis is really data manipulation</a:t>
            </a:r>
          </a:p>
          <a:p>
            <a:pPr lvl="0"/>
            <a:r>
              <a:t>Tables provide structure that matches analytical thinking</a:t>
            </a:r>
          </a:p>
          <a:p>
            <a:pPr lvl="0"/>
            <a:r>
              <a:rPr b="1"/>
              <a:t>Focus shift</a:t>
            </a:r>
            <a:r>
              <a:t>: From memorizing commands to understanding transformations</a:t>
            </a:r>
          </a:p>
          <a:p>
            <a:pPr lvl="0"/>
            <a:r>
              <a:t>Same transformation concepts apply across different tools and languages</a:t>
            </a:r>
          </a:p>
          <a:p>
            <a:pPr lvl="0"/>
            <a:r>
              <a:rPr b="1"/>
              <a:t>Core insight</a:t>
            </a:r>
            <a:r>
              <a:t>: Every command serves purpose of transforming data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Analytical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Understand your data structure and identify problems</a:t>
            </a:r>
          </a:p>
          <a:p>
            <a:pPr lvl="0"/>
            <a:r>
              <a:t>Define your research question and required transformations</a:t>
            </a:r>
          </a:p>
          <a:p>
            <a:pPr lvl="0"/>
            <a:r>
              <a:t>Plan sequence of changes from raw data to insights</a:t>
            </a:r>
          </a:p>
          <a:p>
            <a:pPr lvl="0"/>
            <a:r>
              <a:t>Implement transformations using programming tools</a:t>
            </a:r>
          </a:p>
          <a:p>
            <a:pPr lvl="0"/>
            <a:r>
              <a:rPr b="1"/>
              <a:t>Remember</a:t>
            </a:r>
            <a:r>
              <a:t>: You’re learning to reshape data, not abstract programming</a:t>
            </a:r>
          </a:p>
          <a:p>
            <a:pPr lvl="0"/>
            <a:r>
              <a:t>Build data intuition that transfers across tools and projects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9469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5: Data as the Central Object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Programming Perspective Shift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You’ve learned what programming is and how code works</a:t>
            </a:r>
          </a:p>
          <a:p>
            <a:pPr lvl="0"/>
            <a:r>
              <a:t>But here’s the crucial insight: data analysis programming isn’t about programming</a:t>
            </a:r>
          </a:p>
          <a:p>
            <a:pPr lvl="0"/>
            <a:r>
              <a:rPr b="1"/>
              <a:t>Mental shift</a:t>
            </a:r>
            <a:r>
              <a:t>: From “I need to learn commands” to “I need to transform data”</a:t>
            </a:r>
          </a:p>
          <a:p>
            <a:pPr lvl="0"/>
            <a:r>
              <a:t>Programming becomes a toolkit for reshaping, filtering, and exploring data</a:t>
            </a:r>
          </a:p>
          <a:p>
            <a:pPr lvl="0"/>
            <a:r>
              <a:rPr b="1"/>
              <a:t>Reality check</a:t>
            </a:r>
            <a:r>
              <a:t>: Most data analysis is really data manipulation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Tabular Data Really Represents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Tables aren’t just spreadsheets—they’re organized thinking about information</a:t>
            </a:r>
          </a:p>
          <a:p>
            <a:pPr lvl="0"/>
            <a:r>
              <a:rPr b="1"/>
              <a:t>Rows</a:t>
            </a:r>
            <a:r>
              <a:t>: Each represents one case, observation, or unit of analysis</a:t>
            </a:r>
          </a:p>
          <a:p>
            <a:pPr lvl="0"/>
            <a:r>
              <a:rPr b="1"/>
              <a:t>Columns</a:t>
            </a:r>
            <a:r>
              <a:t>: Each represents one variable, characteristic, or measurement</a:t>
            </a:r>
          </a:p>
          <a:p>
            <a:pPr lvl="0"/>
            <a:r>
              <a:rPr b="1"/>
              <a:t>Cells</a:t>
            </a:r>
            <a:r>
              <a:t>: Each contains one piece of information about one case</a:t>
            </a:r>
          </a:p>
          <a:p>
            <a:pPr lvl="0"/>
            <a:r>
              <a:t>This structure mirrors how we naturally collect and organize information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Student Survey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100 students surveyed about study habits creates natural table structure</a:t>
            </a:r>
          </a:p>
          <a:p>
            <a:pPr lvl="0"/>
            <a:r>
              <a:t>Student_ID, Age, Major, Study_Hours, GPA, Graduated status</a:t>
            </a:r>
          </a:p>
          <a:p>
            <a:pPr lvl="0"/>
            <a:r>
              <a:t>Each row tells complete story of one student</a:t>
            </a:r>
          </a:p>
          <a:p>
            <a:pPr lvl="0"/>
            <a:r>
              <a:t>Each column shows one characteristic across all students</a:t>
            </a:r>
          </a:p>
          <a:p>
            <a:pPr lvl="0"/>
            <a:r>
              <a:rPr b="1"/>
              <a:t>Power</a:t>
            </a:r>
            <a:r>
              <a:t>: Easy to ask “What’s average GPA of Biology majors?”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Tables Work So Well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Consistency</a:t>
            </a:r>
            <a:r>
              <a:t>: Every row has same structure with same variables</a:t>
            </a:r>
          </a:p>
          <a:p>
            <a:pPr lvl="0"/>
            <a:r>
              <a:rPr b="1"/>
              <a:t>Comparability</a:t>
            </a:r>
            <a:r>
              <a:t>: All rows follow same pattern for easy comparison</a:t>
            </a:r>
          </a:p>
          <a:p>
            <a:pPr lvl="0"/>
            <a:r>
              <a:rPr b="1"/>
              <a:t>Flexibility</a:t>
            </a:r>
            <a:r>
              <a:t>: Examine row-by-row for cases or column-by-column for variables</a:t>
            </a:r>
          </a:p>
          <a:p>
            <a:pPr lvl="0"/>
            <a:r>
              <a:rPr b="1"/>
              <a:t>Scalability</a:t>
            </a:r>
            <a:r>
              <a:t>: Same principles work for ten rows or ten million</a:t>
            </a:r>
          </a:p>
          <a:p>
            <a:pPr lvl="0"/>
            <a:r>
              <a:t>Tables match how we naturally organize information for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Rows, Columns, and the Unit of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Rows define your unit of analysis</a:t>
            </a:r>
            <a:r>
              <a:t>: What “thing” are you studying?</a:t>
            </a:r>
          </a:p>
          <a:p>
            <a:pPr lvl="0"/>
            <a:r>
              <a:t>Could be individual people, companies, countries, time periods, or trials</a:t>
            </a:r>
          </a:p>
          <a:p>
            <a:pPr lvl="0"/>
            <a:r>
              <a:rPr b="1"/>
              <a:t>Unit determines questions you can ask</a:t>
            </a:r>
            <a:r>
              <a:t>: Student rows = student-level insights</a:t>
            </a:r>
          </a:p>
          <a:p>
            <a:pPr lvl="0"/>
            <a:r>
              <a:rPr b="1"/>
              <a:t>Columns capture variables</a:t>
            </a:r>
            <a:r>
              <a:t>: Demographics, behaviors, outcomes, categories</a:t>
            </a:r>
          </a:p>
          <a:p>
            <a:pPr lvl="0"/>
            <a:r>
              <a:rPr b="1"/>
              <a:t>Observations</a:t>
            </a:r>
            <a:r>
              <a:t>: Complete set of information about one unit (one full row)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Frames: Programming’s Table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R’s data frames</a:t>
            </a:r>
            <a:r>
              <a:t>: Designed specifically for statistical analysis</a:t>
            </a:r>
          </a:p>
          <a:p>
            <a:pPr lvl="0"/>
            <a:r>
              <a:rPr b="1"/>
              <a:t>Python’s DataFrames</a:t>
            </a:r>
            <a:r>
              <a:t>: Pandas library provides similar functionality</a:t>
            </a:r>
          </a:p>
          <a:p>
            <a:pPr lvl="0"/>
            <a:r>
              <a:t>Both preserve meaning and relationships in your data</a:t>
            </a:r>
          </a:p>
          <a:p>
            <a:pPr lvl="0"/>
            <a:r>
              <a:rPr b="1"/>
              <a:t>Key features</a:t>
            </a:r>
            <a:r>
              <a:t>: Mixed data types, named columns, statistical methods</a:t>
            </a:r>
          </a:p>
          <a:p>
            <a:pPr lvl="0"/>
            <a:r>
              <a:t>Programming languages understand you’re working with structured, meaningful information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Analysis Starts with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Tables support the entire analytical workflow naturally</a:t>
            </a:r>
          </a:p>
          <a:p>
            <a:pPr lvl="0"/>
            <a:r>
              <a:rPr b="1"/>
              <a:t>Workflow</a:t>
            </a:r>
            <a:r>
              <a:t>: Collect → Organize → Clean → Explore → Analyze → Communicate</a:t>
            </a:r>
          </a:p>
          <a:p>
            <a:pPr lvl="0"/>
            <a:r>
              <a:t>Enable fundamental goal of analysis: comparison across cases</a:t>
            </a:r>
          </a:p>
          <a:p>
            <a:pPr lvl="0"/>
            <a:r>
              <a:rPr b="1"/>
              <a:t>Statistical alignment</a:t>
            </a:r>
            <a:r>
              <a:t>: Most methods assume tabular organization</a:t>
            </a:r>
          </a:p>
          <a:p>
            <a:pPr lvl="0"/>
            <a:r>
              <a:t>Even advanced outputs (visualizations, models) typically begin with tables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949</Words>
  <Application>Microsoft Office PowerPoint</Application>
  <PresentationFormat>Widescreen</PresentationFormat>
  <Paragraphs>101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 Theme</vt:lpstr>
      <vt:lpstr>This video accompanies</vt:lpstr>
      <vt:lpstr>Chapter 5: Data as the Central Object</vt:lpstr>
      <vt:lpstr>The Programming Perspective Shift</vt:lpstr>
      <vt:lpstr>What Tabular Data Really Represents</vt:lpstr>
      <vt:lpstr>The Student Survey Example</vt:lpstr>
      <vt:lpstr>Why Tables Work So Well</vt:lpstr>
      <vt:lpstr>Rows, Columns, and the Unit of Analysis</vt:lpstr>
      <vt:lpstr>Data Frames: Programming’s Table Structure</vt:lpstr>
      <vt:lpstr>Why Analysis Starts with Tables</vt:lpstr>
      <vt:lpstr>Common Data Problems: Missing Values</vt:lpstr>
      <vt:lpstr>Inconsistent Entries: The Human Factor</vt:lpstr>
      <vt:lpstr>Data Cleaning Reality</vt:lpstr>
      <vt:lpstr>Thinking in Transformations, Not Steps</vt:lpstr>
      <vt:lpstr>Common Transformation Patterns</vt:lpstr>
      <vt:lpstr>The Transformation Example</vt:lpstr>
      <vt:lpstr>Why Transformation Thinking Helps</vt:lpstr>
      <vt:lpstr>Key Takeaways: Data-Centric Programming</vt:lpstr>
      <vt:lpstr>The Analytical Workflow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as the Central Object: From Code to Transformation</dc:title>
  <dc:creator>Kim Seefeld</dc:creator>
  <cp:keywords/>
  <cp:lastModifiedBy>Kim Seefeld</cp:lastModifiedBy>
  <cp:revision>1</cp:revision>
  <dcterms:created xsi:type="dcterms:W3CDTF">2026-03-07T21:37:09Z</dcterms:created>
  <dcterms:modified xsi:type="dcterms:W3CDTF">2026-03-07T21:38:19Z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5: Data as the Central Object</vt:lpwstr>
  </property>
</Properties>
</file>