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06638B-45FD-4A5B-AAE6-C951E2F23161}" v="3" dt="2026-03-07T19:48:35.5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4452D8-F3C7-26FC-BD1A-23326019E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023" y="794970"/>
            <a:ext cx="4020111" cy="5268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Happens When Code Runs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Computer reads first instruction and interprets what it means</a:t>
            </a:r>
          </a:p>
          <a:p>
            <a:pPr lvl="0"/>
            <a:r>
              <a:t>Executes the instruction and performs the requested task</a:t>
            </a:r>
          </a:p>
          <a:p>
            <a:pPr lvl="0"/>
            <a:r>
              <a:t>Moves to next instruction and repeats the cycle</a:t>
            </a:r>
          </a:p>
          <a:p>
            <a:pPr lvl="0"/>
            <a:r>
              <a:rPr b="1"/>
              <a:t>Program state</a:t>
            </a:r>
            <a:r>
              <a:t>: Computer tracks variables, data, and current position</a:t>
            </a:r>
          </a:p>
          <a:p>
            <a:pPr lvl="0"/>
            <a:r>
              <a:t>Continues until completion, error, or intentional stop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Small Mistakes Break Everything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Computers are extremely literal and follow instructions exactly</a:t>
            </a:r>
          </a:p>
          <a:p>
            <a:pPr lvl="0"/>
            <a:r>
              <a:rPr b="1"/>
              <a:t>Common errors</a:t>
            </a:r>
            <a:r>
              <a:t>: Spelling mistakes, wrong order, type mismatches</a:t>
            </a:r>
          </a:p>
          <a:p>
            <a:pPr lvl="0"/>
            <a:r>
              <a:t>Programs work like chains of dependencies</a:t>
            </a:r>
          </a:p>
          <a:p>
            <a:pPr lvl="0"/>
            <a:r>
              <a:rPr b="1"/>
              <a:t>Cascade effect</a:t>
            </a:r>
            <a:r>
              <a:t>: One broken link can cause multiple failures</a:t>
            </a:r>
          </a:p>
          <a:p>
            <a:pPr lvl="0"/>
            <a:r>
              <a:rPr b="1"/>
              <a:t>Modern help</a:t>
            </a:r>
            <a:r>
              <a:t>: AI tools and IDEs catch many errors automatically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Error Tolerance Mindset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Expect errors as a normal part of programming</a:t>
            </a:r>
          </a:p>
          <a:p>
            <a:pPr lvl="0"/>
            <a:r>
              <a:t>Read error messages carefully for specific guidance</a:t>
            </a:r>
          </a:p>
          <a:p>
            <a:pPr lvl="0"/>
            <a:r>
              <a:t>Test frequently with small sections of code</a:t>
            </a:r>
          </a:p>
          <a:p>
            <a:pPr lvl="0"/>
            <a:r>
              <a:rPr b="1"/>
              <a:t>Debugging strategy</a:t>
            </a:r>
            <a:r>
              <a:t>: Check one thing at a time</a:t>
            </a:r>
          </a:p>
          <a:p>
            <a:pPr lvl="0"/>
            <a:r>
              <a:rPr b="1"/>
              <a:t>Remember</a:t>
            </a:r>
            <a:r>
              <a:t>: Precision enables powerful automation and consistency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Interactive vs Batch Execution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Batch execution</a:t>
            </a:r>
            <a:r>
              <a:t>: Run entire program start to finish</a:t>
            </a:r>
          </a:p>
          <a:p>
            <a:pPr lvl="0"/>
            <a:r>
              <a:rPr b="1"/>
              <a:t>Interactive execution</a:t>
            </a:r>
            <a:r>
              <a:t>: Run individual instructions and examine results</a:t>
            </a:r>
          </a:p>
          <a:p>
            <a:pPr lvl="0"/>
            <a:r>
              <a:t>Data analysis environments support interactive work</a:t>
            </a:r>
          </a:p>
          <a:p>
            <a:pPr lvl="0"/>
            <a:r>
              <a:rPr b="1"/>
              <a:t>Advantage</a:t>
            </a:r>
            <a:r>
              <a:t>: Experiment, test, and adjust as you go</a:t>
            </a:r>
          </a:p>
          <a:p>
            <a:pPr lvl="0"/>
            <a:r>
              <a:t>Like cooking where you taste and adjust versus following complete recipe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Building Programming Intuition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Think of programs as stories that unfold sequentially</a:t>
            </a:r>
          </a:p>
          <a:p>
            <a:pPr lvl="0"/>
            <a:r>
              <a:t>When reading code, start at top and work downward</a:t>
            </a:r>
          </a:p>
          <a:p>
            <a:pPr lvl="0"/>
            <a:r>
              <a:t>When writing code, consider logical sequence of operations</a:t>
            </a:r>
          </a:p>
          <a:p>
            <a:pPr lvl="0"/>
            <a:r>
              <a:rPr b="1"/>
              <a:t>Planning approach</a:t>
            </a:r>
            <a:r>
              <a:t>: Outline sequence of operations first</a:t>
            </a:r>
          </a:p>
          <a:p>
            <a:pPr lvl="0"/>
            <a:r>
              <a:rPr b="1"/>
              <a:t>Mental model</a:t>
            </a:r>
            <a:r>
              <a:t>: Clear, sequential instructions solve problems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Power of Precision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Computer’s literal-mindedness enables perfect consistency</a:t>
            </a:r>
          </a:p>
          <a:p>
            <a:pPr lvl="0"/>
            <a:r>
              <a:t>Automate complex tasks without human error</a:t>
            </a:r>
          </a:p>
          <a:p>
            <a:pPr lvl="0"/>
            <a:r>
              <a:t>Create analyses others can reproduce exactly</a:t>
            </a:r>
          </a:p>
          <a:p>
            <a:pPr lvl="0"/>
            <a:r>
              <a:rPr b="1"/>
              <a:t>Trade-off</a:t>
            </a:r>
            <a:r>
              <a:t>: Requires precise communication but delivers reliable results</a:t>
            </a:r>
          </a:p>
          <a:p>
            <a:pPr lvl="0"/>
            <a:r>
              <a:t>Modern AI tools help bridge the precision gap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Code Structure Foundations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Programs are sequences of instructions executed top-to-bottom</a:t>
            </a:r>
          </a:p>
          <a:p>
            <a:pPr lvl="0"/>
            <a:r>
              <a:t>Variables provide labeled storage for values and results</a:t>
            </a:r>
          </a:p>
          <a:p>
            <a:pPr lvl="0"/>
            <a:r>
              <a:t>Data types categorize information and determine valid operations</a:t>
            </a:r>
          </a:p>
          <a:p>
            <a:pPr lvl="0"/>
            <a:r>
              <a:rPr b="1"/>
              <a:t>Execution model</a:t>
            </a:r>
            <a:r>
              <a:t>: Step-by-step process with maintained state</a:t>
            </a:r>
          </a:p>
          <a:p>
            <a:pPr lvl="0"/>
            <a:r>
              <a:t>Understanding structure makes learning specific languages easier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Programming Demystified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Code follows logical patterns once you understand the basic structure</a:t>
            </a:r>
          </a:p>
          <a:p>
            <a:pPr lvl="0"/>
            <a:r>
              <a:t>Sequential execution from top-to-bottom is the fundamental rule</a:t>
            </a:r>
          </a:p>
          <a:p>
            <a:pPr lvl="0"/>
            <a:r>
              <a:t>Variables and data types organize information for computer processing</a:t>
            </a:r>
          </a:p>
          <a:p>
            <a:pPr lvl="0"/>
            <a:r>
              <a:t>Small mistakes have big effects, but modern tools help catch errors</a:t>
            </a:r>
          </a:p>
          <a:p>
            <a:pPr lvl="0"/>
            <a:r>
              <a:rPr b="1"/>
              <a:t>Core truth</a:t>
            </a:r>
            <a:r>
              <a:t>: Programming is about clear, sequential thinking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Foundation for Data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These structural principles apply to all programming languages</a:t>
            </a:r>
          </a:p>
          <a:p>
            <a:pPr lvl="0"/>
            <a:r>
              <a:t>Understanding execution order prevents logical errors in analysis</a:t>
            </a:r>
          </a:p>
          <a:p>
            <a:pPr lvl="0"/>
            <a:r>
              <a:t>Proper variable naming and data type awareness improve code quality</a:t>
            </a:r>
          </a:p>
          <a:p>
            <a:pPr lvl="0"/>
            <a:r>
              <a:rPr b="1"/>
              <a:t>Next step</a:t>
            </a:r>
            <a:r>
              <a:t>: Apply these concepts specifically to working with datasets</a:t>
            </a:r>
          </a:p>
          <a:p>
            <a:pPr lvl="0"/>
            <a:r>
              <a:t>Focus on concepts, not syntax memorization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3437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4: How Code Is Structured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Intimidating Code Illusion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 look at programming code and see a jumbled collection of symbols</a:t>
            </a:r>
          </a:p>
          <a:p>
            <a:pPr lvl="0"/>
            <a:r>
              <a:t>Words, punctuation marks, and strange syntax everywhere</a:t>
            </a:r>
          </a:p>
          <a:p>
            <a:pPr lvl="0"/>
            <a:r>
              <a:t>It feels like an incomprehensible foreign language</a:t>
            </a:r>
          </a:p>
          <a:p>
            <a:pPr lvl="0"/>
            <a:r>
              <a:rPr b="1"/>
              <a:t>Reality check</a:t>
            </a:r>
            <a:r>
              <a:t>: Code follows logical, predictable patterns</a:t>
            </a:r>
          </a:p>
          <a:p>
            <a:pPr lvl="0"/>
            <a:r>
              <a:t>The mystery disappears once you understand the basic structure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a Program Actually 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 program is simply a list of instructions for the computer</a:t>
            </a:r>
          </a:p>
          <a:p>
            <a:pPr lvl="0"/>
            <a:r>
              <a:t>Like a recipe: ingredients, steps, and a final result</a:t>
            </a:r>
          </a:p>
          <a:p>
            <a:pPr lvl="0"/>
            <a:r>
              <a:t>Each instruction must happen in the correct sequence</a:t>
            </a:r>
          </a:p>
          <a:p>
            <a:pPr lvl="0"/>
            <a:r>
              <a:rPr b="1"/>
              <a:t>Key insight</a:t>
            </a:r>
            <a:r>
              <a:t>: Programs are goal-oriented sequences</a:t>
            </a:r>
          </a:p>
          <a:p>
            <a:pPr lvl="0"/>
            <a:r>
              <a:t>Every step works together toward producing the desired outcome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Recipe Analogy in 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Recipe steps</a:t>
            </a:r>
            <a:r>
              <a:t>: Preheat oven, mix ingredients, bake, cool</a:t>
            </a:r>
          </a:p>
          <a:p>
            <a:pPr lvl="0"/>
            <a:r>
              <a:rPr b="1"/>
              <a:t>Data analysis steps</a:t>
            </a:r>
            <a:r>
              <a:t>: Load data, clean responses, calculate average, create visualization</a:t>
            </a:r>
          </a:p>
          <a:p>
            <a:pPr lvl="0"/>
            <a:r>
              <a:t>Both require sequential order and clear instructions</a:t>
            </a:r>
          </a:p>
          <a:p>
            <a:pPr lvl="0"/>
            <a:r>
              <a:t>Both assume certain basic knowledge and capabilities</a:t>
            </a:r>
          </a:p>
          <a:p>
            <a:pPr lvl="0"/>
            <a:r>
              <a:rPr b="1"/>
              <a:t>Bottom line</a:t>
            </a:r>
            <a:r>
              <a:t>: Programming is just writing instructions the computer can follow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Statements vs Expressions: The Building Blocks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Statements</a:t>
            </a:r>
            <a:r>
              <a:t>: Complete instructions that tell the computer to do something</a:t>
            </a:r>
          </a:p>
          <a:p>
            <a:pPr lvl="0"/>
            <a:r>
              <a:rPr b="1"/>
              <a:t>Expressions</a:t>
            </a:r>
            <a:r>
              <a:t>: Calculations and values that produce results</a:t>
            </a:r>
          </a:p>
          <a:p>
            <a:pPr lvl="0"/>
            <a:r>
              <a:t>Statements often contain expressions to accomplish tasks</a:t>
            </a:r>
          </a:p>
          <a:p>
            <a:pPr lvl="0"/>
            <a:r>
              <a:rPr b="1"/>
              <a:t>Example</a:t>
            </a:r>
            <a:r>
              <a:t>: “Calculate the average age and store it” combines both</a:t>
            </a:r>
          </a:p>
          <a:p>
            <a:pPr lvl="0"/>
            <a:r>
              <a:t>Understanding this distinction clarifies how programs work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Golden Rule: Top-to-Bottom Execution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Computer reads and executes code from top to bottom, one line at a time</a:t>
            </a:r>
          </a:p>
          <a:p>
            <a:pPr lvl="0"/>
            <a:r>
              <a:t>Order of instructions matters critically for correct results</a:t>
            </a:r>
          </a:p>
          <a:p>
            <a:pPr lvl="0"/>
            <a:r>
              <a:t>Prerequisites must always come before dependent operations</a:t>
            </a:r>
          </a:p>
          <a:p>
            <a:pPr lvl="0"/>
            <a:r>
              <a:rPr b="1"/>
              <a:t>Computer never “looks ahead”</a:t>
            </a:r>
            <a:r>
              <a:t>: Only knows what’s been executed so far</a:t>
            </a:r>
          </a:p>
          <a:p>
            <a:pPr lvl="0"/>
            <a:r>
              <a:t>Each step builds on the ones that came before it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Variables: Labels for Your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Variables are like labels on storage containers</a:t>
            </a:r>
          </a:p>
          <a:p>
            <a:pPr lvl="0"/>
            <a:r>
              <a:t>Attach meaningful names to values so you can use them later</a:t>
            </a:r>
          </a:p>
          <a:p>
            <a:pPr lvl="0"/>
            <a:r>
              <a:rPr b="1"/>
              <a:t>Example</a:t>
            </a:r>
            <a:r>
              <a:t>: Call survey average “average_age” instead of recalculating</a:t>
            </a:r>
          </a:p>
          <a:p>
            <a:pPr lvl="0"/>
            <a:r>
              <a:t>Variables can change what they refer to as the program runs</a:t>
            </a:r>
          </a:p>
          <a:p>
            <a:pPr lvl="0"/>
            <a:r>
              <a:rPr b="1"/>
              <a:t>Best practice</a:t>
            </a:r>
            <a:r>
              <a:t>: Use descriptive names like “student_count” not “x”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Data Types: Categories of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Numbers</a:t>
            </a:r>
            <a:r>
              <a:t>: Whole numbers (integers) and decimals for calculations</a:t>
            </a:r>
          </a:p>
          <a:p>
            <a:pPr lvl="0"/>
            <a:r>
              <a:rPr b="1"/>
              <a:t>Text</a:t>
            </a:r>
            <a:r>
              <a:t>: Names, categories, identifiers stored as character strings</a:t>
            </a:r>
          </a:p>
          <a:p>
            <a:pPr lvl="0"/>
            <a:r>
              <a:rPr b="1"/>
              <a:t>True/False</a:t>
            </a:r>
            <a:r>
              <a:t>: Boolean values for yes/no decisions and logic</a:t>
            </a:r>
          </a:p>
          <a:p>
            <a:pPr lvl="0"/>
            <a:r>
              <a:rPr b="1"/>
              <a:t>Collections</a:t>
            </a:r>
            <a:r>
              <a:t>: Lists and tables that organize related information</a:t>
            </a:r>
          </a:p>
          <a:p>
            <a:pPr lvl="0"/>
            <a:r>
              <a:rPr b="1"/>
              <a:t>Key principle</a:t>
            </a:r>
            <a:r>
              <a:t>: Data type determines what operations make sense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830</Words>
  <Application>Microsoft Office PowerPoint</Application>
  <PresentationFormat>Widescreen</PresentationFormat>
  <Paragraphs>98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Aptos</vt:lpstr>
      <vt:lpstr>Aptos Display</vt:lpstr>
      <vt:lpstr>Arial</vt:lpstr>
      <vt:lpstr>Office Theme</vt:lpstr>
      <vt:lpstr>This video accompanies</vt:lpstr>
      <vt:lpstr>Chapter 4: How Code Is Structured</vt:lpstr>
      <vt:lpstr>The Intimidating Code Illusion</vt:lpstr>
      <vt:lpstr>What a Program Actually Is</vt:lpstr>
      <vt:lpstr>The Recipe Analogy in Action</vt:lpstr>
      <vt:lpstr>Statements vs Expressions: The Building Blocks</vt:lpstr>
      <vt:lpstr>The Golden Rule: Top-to-Bottom Execution</vt:lpstr>
      <vt:lpstr>Variables: Labels for Your Data</vt:lpstr>
      <vt:lpstr>Data Types: Categories of Information</vt:lpstr>
      <vt:lpstr>What Happens When Code Runs</vt:lpstr>
      <vt:lpstr>Why Small Mistakes Break Everything</vt:lpstr>
      <vt:lpstr>The Error Tolerance Mindset</vt:lpstr>
      <vt:lpstr>Interactive vs Batch Execution</vt:lpstr>
      <vt:lpstr>Building Programming Intuition</vt:lpstr>
      <vt:lpstr>The Power of Precision</vt:lpstr>
      <vt:lpstr>Code Structure Foundations</vt:lpstr>
      <vt:lpstr>Key Takeaways: Programming Demystified</vt:lpstr>
      <vt:lpstr>The Foundation for Data Analysis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Demystifying Code: Understanding Programming Structure and Logic</dc:title>
  <dc:creator>Kim Seefeld</dc:creator>
  <cp:keywords/>
  <cp:lastModifiedBy>Kim Seefeld</cp:lastModifiedBy>
  <cp:revision>1</cp:revision>
  <dcterms:created xsi:type="dcterms:W3CDTF">2026-03-07T19:47:14Z</dcterms:created>
  <dcterms:modified xsi:type="dcterms:W3CDTF">2026-03-07T19:48:43Z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4: How Code Is Structured</vt:lpwstr>
  </property>
</Properties>
</file>