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2C1D10-D280-4163-B874-B549AA4168E0}" v="3" dt="2026-03-08T01:55:41.9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Academic Integrity Guidelines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Generally acceptable</a:t>
            </a:r>
            <a:r>
              <a:t>: Concept explanations, syntax help, debugging assistance</a:t>
            </a:r>
          </a:p>
          <a:p>
            <a:pPr lvl="0"/>
            <a:r>
              <a:rPr b="1"/>
              <a:t>Requires disclosure</a:t>
            </a:r>
            <a:r>
              <a:t>: Significant AI contribution to assignments</a:t>
            </a:r>
          </a:p>
          <a:p>
            <a:pPr lvl="0"/>
            <a:r>
              <a:rPr b="1"/>
              <a:t>Usually prohibited</a:t>
            </a:r>
            <a:r>
              <a:t>: Submitting AI work as your own, AI-completed exams</a:t>
            </a:r>
          </a:p>
          <a:p>
            <a:pPr lvl="0"/>
            <a:r>
              <a:rPr b="1"/>
              <a:t>Good disclosure</a:t>
            </a:r>
            <a:r>
              <a:t>: Tool used, purpose, extent of assistance, verification method</a:t>
            </a:r>
          </a:p>
          <a:p>
            <a:pPr lvl="0"/>
            <a:r>
              <a:t>Transparency builds trust and demonstrates learning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Professional AI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Productivity enhancement</a:t>
            </a:r>
            <a:r>
              <a:t>: AI supports, doesn’t replace expertise</a:t>
            </a:r>
          </a:p>
          <a:p>
            <a:pPr lvl="0"/>
            <a:r>
              <a:t>Follow organizational policies and team standards</a:t>
            </a:r>
          </a:p>
          <a:p>
            <a:pPr lvl="0"/>
            <a:r>
              <a:rPr b="1"/>
              <a:t>Key considerations</a:t>
            </a:r>
            <a:r>
              <a:t>: Transparency, quality control, skill development</a:t>
            </a:r>
          </a:p>
          <a:p>
            <a:pPr lvl="0"/>
            <a:r>
              <a:t>Document AI assistance for reproducibility</a:t>
            </a:r>
          </a:p>
          <a:p>
            <a:pPr lvl="0"/>
            <a:r>
              <a:rPr b="1"/>
              <a:t>Career advantage</a:t>
            </a:r>
            <a:r>
              <a:t>: Thoughtful AI partnership, not dependency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AI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Stage 1</a:t>
            </a:r>
            <a:r>
              <a:t>: AI as tutor (explain concepts, break down code)</a:t>
            </a:r>
          </a:p>
          <a:p>
            <a:pPr lvl="0"/>
            <a:r>
              <a:rPr b="1"/>
              <a:t>Stage 2</a:t>
            </a:r>
            <a:r>
              <a:t>: AI as coding partner (syntax help, debugging support)</a:t>
            </a:r>
          </a:p>
          <a:p>
            <a:pPr lvl="0"/>
            <a:r>
              <a:rPr b="1"/>
              <a:t>Stage 3</a:t>
            </a:r>
            <a:r>
              <a:t>: AI as specialized assistant (documentation, optimization)</a:t>
            </a:r>
          </a:p>
          <a:p>
            <a:pPr lvl="0"/>
            <a:r>
              <a:rPr b="1"/>
              <a:t>Progression principle</a:t>
            </a:r>
            <a:r>
              <a:t>: Maintain decision-making authority throughout</a:t>
            </a:r>
          </a:p>
          <a:p>
            <a:pPr lvl="0"/>
            <a:r>
              <a:t>Always understand the reasoning behind suggestions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Critical Thinking Balance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Before using AI code</a:t>
            </a:r>
            <a:r>
              <a:t>: Does the approach make sense?</a:t>
            </a:r>
          </a:p>
          <a:p>
            <a:pPr lvl="0"/>
            <a:r>
              <a:t>Can you explain the logic and verify correctness?</a:t>
            </a:r>
          </a:p>
          <a:p>
            <a:pPr lvl="0"/>
            <a:r>
              <a:rPr b="1"/>
              <a:t>Warning signs</a:t>
            </a:r>
            <a:r>
              <a:t>: Panic when AI code fails, inability to explain your work</a:t>
            </a:r>
          </a:p>
          <a:p>
            <a:pPr lvl="0"/>
            <a:r>
              <a:rPr b="1"/>
              <a:t>Goal</a:t>
            </a:r>
            <a:r>
              <a:t>: Productive partnership that enhances capabilities</a:t>
            </a:r>
          </a:p>
          <a:p>
            <a:pPr lvl="0"/>
            <a:r>
              <a:t>AI evolves rapidly, but critical evaluation principles remain constant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Testing and Verification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Systematic approach</a:t>
            </a:r>
            <a:r>
              <a:t>: Start simple, build complexity gradually</a:t>
            </a:r>
          </a:p>
          <a:p>
            <a:pPr lvl="0"/>
            <a:r>
              <a:t>Create test cases with known expected outcomes</a:t>
            </a:r>
          </a:p>
          <a:p>
            <a:pPr lvl="0"/>
            <a:r>
              <a:rPr b="1"/>
              <a:t>Validation checklist</a:t>
            </a:r>
            <a:r>
              <a:t>: Logic review, syntax check, output verification</a:t>
            </a:r>
          </a:p>
          <a:p>
            <a:pPr lvl="0"/>
            <a:r>
              <a:t>Compare AI suggestions with established best practices</a:t>
            </a:r>
          </a:p>
          <a:p>
            <a:pPr lvl="0"/>
            <a:r>
              <a:rPr b="1"/>
              <a:t>Trust but verify</a:t>
            </a:r>
            <a:r>
              <a:t>: Every AI-generated solution needs human validation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of AI-Human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Emerging reality</a:t>
            </a:r>
            <a:r>
              <a:t>: Close collaboration between analysts and AI tools</a:t>
            </a:r>
          </a:p>
          <a:p>
            <a:pPr lvl="0"/>
            <a:r>
              <a:t>Those who master thoughtful partnership gain significant advantages</a:t>
            </a:r>
          </a:p>
          <a:p>
            <a:pPr lvl="0"/>
            <a:r>
              <a:rPr b="1"/>
              <a:t>Skill evolution</a:t>
            </a:r>
            <a:r>
              <a:t>: From coding to AI collaboration and critical evaluation</a:t>
            </a:r>
          </a:p>
          <a:p>
            <a:pPr lvl="0"/>
            <a:r>
              <a:rPr b="1"/>
              <a:t>Competitive edge</a:t>
            </a:r>
            <a:r>
              <a:t>: Enhanced productivity while maintaining analytical rigor</a:t>
            </a:r>
          </a:p>
          <a:p>
            <a:pPr lvl="0"/>
            <a:r>
              <a:t>Learning to navigate partnership thoughtfully is career-defining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Responsible AI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accelerates learning when used critically, not as replacement</a:t>
            </a:r>
          </a:p>
          <a:p>
            <a:pPr lvl="0"/>
            <a:r>
              <a:rPr b="1"/>
              <a:t>Effective prompting</a:t>
            </a:r>
            <a:r>
              <a:t>: Context-rich, learning-focused questions</a:t>
            </a:r>
          </a:p>
          <a:p>
            <a:pPr lvl="0"/>
            <a:r>
              <a:t>Always understand and test AI-generated code before real application</a:t>
            </a:r>
          </a:p>
          <a:p>
            <a:pPr lvl="0"/>
            <a:r>
              <a:rPr b="1"/>
              <a:t>Academic/professional success</a:t>
            </a:r>
            <a:r>
              <a:t>: Transparency and appropriate disclosure</a:t>
            </a:r>
          </a:p>
          <a:p>
            <a:pPr lvl="0"/>
            <a:r>
              <a:rPr b="1"/>
              <a:t>Future-ready approach</a:t>
            </a:r>
            <a:r>
              <a:t>: Thoughtful partnership, not dependency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91366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11: AI as a Programming Assistant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Maya’s AI Awakening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Week 2: “This is amazing! AI can do it all for me!”</a:t>
            </a:r>
          </a:p>
          <a:p>
            <a:pPr lvl="0"/>
            <a:r>
              <a:t>ChatGPT generated perfect code for sample data instantly</a:t>
            </a:r>
          </a:p>
          <a:p>
            <a:pPr lvl="0"/>
            <a:r>
              <a:t>No more struggling through documentation or Stack Overflow</a:t>
            </a:r>
          </a:p>
          <a:p>
            <a:pPr lvl="0"/>
            <a:r>
              <a:rPr b="1"/>
              <a:t>Week 5 reality check</a:t>
            </a:r>
            <a:r>
              <a:t>: Code failed on real dataset</a:t>
            </a:r>
          </a:p>
          <a:p>
            <a:pPr lvl="0"/>
            <a:r>
              <a:t>Couldn’t debug because she didn’t understand the logic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Crutch vs Tool Revelation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AI as crutch</a:t>
            </a:r>
            <a:r>
              <a:t>: Copy-paste solutions without understanding</a:t>
            </a:r>
          </a:p>
          <a:p>
            <a:pPr lvl="0"/>
            <a:r>
              <a:rPr b="1"/>
              <a:t>AI as tool</a:t>
            </a:r>
            <a:r>
              <a:t>: Accelerated learning with critical thinking</a:t>
            </a:r>
          </a:p>
          <a:p>
            <a:pPr lvl="0"/>
            <a:r>
              <a:t>Maya’s transformation: From “give me code” to “explain the approach”</a:t>
            </a:r>
          </a:p>
          <a:p>
            <a:pPr lvl="0"/>
            <a:r>
              <a:rPr b="1"/>
              <a:t>Key insight</a:t>
            </a:r>
            <a:r>
              <a:t>: AI accelerates learning when used critically</a:t>
            </a:r>
          </a:p>
          <a:p>
            <a:pPr lvl="0"/>
            <a:r>
              <a:t>The difference between outsourcing thinking and enhancing 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AI Excels 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Generating code from clear, specific descriptions</a:t>
            </a:r>
          </a:p>
          <a:p>
            <a:pPr lvl="0"/>
            <a:r>
              <a:t>Explaining complex code in understandable terms</a:t>
            </a:r>
          </a:p>
          <a:p>
            <a:pPr lvl="0"/>
            <a:r>
              <a:t>Helping with syntax when you know your goal</a:t>
            </a:r>
          </a:p>
          <a:p>
            <a:pPr lvl="0"/>
            <a:r>
              <a:t>Identifying common error patterns during debugging</a:t>
            </a:r>
          </a:p>
          <a:p>
            <a:pPr lvl="0"/>
            <a:r>
              <a:rPr b="1"/>
              <a:t>Translation services</a:t>
            </a:r>
            <a:r>
              <a:t>: Converting between programming languages</a:t>
            </a:r>
          </a:p>
          <a:p>
            <a:pPr lvl="0"/>
            <a:r>
              <a:t>Adding documentation and comments to existing code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AI’s Critical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No context awareness</a:t>
            </a:r>
            <a:r>
              <a:t>: Doesn’t know your data or constraints</a:t>
            </a:r>
          </a:p>
          <a:p>
            <a:pPr lvl="0"/>
            <a:r>
              <a:t>Cannot assess data appropriateness for specific analyses</a:t>
            </a:r>
          </a:p>
          <a:p>
            <a:pPr lvl="0"/>
            <a:r>
              <a:t>Struggles with novel problems requiring creative solutions</a:t>
            </a:r>
          </a:p>
          <a:p>
            <a:pPr lvl="0"/>
            <a:r>
              <a:rPr b="1"/>
              <a:t>Field-specific blindness</a:t>
            </a:r>
            <a:r>
              <a:t>: May miss domain best practices</a:t>
            </a:r>
          </a:p>
          <a:p>
            <a:pPr lvl="0"/>
            <a:r>
              <a:rPr b="1"/>
              <a:t>The black box problem</a:t>
            </a:r>
            <a:r>
              <a:t>: Solutions without reasoning</a:t>
            </a:r>
          </a:p>
          <a:p>
            <a:pPr lvl="0"/>
            <a:r>
              <a:t>Cannot replace analytical judgment and decision-making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Art of Effective Prompting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Poor prompt</a:t>
            </a:r>
            <a:r>
              <a:t>: “Write R code to analyze my survey data”</a:t>
            </a:r>
          </a:p>
          <a:p>
            <a:pPr lvl="0"/>
            <a:r>
              <a:rPr b="1"/>
              <a:t>Better prompt</a:t>
            </a:r>
            <a:r>
              <a:t>: “Explain appropriate analysis for survey data with age, income, satisfaction variables, show R code with step explanations”</a:t>
            </a:r>
          </a:p>
          <a:p>
            <a:pPr lvl="0"/>
            <a:r>
              <a:rPr b="1"/>
              <a:t>Context is king</a:t>
            </a:r>
            <a:r>
              <a:t>: Describe your project, skill level, data structure</a:t>
            </a:r>
          </a:p>
          <a:p>
            <a:pPr lvl="0"/>
            <a:r>
              <a:rPr b="1"/>
              <a:t>Learning-focused</a:t>
            </a:r>
            <a:r>
              <a:t>: Ask for reasoning, not just solutions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Working Safely with AI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Golden rule</a:t>
            </a:r>
            <a:r>
              <a:t>: Never use code you can’t explain</a:t>
            </a:r>
          </a:p>
          <a:p>
            <a:pPr lvl="0"/>
            <a:r>
              <a:t>Test with simple, controlled examples first</a:t>
            </a:r>
          </a:p>
          <a:p>
            <a:pPr lvl="0"/>
            <a:r>
              <a:t>Create small datasets with known characteristics</a:t>
            </a:r>
          </a:p>
          <a:p>
            <a:pPr lvl="0"/>
            <a:r>
              <a:rPr b="1"/>
              <a:t>Common AI pitfalls</a:t>
            </a:r>
            <a:r>
              <a:t>: Outdated functions, unnecessary complexity, missing error handling</a:t>
            </a:r>
          </a:p>
          <a:p>
            <a:pPr lvl="0"/>
            <a:r>
              <a:t>Verify results match your expectations before real data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Maya’s Learning Partnership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Phase 1</a:t>
            </a:r>
            <a:r>
              <a:t>: Magic solution generator (dangerous dependency)</a:t>
            </a:r>
          </a:p>
          <a:p>
            <a:pPr lvl="0"/>
            <a:r>
              <a:rPr b="1"/>
              <a:t>Phase 2</a:t>
            </a:r>
            <a:r>
              <a:t>: Learning accelerator (critical partnership)</a:t>
            </a:r>
          </a:p>
          <a:p>
            <a:pPr lvl="0"/>
            <a:r>
              <a:t>Started asking “What’s the best approach?” instead of “Give me code”</a:t>
            </a:r>
          </a:p>
          <a:p>
            <a:pPr lvl="0"/>
            <a:r>
              <a:rPr b="1"/>
              <a:t>Breakthrough</a:t>
            </a:r>
            <a:r>
              <a:t>: Requesting explanations of reasoning behind approaches</a:t>
            </a:r>
          </a:p>
          <a:p>
            <a:pPr lvl="0"/>
            <a:r>
              <a:t>Developed ability to evaluate and improve AI suggestions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Microsoft Office PowerPoint</Application>
  <PresentationFormat>Widescreen</PresentationFormat>
  <Paragraphs>87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This video accompanies</vt:lpstr>
      <vt:lpstr>Chapter 11: AI as a Programming Assistant</vt:lpstr>
      <vt:lpstr>Maya’s AI Awakening</vt:lpstr>
      <vt:lpstr>The Crutch vs Tool Revelation</vt:lpstr>
      <vt:lpstr>What AI Excels At</vt:lpstr>
      <vt:lpstr>AI’s Critical Limitations</vt:lpstr>
      <vt:lpstr>The Art of Effective Prompting</vt:lpstr>
      <vt:lpstr>Working Safely with AI Code</vt:lpstr>
      <vt:lpstr>Maya’s Learning Partnership Evolution</vt:lpstr>
      <vt:lpstr>Academic Integrity Guidelines</vt:lpstr>
      <vt:lpstr>Professional AI Integration</vt:lpstr>
      <vt:lpstr>Building Your AI Workflow</vt:lpstr>
      <vt:lpstr>The Critical Thinking Balance</vt:lpstr>
      <vt:lpstr>Testing and Verification Strategies</vt:lpstr>
      <vt:lpstr>The Future of AI-Human Collaboration</vt:lpstr>
      <vt:lpstr>Key Takeaways: Responsible AI Partnership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Magic Wand to Learning Partner: AI as Your Programming Assistant</dc:title>
  <dc:creator>Kim Seefeld</dc:creator>
  <cp:keywords/>
  <cp:lastModifiedBy>Kim Seefeld</cp:lastModifiedBy>
  <cp:revision>1</cp:revision>
  <dcterms:created xsi:type="dcterms:W3CDTF">2026-03-08T01:54:27Z</dcterms:created>
  <dcterms:modified xsi:type="dcterms:W3CDTF">2026-03-08T01:55:51Z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11: AI as a Programming Assistant</vt:lpwstr>
  </property>
</Properties>
</file>