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CEF3A4-8D67-496B-83F1-1871AEE07322}" v="3" dt="2026-03-07T22:25:18.5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Visual Structure and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Code structure helps readers follow your logical flow</a:t>
            </a:r>
          </a:p>
          <a:p>
            <a:pPr lvl="0"/>
            <a:r>
              <a:rPr b="1"/>
              <a:t>Poor structure</a:t>
            </a:r>
            <a:r>
              <a:t>: Everything runs together without visual breaks</a:t>
            </a:r>
          </a:p>
          <a:p>
            <a:pPr lvl="0"/>
            <a:r>
              <a:rPr b="1"/>
              <a:t>Good structure</a:t>
            </a:r>
            <a:r>
              <a:t>: Indentation and spacing reveal relationships</a:t>
            </a:r>
          </a:p>
          <a:p>
            <a:pPr lvl="0"/>
            <a:r>
              <a:t>Consistent patterns for organizing major sections</a:t>
            </a:r>
          </a:p>
          <a:p>
            <a:pPr lvl="0"/>
            <a:r>
              <a:rPr b="1"/>
              <a:t>Section dividers</a:t>
            </a:r>
            <a:r>
              <a:t>: Use clear headers to separate data prep, analysis, and results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Simple to Complex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 simple</a:t>
            </a:r>
            <a:r>
              <a:t>: Basic indentation for if-statements and loops</a:t>
            </a:r>
          </a:p>
          <a:p>
            <a:pPr lvl="0"/>
            <a:r>
              <a:rPr b="1"/>
              <a:t>Build complexity</a:t>
            </a:r>
            <a:r>
              <a:t>: Multi-line function calls with clear parameter alignment</a:t>
            </a:r>
          </a:p>
          <a:p>
            <a:pPr lvl="0"/>
            <a:r>
              <a:rPr b="1"/>
              <a:t>Section organization</a:t>
            </a:r>
            <a:r>
              <a:t>: Consistent patterns with clear dividers</a:t>
            </a:r>
          </a:p>
          <a:p>
            <a:pPr lvl="0"/>
            <a:r>
              <a:t>Visual hierarchy guides readers through your analytical thinking</a:t>
            </a:r>
          </a:p>
          <a:p>
            <a:pPr lvl="0"/>
            <a:r>
              <a:rPr b="1"/>
              <a:t>Scalable approach</a:t>
            </a:r>
            <a:r>
              <a:t>: Same principles work for simple scripts and complex analyses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Combining Code with Narrative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Treat your analysis like a story that integrates computation with explanation</a:t>
            </a:r>
          </a:p>
          <a:p>
            <a:pPr lvl="0"/>
            <a:r>
              <a:rPr b="1"/>
              <a:t>Code-only approach</a:t>
            </a:r>
            <a:r>
              <a:t>: Actions without context or interpretation</a:t>
            </a:r>
          </a:p>
          <a:p>
            <a:pPr lvl="0"/>
            <a:r>
              <a:rPr b="1"/>
              <a:t>Story-driven approach</a:t>
            </a:r>
            <a:r>
              <a:t>: Narrative explains purpose, code performs calculations, results provide meaning</a:t>
            </a:r>
          </a:p>
          <a:p>
            <a:pPr lvl="0"/>
            <a:r>
              <a:t>Readers understand not just what you did, but why you did it</a:t>
            </a:r>
          </a:p>
          <a:p>
            <a:pPr lvl="0"/>
            <a:r>
              <a:rPr b="1"/>
              <a:t>Professional advantage</a:t>
            </a:r>
            <a:r>
              <a:t>: Clear communication of analytical thinking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 Markdown: Analysis as Storytelling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Combine narrative text, headings, and R code in single document</a:t>
            </a:r>
          </a:p>
          <a:p>
            <a:pPr lvl="0"/>
            <a:r>
              <a:rPr b="1"/>
              <a:t>Markdown basics</a:t>
            </a:r>
            <a:r>
              <a:t>: </a:t>
            </a:r>
            <a:r>
              <a:rPr>
                <a:latin typeface="Courier"/>
              </a:rPr>
              <a:t>#</a:t>
            </a:r>
            <a:r>
              <a:t> for headings, simple formatting with plain symbols</a:t>
            </a:r>
          </a:p>
          <a:p>
            <a:pPr lvl="0"/>
            <a:r>
              <a:t>When you “knit” the document, R runs code and embeds results</a:t>
            </a:r>
          </a:p>
          <a:p>
            <a:pPr lvl="0"/>
            <a:r>
              <a:rPr b="1"/>
              <a:t>Complete story</a:t>
            </a:r>
            <a:r>
              <a:t>: Narrative explains, code calculates, output demonstrates</a:t>
            </a:r>
          </a:p>
          <a:p>
            <a:pPr lvl="0"/>
            <a:r>
              <a:t>Transform technical analysis into readable, shareable reports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Professional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Employers value people who solve problems AND communicate solutions clearly</a:t>
            </a:r>
          </a:p>
          <a:p>
            <a:pPr lvl="0"/>
            <a:r>
              <a:t>Readable code becomes essential for teamwork and collaboration</a:t>
            </a:r>
          </a:p>
          <a:p>
            <a:pPr lvl="0"/>
            <a:r>
              <a:rPr b="1"/>
              <a:t>Career advantage</a:t>
            </a:r>
            <a:r>
              <a:t>: Technical skills plus communication skills</a:t>
            </a:r>
          </a:p>
          <a:p>
            <a:pPr lvl="0"/>
            <a:r>
              <a:t>Good habits developed early become natural and automatic</a:t>
            </a:r>
          </a:p>
          <a:p>
            <a:pPr lvl="0"/>
            <a:r>
              <a:rPr b="1"/>
              <a:t>Quality check</a:t>
            </a:r>
            <a:r>
              <a:t>: “Would I understand this in six months?”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Good Habits Early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Habits you develop while learning stick throughout your career</a:t>
            </a:r>
          </a:p>
          <a:p>
            <a:pPr lvl="0"/>
            <a:r>
              <a:rPr b="1"/>
              <a:t>Simple practice</a:t>
            </a:r>
            <a:r>
              <a:t>: Take existing code and improve it with one technique</a:t>
            </a:r>
          </a:p>
          <a:p>
            <a:pPr lvl="0"/>
            <a:r>
              <a:t>Give variables descriptive names, add helpful comments, reorganize structure</a:t>
            </a:r>
          </a:p>
          <a:p>
            <a:pPr lvl="0"/>
            <a:r>
              <a:t>Include brief narrative explanations of your analytical choices</a:t>
            </a:r>
          </a:p>
          <a:p>
            <a:pPr lvl="0"/>
            <a:r>
              <a:rPr b="1"/>
              <a:t>Investment principle</a:t>
            </a:r>
            <a:r>
              <a:t>: Few extra minutes for clarity pay long-term dividends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Code as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Your future self is your most important audience</a:t>
            </a:r>
          </a:p>
          <a:p>
            <a:pPr lvl="0"/>
            <a:r>
              <a:t>Readable code is a fundamental requirement, not an advanced luxury</a:t>
            </a:r>
          </a:p>
          <a:p>
            <a:pPr lvl="0"/>
            <a:r>
              <a:t>Clear variable names and strategic comments eliminate confusion</a:t>
            </a:r>
          </a:p>
          <a:p>
            <a:pPr lvl="0"/>
            <a:r>
              <a:t>Visual structure and narrative context support understanding</a:t>
            </a:r>
          </a:p>
          <a:p>
            <a:pPr lvl="0"/>
            <a:r>
              <a:rPr b="1"/>
              <a:t>Core truth</a:t>
            </a:r>
            <a:r>
              <a:t>: Good code tells the story of your analytical thinking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Readable Analyst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Write code that explains itself through clear names and structure</a:t>
            </a:r>
          </a:p>
          <a:p>
            <a:pPr lvl="0"/>
            <a:r>
              <a:t>Use comments to document reasoning and analytical choices</a:t>
            </a:r>
          </a:p>
          <a:p>
            <a:pPr lvl="0"/>
            <a:r>
              <a:t>Combine code with narrative to create complete, understandable analyses</a:t>
            </a:r>
          </a:p>
          <a:p>
            <a:pPr lvl="0"/>
            <a:r>
              <a:rPr b="1"/>
              <a:t>Remember</a:t>
            </a:r>
            <a:r>
              <a:t>: Clarity beats cleverness in professional data work</a:t>
            </a:r>
          </a:p>
          <a:p>
            <a:pPr lvl="0"/>
            <a:r>
              <a:t>Invest in readability habits that will serve your entire career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56845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6: </a:t>
            </a:r>
            <a:br>
              <a:rPr lang="en-US" dirty="0"/>
            </a:br>
            <a:r>
              <a:rPr dirty="0"/>
              <a:t>Writing Code Humans Can Read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Self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write code today that works perfectly for your analysis</a:t>
            </a:r>
          </a:p>
          <a:p>
            <a:pPr lvl="0"/>
            <a:r>
              <a:t>Six months later, you need to modify it for a new project</a:t>
            </a:r>
          </a:p>
          <a:p>
            <a:pPr lvl="0"/>
            <a:r>
              <a:t>You stare at your own code and think: “What was I doing here?”</a:t>
            </a:r>
          </a:p>
          <a:p>
            <a:pPr lvl="0"/>
            <a:r>
              <a:rPr b="1"/>
              <a:t>Reality check</a:t>
            </a:r>
            <a:r>
              <a:t>: You’ve become a stranger to your own work</a:t>
            </a:r>
          </a:p>
          <a:p>
            <a:pPr lvl="0"/>
            <a:r>
              <a:t>The solution isn’t remembering better—it’s writing code that explains itself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Readability Matters More Than Cleverness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Most code is read far more often than it’s written</a:t>
            </a:r>
          </a:p>
          <a:p>
            <a:pPr lvl="0"/>
            <a:r>
              <a:t>You write once, but read many times for debugging and modification</a:t>
            </a:r>
          </a:p>
          <a:p>
            <a:pPr lvl="0"/>
            <a:r>
              <a:rPr b="1"/>
              <a:t>The cleverness trap</a:t>
            </a:r>
            <a:r>
              <a:t>: Shorter, compact code seems impressive but creates problems</a:t>
            </a:r>
          </a:p>
          <a:p>
            <a:pPr lvl="0"/>
            <a:r>
              <a:t>Clever code makes debugging difficult and collaboration impossible</a:t>
            </a:r>
          </a:p>
          <a:p>
            <a:pPr lvl="0"/>
            <a:r>
              <a:rPr b="1"/>
              <a:t>Key principle</a:t>
            </a:r>
            <a:r>
              <a:t>: Clear communication beats technical wizardry every time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Maintenance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Hard to read</a:t>
            </a:r>
            <a:r>
              <a:t>: </a:t>
            </a:r>
            <a:r>
              <a:rPr>
                <a:latin typeface="Courier"/>
              </a:rPr>
              <a:t>d&lt;-read.csv("data.csv")r&lt;-aggregate(d$gpa,by=list(d$major),FUN=mean)</a:t>
            </a:r>
          </a:p>
          <a:p>
            <a:pPr lvl="0"/>
            <a:r>
              <a:rPr b="1"/>
              <a:t>Easy to read</a:t>
            </a:r>
            <a:r>
              <a:t>: </a:t>
            </a:r>
            <a:r>
              <a:rPr>
                <a:latin typeface="Courier"/>
              </a:rPr>
              <a:t>student_data &lt;- read.csv("student_survey.csv")</a:t>
            </a:r>
            <a:r>
              <a:t> followed by clear operations</a:t>
            </a:r>
          </a:p>
          <a:p>
            <a:pPr lvl="0"/>
            <a:r>
              <a:t>Both produce identical results, but only one tells a story</a:t>
            </a:r>
          </a:p>
          <a:p>
            <a:pPr lvl="0"/>
            <a:r>
              <a:rPr b="1"/>
              <a:t>Professional truth</a:t>
            </a:r>
            <a:r>
              <a:t>: Readable code is maintainable code</a:t>
            </a:r>
          </a:p>
          <a:p>
            <a:pPr lvl="0"/>
            <a:r>
              <a:t>Your future self will thank you for the extra clarity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Naming Things Clearly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Variable names are how you communicate intentions to readers</a:t>
            </a:r>
          </a:p>
          <a:p>
            <a:pPr lvl="0"/>
            <a:r>
              <a:rPr b="1"/>
              <a:t>Unclear</a:t>
            </a:r>
            <a:r>
              <a:t>: </a:t>
            </a:r>
            <a:r>
              <a:rPr>
                <a:latin typeface="Courier"/>
              </a:rPr>
              <a:t>d</a:t>
            </a:r>
            <a:r>
              <a:t>, </a:t>
            </a:r>
            <a:r>
              <a:rPr>
                <a:latin typeface="Courier"/>
              </a:rPr>
              <a:t>x</a:t>
            </a:r>
            <a:r>
              <a:t>, </a:t>
            </a:r>
            <a:r>
              <a:rPr>
                <a:latin typeface="Courier"/>
              </a:rPr>
              <a:t>n</a:t>
            </a:r>
            <a:r>
              <a:t> tell you nothing about the data</a:t>
            </a:r>
          </a:p>
          <a:p>
            <a:pPr lvl="0"/>
            <a:r>
              <a:rPr b="1"/>
              <a:t>Clear</a:t>
            </a:r>
            <a:r>
              <a:t>: </a:t>
            </a:r>
            <a:r>
              <a:rPr>
                <a:latin typeface="Courier"/>
              </a:rPr>
              <a:t>student_survey</a:t>
            </a:r>
            <a:r>
              <a:t>, </a:t>
            </a:r>
            <a:r>
              <a:rPr>
                <a:latin typeface="Courier"/>
              </a:rPr>
              <a:t>average_age</a:t>
            </a:r>
            <a:r>
              <a:t>, </a:t>
            </a:r>
            <a:r>
              <a:rPr>
                <a:latin typeface="Courier"/>
              </a:rPr>
              <a:t>total_responses</a:t>
            </a:r>
            <a:r>
              <a:t> explain everything</a:t>
            </a:r>
          </a:p>
          <a:p>
            <a:pPr lvl="0"/>
            <a:r>
              <a:t>Good names eliminate the need for mental translation</a:t>
            </a:r>
          </a:p>
          <a:p>
            <a:pPr lvl="0"/>
            <a:r>
              <a:rPr b="1"/>
              <a:t>Naming guidelines</a:t>
            </a:r>
            <a:r>
              <a:t>: Be descriptive, use full words, stay consistent, avoid abbreviations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Context-Driven Naming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Short analysis: </a:t>
            </a:r>
            <a:r>
              <a:rPr>
                <a:latin typeface="Courier"/>
              </a:rPr>
              <a:t>gpa</a:t>
            </a:r>
            <a:r>
              <a:t> works fine for GPA-focused scripts</a:t>
            </a:r>
          </a:p>
          <a:p>
            <a:pPr lvl="0"/>
            <a:r>
              <a:t>Long analysis: </a:t>
            </a:r>
            <a:r>
              <a:rPr>
                <a:latin typeface="Courier"/>
              </a:rPr>
              <a:t>cumulative_gpa</a:t>
            </a:r>
            <a:r>
              <a:t> provides necessary distinction</a:t>
            </a:r>
          </a:p>
          <a:p>
            <a:pPr lvl="0"/>
            <a:r>
              <a:rPr b="1"/>
              <a:t>Name progression</a:t>
            </a:r>
            <a:r>
              <a:t>: </a:t>
            </a:r>
            <a:r>
              <a:rPr>
                <a:latin typeface="Courier"/>
              </a:rPr>
              <a:t>raw_survey_responses</a:t>
            </a:r>
            <a:r>
              <a:t> → </a:t>
            </a:r>
            <a:r>
              <a:rPr>
                <a:latin typeface="Courier"/>
              </a:rPr>
              <a:t>complete_responses</a:t>
            </a:r>
            <a:r>
              <a:t> → </a:t>
            </a:r>
            <a:r>
              <a:rPr>
                <a:latin typeface="Courier"/>
              </a:rPr>
              <a:t>undergraduate_responses</a:t>
            </a:r>
          </a:p>
          <a:p>
            <a:pPr lvl="0"/>
            <a:r>
              <a:t>Each name explains the data transformation process</a:t>
            </a:r>
          </a:p>
          <a:p>
            <a:pPr lvl="0"/>
            <a:r>
              <a:t>Reading variable names should reveal your analysis flow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Comments as Explanations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Comments explain your code to human readers, ignored by computers</a:t>
            </a:r>
          </a:p>
          <a:p>
            <a:pPr lvl="0"/>
            <a:r>
              <a:rPr b="1"/>
              <a:t>Poor comment</a:t>
            </a:r>
            <a:r>
              <a:t>: “Calculate the mean” (states the obvious)</a:t>
            </a:r>
          </a:p>
          <a:p>
            <a:pPr lvl="0"/>
            <a:r>
              <a:rPr b="1"/>
              <a:t>Good comment</a:t>
            </a:r>
            <a:r>
              <a:t>: “Calculate average GPA for comparison with national benchmarks”</a:t>
            </a:r>
          </a:p>
          <a:p>
            <a:pPr lvl="0"/>
            <a:r>
              <a:rPr b="1"/>
              <a:t>Key principle</a:t>
            </a:r>
            <a:r>
              <a:t>: Explain why you’re doing something, not what you’re doing</a:t>
            </a:r>
          </a:p>
          <a:p>
            <a:pPr lvl="0"/>
            <a:r>
              <a:t>Strategic placement: script overview, section headers, complex operations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Levels of Comments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Script overview</a:t>
            </a:r>
            <a:r>
              <a:t>: Purpose, data source, sample size, analysis goals</a:t>
            </a:r>
          </a:p>
          <a:p>
            <a:pPr lvl="0"/>
            <a:r>
              <a:rPr b="1"/>
              <a:t>Section headers</a:t>
            </a:r>
            <a:r>
              <a:t>: “Data cleaning and preparation” or “Statistical analysis”</a:t>
            </a:r>
          </a:p>
          <a:p>
            <a:pPr lvl="0"/>
            <a:r>
              <a:rPr b="1"/>
              <a:t>Complex operations</a:t>
            </a:r>
            <a:r>
              <a:t>: “Convert to z-scores within each major to account for baseline differences”</a:t>
            </a:r>
          </a:p>
          <a:p>
            <a:pPr lvl="0"/>
            <a:r>
              <a:t>Creates natural reading flow from big picture to specific details</a:t>
            </a:r>
          </a:p>
          <a:p>
            <a:pPr lvl="0"/>
            <a:r>
              <a:rPr b="1"/>
              <a:t>Professional standard</a:t>
            </a:r>
            <a:r>
              <a:t>: Every analysis should tell its own story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900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Arial</vt:lpstr>
      <vt:lpstr>Courier</vt:lpstr>
      <vt:lpstr>Office Theme</vt:lpstr>
      <vt:lpstr>This video accompanies</vt:lpstr>
      <vt:lpstr>Chapter 6:  Writing Code Humans Can Read</vt:lpstr>
      <vt:lpstr>The Future Self Problem</vt:lpstr>
      <vt:lpstr>Readability Matters More Than Cleverness</vt:lpstr>
      <vt:lpstr>The Maintenance Reality</vt:lpstr>
      <vt:lpstr>Naming Things Clearly</vt:lpstr>
      <vt:lpstr>Context-Driven Naming Strategy</vt:lpstr>
      <vt:lpstr>Comments as Explanations</vt:lpstr>
      <vt:lpstr>Three Levels of Comments</vt:lpstr>
      <vt:lpstr>Visual Structure and Organization</vt:lpstr>
      <vt:lpstr>From Simple to Complex Structure</vt:lpstr>
      <vt:lpstr>Combining Code with Narrative</vt:lpstr>
      <vt:lpstr>R Markdown: Analysis as Storytelling</vt:lpstr>
      <vt:lpstr>The Professional Reality</vt:lpstr>
      <vt:lpstr>Building Good Habits Early</vt:lpstr>
      <vt:lpstr>Key Takeaways: Code as Communication</vt:lpstr>
      <vt:lpstr>The Readable Analyst Advantage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Code Humans Can Read: From Cryptic Commands to Clear Communication</dc:title>
  <dc:creator>Kim Seefeld</dc:creator>
  <cp:keywords/>
  <cp:lastModifiedBy>Kim Seefeld</cp:lastModifiedBy>
  <cp:revision>1</cp:revision>
  <dcterms:created xsi:type="dcterms:W3CDTF">2026-03-07T22:24:14Z</dcterms:created>
  <dcterms:modified xsi:type="dcterms:W3CDTF">2026-03-07T22:25:27Z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6: Writing Code Humans Can Read</vt:lpwstr>
  </property>
</Properties>
</file>