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D9E9F7-E08A-4D62-8A9F-FAD87BE37D6A}" v="3" dt="2026-03-08T16:12:58.9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Reproducibility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Data versioning</a:t>
            </a:r>
            <a:r>
              <a:t>: Analysis breaks with updated data formats</a:t>
            </a:r>
          </a:p>
          <a:p>
            <a:pPr lvl="0"/>
            <a:r>
              <a:rPr b="1"/>
              <a:t>File path chaos</a:t>
            </a:r>
            <a:r>
              <a:t>: Hard-coded paths that don’t work elsewhere</a:t>
            </a:r>
          </a:p>
          <a:p>
            <a:pPr lvl="0"/>
            <a:r>
              <a:rPr b="1"/>
              <a:t>Undocumented manual steps</a:t>
            </a:r>
            <a:r>
              <a:t>: Critical processes exist only in your head</a:t>
            </a:r>
          </a:p>
          <a:p>
            <a:pPr lvl="0"/>
            <a:r>
              <a:rPr b="1"/>
              <a:t>Version confusion</a:t>
            </a:r>
            <a:r>
              <a:t>: Multiple code versions, unclear which produced results</a:t>
            </a:r>
          </a:p>
          <a:p>
            <a:pPr lvl="0"/>
            <a:r>
              <a:rPr b="1"/>
              <a:t>Dependency problems</a:t>
            </a:r>
            <a:r>
              <a:t>: External resources change or disappear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Documentation as Analysis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Project level</a:t>
            </a:r>
            <a:r>
              <a:t>: Overall goals, data sources, analytical approach</a:t>
            </a:r>
          </a:p>
          <a:p>
            <a:pPr lvl="0"/>
            <a:r>
              <a:rPr b="1"/>
              <a:t>Code level</a:t>
            </a:r>
            <a:r>
              <a:t>: Logic and reasoning behind analytical choices</a:t>
            </a:r>
          </a:p>
          <a:p>
            <a:pPr lvl="0"/>
            <a:r>
              <a:rPr b="1"/>
              <a:t>Results level</a:t>
            </a:r>
            <a:r>
              <a:t>: Interpretation, significance, and limitations</a:t>
            </a:r>
          </a:p>
          <a:p>
            <a:pPr lvl="0"/>
            <a:r>
              <a:rPr b="1"/>
              <a:t>Integration principle</a:t>
            </a:r>
            <a:r>
              <a:t>: Document during work, not after</a:t>
            </a:r>
          </a:p>
          <a:p>
            <a:pPr lvl="0"/>
            <a:r>
              <a:rPr b="1"/>
              <a:t>Future self test</a:t>
            </a:r>
            <a:r>
              <a:t>: Will you understand this in six months?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 Levels of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Simple data</a:t>
            </a:r>
            <a:r>
              <a:t>: Test with controlled examples where you know expected results</a:t>
            </a:r>
          </a:p>
          <a:p>
            <a:pPr lvl="0"/>
            <a:r>
              <a:rPr b="1"/>
              <a:t>Historical data</a:t>
            </a:r>
            <a:r>
              <a:t>: Apply to past data with known outcomes</a:t>
            </a:r>
          </a:p>
          <a:p>
            <a:pPr lvl="0"/>
            <a:r>
              <a:rPr b="1"/>
              <a:t>Simulated data</a:t>
            </a:r>
            <a:r>
              <a:t>: Create artificial datasets with known properties</a:t>
            </a:r>
          </a:p>
          <a:p>
            <a:pPr lvl="0"/>
            <a:r>
              <a:rPr b="1"/>
              <a:t>Robustness principle</a:t>
            </a:r>
            <a:r>
              <a:t>: If it works across different data, it’s more reliable</a:t>
            </a:r>
          </a:p>
          <a:p>
            <a:pPr lvl="0"/>
            <a:r>
              <a:rPr b="1"/>
              <a:t>Validation habit</a:t>
            </a:r>
            <a:r>
              <a:t>: Test early, test often, test systematically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Reproducible Habits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every project with clear organization and folder structure</a:t>
            </a:r>
          </a:p>
          <a:p>
            <a:pPr lvl="0"/>
            <a:r>
              <a:t>Document decisions immediately, not after the fact</a:t>
            </a:r>
          </a:p>
          <a:p>
            <a:pPr lvl="0"/>
            <a:r>
              <a:t>Automate repetitive tasks rather than doing them manually</a:t>
            </a:r>
          </a:p>
          <a:p>
            <a:pPr lvl="0"/>
            <a:r>
              <a:t>Use version control even for solo projects</a:t>
            </a:r>
          </a:p>
          <a:p>
            <a:pPr lvl="0"/>
            <a:r>
              <a:rPr b="1"/>
              <a:t>Regular reflection</a:t>
            </a:r>
            <a:r>
              <a:t>: What worked? What caused problems? How to improve?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Collaboration Multiplier Effect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Individual benefit</a:t>
            </a:r>
            <a:r>
              <a:t>: Your future self can understand and extend work</a:t>
            </a:r>
          </a:p>
          <a:p>
            <a:pPr lvl="0"/>
            <a:r>
              <a:rPr b="1"/>
              <a:t>Team benefit</a:t>
            </a:r>
            <a:r>
              <a:t>: Colleagues can review, verify, and build upon analyses</a:t>
            </a:r>
          </a:p>
          <a:p>
            <a:pPr lvl="0"/>
            <a:r>
              <a:rPr b="1"/>
              <a:t>Organizational benefit</a:t>
            </a:r>
            <a:r>
              <a:t>: Knowledge persists beyond individual tenure</a:t>
            </a:r>
          </a:p>
          <a:p>
            <a:pPr lvl="0"/>
            <a:r>
              <a:rPr b="1"/>
              <a:t>Scientific benefit</a:t>
            </a:r>
            <a:r>
              <a:t>: Others can validate and extend findings</a:t>
            </a:r>
          </a:p>
          <a:p>
            <a:pPr lvl="0"/>
            <a:r>
              <a:rPr b="1"/>
              <a:t>Career advantage</a:t>
            </a:r>
            <a:r>
              <a:t>: Reputation for reliable, professional work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Working Code to Professional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Level 1</a:t>
            </a:r>
            <a:r>
              <a:t>: Code that produces correct results</a:t>
            </a:r>
          </a:p>
          <a:p>
            <a:pPr lvl="0"/>
            <a:r>
              <a:rPr b="1"/>
              <a:t>Level 2</a:t>
            </a:r>
            <a:r>
              <a:t>: Code that others can understand and run</a:t>
            </a:r>
          </a:p>
          <a:p>
            <a:pPr lvl="0"/>
            <a:r>
              <a:rPr b="1"/>
              <a:t>Level 3</a:t>
            </a:r>
            <a:r>
              <a:t>: Code that others can verify, modify, and extend</a:t>
            </a:r>
          </a:p>
          <a:p>
            <a:pPr lvl="0"/>
            <a:r>
              <a:rPr b="1"/>
              <a:t>Professional standard</a:t>
            </a:r>
            <a:r>
              <a:t>: Analyses that contribute to collective knowledge</a:t>
            </a:r>
          </a:p>
          <a:p>
            <a:pPr lvl="0"/>
            <a:r>
              <a:rPr b="1"/>
              <a:t>Mindset shift</a:t>
            </a:r>
            <a:r>
              <a:t>: From solving problems for yourself to contributing to community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Long-Term Value Proposition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Reproducible analyses have longer lifespans and greater impact</a:t>
            </a:r>
          </a:p>
          <a:p>
            <a:pPr lvl="0"/>
            <a:r>
              <a:rPr b="1"/>
              <a:t>Investment principle</a:t>
            </a:r>
            <a:r>
              <a:t>: Extra effort upfront pays dividends over time</a:t>
            </a:r>
          </a:p>
          <a:p>
            <a:pPr lvl="0"/>
            <a:r>
              <a:t>Enables continuous improvement and refinement</a:t>
            </a:r>
          </a:p>
          <a:p>
            <a:pPr lvl="0"/>
            <a:r>
              <a:rPr b="1"/>
              <a:t>Quality signal</a:t>
            </a:r>
            <a:r>
              <a:t>: Demonstrates scientific rigor and professional standards</a:t>
            </a:r>
          </a:p>
          <a:p>
            <a:pPr lvl="0"/>
            <a:r>
              <a:rPr b="1"/>
              <a:t>Career differentiator</a:t>
            </a:r>
            <a:r>
              <a:t>: Stands out in data-driven organizations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Reproducible Excellence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Reproducibility isn’t burden - it’s investment in work’s value and impact</a:t>
            </a:r>
          </a:p>
          <a:p>
            <a:pPr lvl="0"/>
            <a:r>
              <a:rPr b="1"/>
              <a:t>Systematic approach</a:t>
            </a:r>
            <a:r>
              <a:t>: Organization, documentation, automation, validation</a:t>
            </a:r>
          </a:p>
          <a:p>
            <a:pPr lvl="0"/>
            <a:r>
              <a:rPr b="1"/>
              <a:t>Professional necessity</a:t>
            </a:r>
            <a:r>
              <a:t>: Required for collaboration and quality assurance</a:t>
            </a:r>
          </a:p>
          <a:p>
            <a:pPr lvl="0"/>
            <a:r>
              <a:rPr b="1"/>
              <a:t>Habit formation</a:t>
            </a:r>
            <a:r>
              <a:t>: Make reproducibility natural and automatic</a:t>
            </a:r>
          </a:p>
          <a:p>
            <a:pPr lvl="0"/>
            <a:r>
              <a:rPr b="1"/>
              <a:t>Community contribution</a:t>
            </a:r>
            <a:r>
              <a:t>: Transform from problem-solver to knowledge-builder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8502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12: </a:t>
            </a:r>
            <a:br>
              <a:rPr lang="en-US" dirty="0"/>
            </a:br>
            <a:r>
              <a:rPr dirty="0"/>
              <a:t>Building Reproducible Data Analyses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Dr. Chen’s Reproducibility Crisis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Journal reviewer questioned published results, requested analysis code</a:t>
            </a:r>
          </a:p>
          <a:p>
            <a:pPr lvl="0"/>
            <a:r>
              <a:t>Opened project folder expecting neat organization</a:t>
            </a:r>
          </a:p>
          <a:p>
            <a:pPr lvl="0"/>
            <a:r>
              <a:t>Found “analysis_final.R”, “analysis_final_v2.R”, “analysis_REALLY_final.R”</a:t>
            </a:r>
          </a:p>
          <a:p>
            <a:pPr lvl="0"/>
            <a:r>
              <a:t>Data scattered across folders, couldn’t identify correct version</a:t>
            </a:r>
          </a:p>
          <a:p>
            <a:pPr lvl="0"/>
            <a:r>
              <a:rPr b="1"/>
              <a:t>Three days of detective work</a:t>
            </a:r>
            <a:r>
              <a:t> to reconstruct her own analysis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Professional Wake-Up 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Creating analysis that works once is only half the job</a:t>
            </a:r>
          </a:p>
          <a:p>
            <a:pPr lvl="0"/>
            <a:r>
              <a:t>Other half: ensuring it can be understood and rerun by others</a:t>
            </a:r>
          </a:p>
          <a:p>
            <a:pPr lvl="0"/>
            <a:r>
              <a:rPr b="1"/>
              <a:t>Including your future self</a:t>
            </a:r>
            <a:r>
              <a:t> six months later</a:t>
            </a:r>
          </a:p>
          <a:p>
            <a:pPr lvl="0"/>
            <a:r>
              <a:rPr b="1"/>
              <a:t>Key insight</a:t>
            </a:r>
            <a:r>
              <a:t>: A good analysis can be rerun by someone else</a:t>
            </a:r>
          </a:p>
          <a:p>
            <a:pPr lvl="0"/>
            <a:r>
              <a:t>Reproducibility transforms from academic requirement to professional necessity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Complete Analysis Journey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Raw data phase</a:t>
            </a:r>
            <a:r>
              <a:t>: Messy, needs understanding and cleaning</a:t>
            </a:r>
          </a:p>
          <a:p>
            <a:pPr lvl="0"/>
            <a:r>
              <a:rPr b="1"/>
              <a:t>Exploration phase</a:t>
            </a:r>
            <a:r>
              <a:t>: Iterative discovery through statistics and visualization</a:t>
            </a:r>
          </a:p>
          <a:p>
            <a:pPr lvl="0"/>
            <a:r>
              <a:rPr b="1"/>
              <a:t>Formal analysis</a:t>
            </a:r>
            <a:r>
              <a:t>: Applying specific methods to answer research questions</a:t>
            </a:r>
          </a:p>
          <a:p>
            <a:pPr lvl="0"/>
            <a:r>
              <a:rPr b="1"/>
              <a:t>Communication phase</a:t>
            </a:r>
            <a:r>
              <a:t>: Transforming technical results into actionable insights</a:t>
            </a:r>
          </a:p>
          <a:p>
            <a:pPr lvl="0"/>
            <a:r>
              <a:t>Each step must be documented, automated, and organized for others to follow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Scripts vs Notebooks vs 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Scripts</a:t>
            </a:r>
            <a:r>
              <a:t>: Linear sequences, excellent for automation and production</a:t>
            </a:r>
          </a:p>
          <a:p>
            <a:pPr lvl="0"/>
            <a:r>
              <a:rPr b="1"/>
              <a:t>Notebooks</a:t>
            </a:r>
            <a:r>
              <a:t>: Interactive cells combining code, text, and results</a:t>
            </a:r>
          </a:p>
          <a:p>
            <a:pPr lvl="0"/>
            <a:r>
              <a:rPr b="1"/>
              <a:t>Reports</a:t>
            </a:r>
            <a:r>
              <a:t>: Sophisticated integration of computation and communication</a:t>
            </a:r>
          </a:p>
          <a:p>
            <a:pPr lvl="0"/>
            <a:r>
              <a:rPr b="1"/>
              <a:t>Strategic choice</a:t>
            </a:r>
            <a:r>
              <a:t>: Match format to goals and context</a:t>
            </a:r>
          </a:p>
          <a:p>
            <a:pPr lvl="0"/>
            <a:r>
              <a:t>Many analysts use all three for different project phases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“Works on My Machine”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Analysis runs perfectly on your computer, fails for others</a:t>
            </a:r>
          </a:p>
          <a:p>
            <a:pPr lvl="0"/>
            <a:r>
              <a:rPr b="1"/>
              <a:t>Common causes</a:t>
            </a:r>
            <a:r>
              <a:t>: Software version differences, file path issues, system configurations</a:t>
            </a:r>
          </a:p>
          <a:p>
            <a:pPr lvl="0"/>
            <a:r>
              <a:rPr b="1"/>
              <a:t>Solution strategy</a:t>
            </a:r>
            <a:r>
              <a:t>: Document and control computational environment</a:t>
            </a:r>
          </a:p>
          <a:p>
            <a:pPr lvl="0"/>
            <a:r>
              <a:t>Test on different systems before claiming reproducibility</a:t>
            </a:r>
          </a:p>
          <a:p>
            <a:pPr lvl="0"/>
            <a:r>
              <a:rPr b="1"/>
              <a:t>Reality check</a:t>
            </a:r>
            <a:r>
              <a:t>: If it only works for you, it’s not truly reproducible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Creating End-to-End Workflows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Clear project organization with logical folder structure</a:t>
            </a:r>
          </a:p>
          <a:p>
            <a:pPr lvl="0"/>
            <a:r>
              <a:t>Automated data processing scripts for consistency</a:t>
            </a:r>
          </a:p>
          <a:p>
            <a:pPr lvl="0"/>
            <a:r>
              <a:t>Version control tracking changes and coordination</a:t>
            </a:r>
          </a:p>
          <a:p>
            <a:pPr lvl="0"/>
            <a:r>
              <a:t>Environment management documenting software dependencies</a:t>
            </a:r>
          </a:p>
          <a:p>
            <a:pPr lvl="0"/>
            <a:r>
              <a:rPr b="1"/>
              <a:t>Validation steps</a:t>
            </a:r>
            <a:r>
              <a:t> ensuring results make sense at each stage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Reproducibility Matters in Business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Collaborative efficiency</a:t>
            </a:r>
            <a:r>
              <a:t>: Teams can build on each other’s work</a:t>
            </a:r>
          </a:p>
          <a:p>
            <a:pPr lvl="0"/>
            <a:r>
              <a:rPr b="1"/>
              <a:t>Quality assurance</a:t>
            </a:r>
            <a:r>
              <a:t>: Easier error detection and validation</a:t>
            </a:r>
          </a:p>
          <a:p>
            <a:pPr lvl="0"/>
            <a:r>
              <a:rPr b="1"/>
              <a:t>Scalability</a:t>
            </a:r>
            <a:r>
              <a:t>: Analyses update easily with new data</a:t>
            </a:r>
          </a:p>
          <a:p>
            <a:pPr lvl="0"/>
            <a:r>
              <a:rPr b="1"/>
              <a:t>Knowledge transfer</a:t>
            </a:r>
            <a:r>
              <a:t>: Work survives personnel changes</a:t>
            </a:r>
          </a:p>
          <a:p>
            <a:pPr lvl="0"/>
            <a:r>
              <a:rPr b="1"/>
              <a:t>Compliance</a:t>
            </a:r>
            <a:r>
              <a:t>: Meeting regulatory and audit requirements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800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</vt:lpstr>
      <vt:lpstr>Chapter 12:  Building Reproducible Data Analyses</vt:lpstr>
      <vt:lpstr>Dr. Chen’s Reproducibility Crisis</vt:lpstr>
      <vt:lpstr>The Professional Wake-Up Call</vt:lpstr>
      <vt:lpstr>The Complete Analysis Journey</vt:lpstr>
      <vt:lpstr>Scripts vs Notebooks vs Reports</vt:lpstr>
      <vt:lpstr>The “Works on My Machine” Problem</vt:lpstr>
      <vt:lpstr>Creating End-to-End Workflows</vt:lpstr>
      <vt:lpstr>Why Reproducibility Matters in Business</vt:lpstr>
      <vt:lpstr>Common Reproducibility Failures</vt:lpstr>
      <vt:lpstr>Documentation as Analysis Infrastructure</vt:lpstr>
      <vt:lpstr>The Three Levels of Testing</vt:lpstr>
      <vt:lpstr>Building Reproducible Habits</vt:lpstr>
      <vt:lpstr>The Collaboration Multiplier Effect</vt:lpstr>
      <vt:lpstr>From Working Code to Professional Analysis</vt:lpstr>
      <vt:lpstr>The Long-Term Value Proposition</vt:lpstr>
      <vt:lpstr>Key Takeaways: Reproducible Excellence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Chaos to Clarity: Building Reproducible Data Analyses</dc:title>
  <dc:creator>Kim Seefeld</dc:creator>
  <cp:keywords/>
  <cp:lastModifiedBy>Kim Seefeld</cp:lastModifiedBy>
  <cp:revision>1</cp:revision>
  <dcterms:created xsi:type="dcterms:W3CDTF">2026-03-08T16:10:34Z</dcterms:created>
  <dcterms:modified xsi:type="dcterms:W3CDTF">2026-03-08T16:13:10Z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12: Building Reproducible Data Analyses</vt:lpwstr>
  </property>
</Properties>
</file>