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EF508E-12A4-40B1-80B1-A3C6C632C09F}" v="3" dt="2026-03-08T01:19:00.2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Divide and Conquer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Complex pipelines fail? Test each step separately</a:t>
            </a:r>
          </a:p>
          <a:p>
            <a:pPr lvl="0"/>
            <a:r>
              <a:t>Instead of debugging entire chain, isolate each transformation</a:t>
            </a:r>
          </a:p>
          <a:p>
            <a:pPr lvl="0"/>
            <a:r>
              <a:t>Print intermediate results to see where things break</a:t>
            </a:r>
          </a:p>
          <a:p>
            <a:pPr lvl="0"/>
            <a:r>
              <a:rPr b="1"/>
              <a:t>Example</a:t>
            </a:r>
            <a:r>
              <a:t>: Check filtering, grouping, summarizing individually</a:t>
            </a:r>
          </a:p>
          <a:p>
            <a:pPr lvl="0"/>
            <a:r>
              <a:rPr b="1"/>
              <a:t>Benefit</a:t>
            </a:r>
            <a:r>
              <a:t>: Pinpoint exact location of problem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Power of Strategic Print Statements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Add diagnostic prints to see what’s actually happening</a:t>
            </a:r>
          </a:p>
          <a:p>
            <a:pPr lvl="0"/>
            <a:r>
              <a:t>Check data dimensions, variable contents, intermediate results</a:t>
            </a:r>
          </a:p>
          <a:p>
            <a:pPr lvl="0"/>
            <a:r>
              <a:t>“Input: 500 rows” → “After filtering: 0 rows” reveals the problem</a:t>
            </a:r>
          </a:p>
          <a:p>
            <a:pPr lvl="0"/>
            <a:r>
              <a:rPr b="1"/>
              <a:t>Warning systems</a:t>
            </a:r>
            <a:r>
              <a:t>: Alert when data disappears unexpectedly</a:t>
            </a:r>
          </a:p>
          <a:p>
            <a:pPr lvl="0"/>
            <a:r>
              <a:t>Remove prints after debugging (or keep for future reference)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Your Debugging Toolkit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Investigation tools</a:t>
            </a:r>
            <a:r>
              <a:t>: head(), str(), summary() to examine data</a:t>
            </a:r>
          </a:p>
          <a:p>
            <a:pPr lvl="0"/>
            <a:r>
              <a:rPr b="1"/>
              <a:t>Testing approach</a:t>
            </a:r>
            <a:r>
              <a:t>: Simple examples with known expected results</a:t>
            </a:r>
          </a:p>
          <a:p>
            <a:pPr lvl="0"/>
            <a:r>
              <a:rPr b="1"/>
              <a:t>Change methodology</a:t>
            </a:r>
            <a:r>
              <a:t>: One modification at a time</a:t>
            </a:r>
          </a:p>
          <a:p>
            <a:pPr lvl="0"/>
            <a:r>
              <a:rPr b="1"/>
              <a:t>Documentation</a:t>
            </a:r>
            <a:r>
              <a:t>: Note what worked and what didn’t</a:t>
            </a:r>
          </a:p>
          <a:p>
            <a:pPr lvl="0"/>
            <a:r>
              <a:rPr b="1"/>
              <a:t>Help-seeking</a:t>
            </a:r>
            <a:r>
              <a:t>: Create minimal reproducible examples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Growth Mindset for Debugging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Errors are learning opportunities, not personal failures</a:t>
            </a:r>
          </a:p>
          <a:p>
            <a:pPr lvl="0"/>
            <a:r>
              <a:t>Each successful fix builds problem-solving skills</a:t>
            </a:r>
          </a:p>
          <a:p>
            <a:pPr lvl="0"/>
            <a:r>
              <a:rPr b="1"/>
              <a:t>Debugging victories log</a:t>
            </a:r>
            <a:r>
              <a:t>: Track what you solved and how</a:t>
            </a:r>
          </a:p>
          <a:p>
            <a:pPr lvl="0"/>
            <a:r>
              <a:t>Celebrate small wins and pattern recognition improvements</a:t>
            </a:r>
          </a:p>
          <a:p>
            <a:pPr lvl="0"/>
            <a:r>
              <a:rPr b="1"/>
              <a:t>Professional reality</a:t>
            </a:r>
            <a:r>
              <a:t>: Even experts spend significant time debugging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Evidence-Based Investigation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Examine data structure before assuming problems</a:t>
            </a:r>
          </a:p>
          <a:p>
            <a:pPr lvl="0"/>
            <a:r>
              <a:t>Test with simple, controlled inputs first</a:t>
            </a:r>
          </a:p>
          <a:p>
            <a:pPr lvl="0"/>
            <a:r>
              <a:t>Verify assumptions instead of taking them for granted</a:t>
            </a:r>
          </a:p>
          <a:p>
            <a:pPr lvl="0"/>
            <a:r>
              <a:rPr b="1"/>
              <a:t>Scientific method</a:t>
            </a:r>
            <a:r>
              <a:t>: Form hypothesis, test, evaluate evidence</a:t>
            </a:r>
          </a:p>
          <a:p>
            <a:pPr lvl="0"/>
            <a:r>
              <a:rPr b="1"/>
              <a:t>Systematic approach</a:t>
            </a:r>
            <a:r>
              <a:t>: Saves time and reduces frustration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Error Patterns and Quick Fixes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File path problems: Check working directory and file existence</a:t>
            </a:r>
          </a:p>
          <a:p>
            <a:pPr lvl="0"/>
            <a:r>
              <a:t>Data type mismatches: Use str() to verify variable types</a:t>
            </a:r>
          </a:p>
          <a:p>
            <a:pPr lvl="0"/>
            <a:r>
              <a:t>Missing value issues: Add appropriate na.rm or complete.obs arguments</a:t>
            </a:r>
          </a:p>
          <a:p>
            <a:pPr lvl="0"/>
            <a:r>
              <a:t>Package conflicts: Restart R session and reload libraries</a:t>
            </a:r>
          </a:p>
          <a:p>
            <a:pPr lvl="0"/>
            <a:r>
              <a:rPr b="1"/>
              <a:t>Pattern library</a:t>
            </a:r>
            <a:r>
              <a:t>: Build mental database of error-solution pairs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Frustration to Confidence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Mindset shift</a:t>
            </a:r>
            <a:r>
              <a:t>: Debugging is problem-solving, not punishment</a:t>
            </a:r>
          </a:p>
          <a:p>
            <a:pPr lvl="0"/>
            <a:r>
              <a:t>Every expert has spent countless hours debugging</a:t>
            </a:r>
          </a:p>
          <a:p>
            <a:pPr lvl="0"/>
            <a:r>
              <a:rPr b="1"/>
              <a:t>Skill transfer</a:t>
            </a:r>
            <a:r>
              <a:t>: Debugging abilities improve general analytical thinking</a:t>
            </a:r>
          </a:p>
          <a:p>
            <a:pPr lvl="0"/>
            <a:r>
              <a:t>Systematic investigation applies beyond programming</a:t>
            </a:r>
          </a:p>
          <a:p>
            <a:pPr lvl="0"/>
            <a:r>
              <a:rPr b="1"/>
              <a:t>Career advantage</a:t>
            </a:r>
            <a:r>
              <a:t>: Strong debuggers become invaluable team members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Debugging Mastery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Errors are normal and expected in professional programming</a:t>
            </a:r>
          </a:p>
          <a:p>
            <a:pPr lvl="0"/>
            <a:r>
              <a:t>Systematic investigation beats random guessing every time</a:t>
            </a:r>
          </a:p>
          <a:p>
            <a:pPr lvl="0"/>
            <a:r>
              <a:rPr b="1"/>
              <a:t>Three-step diagnosis</a:t>
            </a:r>
            <a:r>
              <a:t>: Syntax, runtime, or logic error?</a:t>
            </a:r>
          </a:p>
          <a:p>
            <a:pPr lvl="0"/>
            <a:r>
              <a:t>Evidence-based debugging saves time and builds understanding</a:t>
            </a:r>
          </a:p>
          <a:p>
            <a:pPr lvl="0"/>
            <a:r>
              <a:rPr b="1"/>
              <a:t>Growth mindset</a:t>
            </a:r>
            <a:r>
              <a:t>: Each error solved makes you stronger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47088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10: When Code Breaks - Debugging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Alex’s Friday Afternoon Crisis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Code worked perfectly yesterday, now throwing mysterious errors</a:t>
            </a:r>
          </a:p>
          <a:p>
            <a:pPr lvl="0"/>
            <a:r>
              <a:t>“Error in mean(data$temperature): object ‘data’ not found”</a:t>
            </a:r>
          </a:p>
          <a:p>
            <a:pPr lvl="0"/>
            <a:r>
              <a:t>Feeling like a failure: “Real programmers don’t make these mistakes”</a:t>
            </a:r>
          </a:p>
          <a:p>
            <a:pPr lvl="0"/>
            <a:r>
              <a:rPr b="1"/>
              <a:t>The shocking truth</a:t>
            </a:r>
            <a:r>
              <a:t>: Professional data scientists debug code daily</a:t>
            </a:r>
          </a:p>
          <a:p>
            <a:pPr lvl="0"/>
            <a:r>
              <a:rPr b="1"/>
              <a:t>Key insight</a:t>
            </a:r>
            <a:r>
              <a:t>: Experts don’t avoid errors - they debug systematically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Dr. Martinez’s Debugging Tuesday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Senior data scientist’s typical day: 5 separate debugging sessions</a:t>
            </a:r>
          </a:p>
          <a:p>
            <a:pPr lvl="0"/>
            <a:r>
              <a:t>Fixed typo in variable name, broken import script from new data format</a:t>
            </a:r>
          </a:p>
          <a:p>
            <a:pPr lvl="0"/>
            <a:r>
              <a:t>Corrected analysis using wrong month’s data, function failure from missing values</a:t>
            </a:r>
          </a:p>
          <a:p>
            <a:pPr lvl="0"/>
            <a:r>
              <a:t>Troubleshot plot breaking after package update</a:t>
            </a:r>
          </a:p>
          <a:p>
            <a:pPr lvl="0"/>
            <a:r>
              <a:rPr b="1"/>
              <a:t>Reality check</a:t>
            </a:r>
            <a:r>
              <a:t>: Errors are normal, systematic debugging is the skill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Three Faces of Programming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Syntax errors</a:t>
            </a:r>
            <a:r>
              <a:t>: Code won’t run due to typos or grammar mistakes</a:t>
            </a:r>
          </a:p>
          <a:p>
            <a:pPr lvl="0"/>
            <a:r>
              <a:rPr b="1"/>
              <a:t>Runtime errors</a:t>
            </a:r>
            <a:r>
              <a:t>: Code starts but crashes during execution</a:t>
            </a:r>
          </a:p>
          <a:p>
            <a:pPr lvl="0"/>
            <a:r>
              <a:rPr b="1"/>
              <a:t>Logic errors</a:t>
            </a:r>
            <a:r>
              <a:t>: Code runs but produces wrong results</a:t>
            </a:r>
          </a:p>
          <a:p>
            <a:pPr lvl="0"/>
            <a:r>
              <a:t>Each type requires different debugging strategies</a:t>
            </a:r>
          </a:p>
          <a:p>
            <a:pPr lvl="0"/>
            <a:r>
              <a:rPr b="1"/>
              <a:t>Quick diagnosis</a:t>
            </a:r>
            <a:r>
              <a:t>: Does it run? Does it crash? Are results correct?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Decoding Error Messages Like a Detective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Error messages are clues, not punishments</a:t>
            </a:r>
          </a:p>
          <a:p>
            <a:pPr lvl="0"/>
            <a:r>
              <a:rPr b="1"/>
              <a:t>Location</a:t>
            </a:r>
            <a:r>
              <a:t>: Where did the error occur?</a:t>
            </a:r>
          </a:p>
          <a:p>
            <a:pPr lvl="0"/>
            <a:r>
              <a:rPr b="1"/>
              <a:t>Problem</a:t>
            </a:r>
            <a:r>
              <a:t>: What specifically went wrong?</a:t>
            </a:r>
          </a:p>
          <a:p>
            <a:pPr lvl="0"/>
            <a:r>
              <a:rPr b="1"/>
              <a:t>Action</a:t>
            </a:r>
            <a:r>
              <a:t>: What did the computer do instead?</a:t>
            </a:r>
          </a:p>
          <a:p>
            <a:pPr lvl="0"/>
            <a:r>
              <a:t>Example: “argument is not numeric” tells you exactly what to fix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Greatest Hits of Common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“object ‘x’ not found” = Variable doesn’t exist (check spelling)</a:t>
            </a:r>
          </a:p>
          <a:p>
            <a:pPr lvl="0"/>
            <a:r>
              <a:t>“could not find function” = Library not loaded (run library() command)</a:t>
            </a:r>
          </a:p>
          <a:p>
            <a:pPr lvl="0"/>
            <a:r>
              <a:t>“subscript out of bounds” = Accessing non-existent row/column</a:t>
            </a:r>
          </a:p>
          <a:p>
            <a:pPr lvl="0"/>
            <a:r>
              <a:t>“missing observations” = Missing values in calculations (add na.rm = TRUE)</a:t>
            </a:r>
          </a:p>
          <a:p>
            <a:pPr lvl="0"/>
            <a:r>
              <a:rPr b="1"/>
              <a:t>Pattern recognition</a:t>
            </a:r>
            <a:r>
              <a:t>: Same errors appear repeatedly across projects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Smart Debugging vs Random Panic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Emma’s approach</a:t>
            </a:r>
            <a:r>
              <a:t>: 2 hours of random changes, copying code, multiple modifications</a:t>
            </a:r>
          </a:p>
          <a:p>
            <a:pPr lvl="0"/>
            <a:r>
              <a:rPr b="1"/>
              <a:t>James’s method</a:t>
            </a:r>
            <a:r>
              <a:t>: 20 minutes using systematic investigation</a:t>
            </a:r>
          </a:p>
          <a:p>
            <a:pPr lvl="0"/>
            <a:r>
              <a:t>Check data structure, verify function syntax, create minimal test case</a:t>
            </a:r>
          </a:p>
          <a:p>
            <a:pPr lvl="0"/>
            <a:r>
              <a:rPr b="1"/>
              <a:t>Evidence-based debugging</a:t>
            </a:r>
            <a:r>
              <a:t>: Gather information before making changes</a:t>
            </a:r>
          </a:p>
          <a:p>
            <a:pPr lvl="0"/>
            <a:r>
              <a:t>One change at a time, verify each fix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Systematic Debugging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Observe</a:t>
            </a:r>
            <a:r>
              <a:t>: Read error messages carefully, note unexpected behavior</a:t>
            </a:r>
          </a:p>
          <a:p>
            <a:pPr lvl="0"/>
            <a:r>
              <a:rPr b="1"/>
              <a:t>Hypothesize</a:t>
            </a:r>
            <a:r>
              <a:t>: Form specific theory about the cause</a:t>
            </a:r>
          </a:p>
          <a:p>
            <a:pPr lvl="0"/>
            <a:r>
              <a:rPr b="1"/>
              <a:t>Test</a:t>
            </a:r>
            <a:r>
              <a:t>: Try one targeted fix at a time</a:t>
            </a:r>
          </a:p>
          <a:p>
            <a:pPr lvl="0"/>
            <a:r>
              <a:rPr b="1"/>
              <a:t>Evaluate</a:t>
            </a:r>
            <a:r>
              <a:t>: Did it work? What did you learn?</a:t>
            </a:r>
          </a:p>
          <a:p>
            <a:pPr lvl="0"/>
            <a:r>
              <a:rPr b="1"/>
              <a:t>Iterate</a:t>
            </a:r>
            <a:r>
              <a:t>: Refine hypothesis and repeat if needed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</Words>
  <Application>Microsoft Office PowerPoint</Application>
  <PresentationFormat>Widescreen</PresentationFormat>
  <Paragraphs>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This video accompanies</vt:lpstr>
      <vt:lpstr>Chapter 10: When Code Breaks - Debugging</vt:lpstr>
      <vt:lpstr>Alex’s Friday Afternoon Crisis</vt:lpstr>
      <vt:lpstr>Dr. Martinez’s Debugging Tuesday</vt:lpstr>
      <vt:lpstr>The Three Faces of Programming Errors</vt:lpstr>
      <vt:lpstr>Decoding Error Messages Like a Detective</vt:lpstr>
      <vt:lpstr>The Greatest Hits of Common Errors</vt:lpstr>
      <vt:lpstr>Smart Debugging vs Random Panic</vt:lpstr>
      <vt:lpstr>The Systematic Debugging Workflow</vt:lpstr>
      <vt:lpstr>Divide and Conquer Strategy</vt:lpstr>
      <vt:lpstr>The Power of Strategic Print Statements</vt:lpstr>
      <vt:lpstr>Building Your Debugging Toolkit</vt:lpstr>
      <vt:lpstr>The Growth Mindset for Debugging</vt:lpstr>
      <vt:lpstr>Evidence-Based Investigation Techniques</vt:lpstr>
      <vt:lpstr>Common Error Patterns and Quick Fixes</vt:lpstr>
      <vt:lpstr>From Frustration to Confidence</vt:lpstr>
      <vt:lpstr>Key Takeaways: Debugging Mastery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Panic to Problem-Solving: Mastering the Art of Debugging</dc:title>
  <dc:creator>Kim Seefeld</dc:creator>
  <cp:keywords/>
  <cp:lastModifiedBy>Kim Seefeld</cp:lastModifiedBy>
  <cp:revision>1</cp:revision>
  <dcterms:created xsi:type="dcterms:W3CDTF">2026-03-08T01:17:51Z</dcterms:created>
  <dcterms:modified xsi:type="dcterms:W3CDTF">2026-03-08T01:19:08Z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10: When Code Breaks - Debugging</vt:lpwstr>
  </property>
</Properties>
</file>