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CC8343-C661-4428-99C6-BAD326AEC97B}" v="3" dt="2026-03-07T23:52:07.1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Python’s Data Stack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NumPy</a:t>
            </a:r>
            <a:r>
              <a:t>: Mathematical foundation for numerical computing</a:t>
            </a:r>
          </a:p>
          <a:p>
            <a:pPr lvl="0"/>
            <a:r>
              <a:rPr b="1"/>
              <a:t>pandas</a:t>
            </a:r>
            <a:r>
              <a:t>: Data structures and manipulation tools (DataFrames)</a:t>
            </a:r>
          </a:p>
          <a:p>
            <a:pPr lvl="0"/>
            <a:r>
              <a:rPr b="1"/>
              <a:t>matplotlib</a:t>
            </a:r>
            <a:r>
              <a:t>: Foundational plotting and visualization library</a:t>
            </a:r>
          </a:p>
          <a:p>
            <a:pPr lvl="0"/>
            <a:r>
              <a:rPr b="1"/>
              <a:t>seaborn</a:t>
            </a:r>
            <a:r>
              <a:t>: Higher-level, easier visualization interface</a:t>
            </a:r>
          </a:p>
          <a:p>
            <a:pPr lvl="0"/>
            <a:r>
              <a:t>Each library complements the others in seamless workflow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Python Libraries Working Together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NumPy</a:t>
            </a:r>
            <a:r>
              <a:t>: Efficient mathematical operations on large datasets</a:t>
            </a:r>
          </a:p>
          <a:p>
            <a:pPr lvl="0"/>
            <a:r>
              <a:rPr b="1"/>
              <a:t>pandas</a:t>
            </a:r>
            <a:r>
              <a:t>: Spreadsheet-like data manipulation and cleaning</a:t>
            </a:r>
          </a:p>
          <a:p>
            <a:pPr lvl="0"/>
            <a:r>
              <a:rPr b="1"/>
              <a:t>matplotlib</a:t>
            </a:r>
            <a:r>
              <a:t>: Detailed control over every visualization element</a:t>
            </a:r>
          </a:p>
          <a:p>
            <a:pPr lvl="0"/>
            <a:r>
              <a:rPr b="1"/>
              <a:t>seaborn</a:t>
            </a:r>
            <a:r>
              <a:t>: Simple syntax for attractive, informative plots</a:t>
            </a:r>
          </a:p>
          <a:p>
            <a:pPr lvl="0"/>
            <a:r>
              <a:rPr b="1"/>
              <a:t>Integration</a:t>
            </a:r>
            <a:r>
              <a:t>: Libraries build on each other’s strengths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Version Numbers and Compatibility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Version format</a:t>
            </a:r>
            <a:r>
              <a:t>: “2.1.3” tells you about the type of changes</a:t>
            </a:r>
          </a:p>
          <a:p>
            <a:pPr lvl="0"/>
            <a:r>
              <a:rPr b="1"/>
              <a:t>Major version (2)</a:t>
            </a:r>
            <a:r>
              <a:t>: Big changes that might break existing code</a:t>
            </a:r>
          </a:p>
          <a:p>
            <a:pPr lvl="0"/>
            <a:r>
              <a:rPr b="1"/>
              <a:t>Minor version (1)</a:t>
            </a:r>
            <a:r>
              <a:t>: New features, usually backward compatible</a:t>
            </a:r>
          </a:p>
          <a:p>
            <a:pPr lvl="0"/>
            <a:r>
              <a:rPr b="1"/>
              <a:t>Patch version (3)</a:t>
            </a:r>
            <a:r>
              <a:t>: Bug fixes and small improvements</a:t>
            </a:r>
          </a:p>
          <a:p>
            <a:pPr lvl="0"/>
            <a:r>
              <a:t>Understanding versions helps manage updates and maintain stability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Evaluating Library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Trust indicators</a:t>
            </a:r>
            <a:r>
              <a:t>: Active maintenance, clear documentation, large user base</a:t>
            </a:r>
          </a:p>
          <a:p>
            <a:pPr lvl="0"/>
            <a:r>
              <a:rPr b="1"/>
              <a:t>Warning signs</a:t>
            </a:r>
            <a:r>
              <a:t>: No recent updates, poor documentation, many unresolved issues</a:t>
            </a:r>
          </a:p>
          <a:p>
            <a:pPr lvl="0"/>
            <a:r>
              <a:rPr b="1"/>
              <a:t>Community standards</a:t>
            </a:r>
            <a:r>
              <a:t>: CRAN packages in R, PyPI distribution in Python</a:t>
            </a:r>
          </a:p>
          <a:p>
            <a:pPr lvl="0"/>
            <a:r>
              <a:rPr b="1"/>
              <a:t>Best practices</a:t>
            </a:r>
            <a:r>
              <a:t>: Automated testing, consistent naming, responsive maintainers</a:t>
            </a:r>
          </a:p>
          <a:p>
            <a:pPr lvl="0"/>
            <a:r>
              <a:rPr b="1"/>
              <a:t>Quality check</a:t>
            </a:r>
            <a:r>
              <a:t>: Does it solve your problem reliably?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Core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 foundation</a:t>
            </a:r>
            <a:r>
              <a:t>: Start with tidyverse (dplyr, ggplot2, readr)</a:t>
            </a:r>
          </a:p>
          <a:p>
            <a:pPr lvl="0"/>
            <a:r>
              <a:rPr b="1"/>
              <a:t>Python foundation</a:t>
            </a:r>
            <a:r>
              <a:t>: Begin with pandas, numpy, matplotlib</a:t>
            </a:r>
          </a:p>
          <a:p>
            <a:pPr lvl="0"/>
            <a:r>
              <a:rPr b="1"/>
              <a:t>Expansion strategy</a:t>
            </a:r>
            <a:r>
              <a:t>: Add libraries for specific tasks as needed</a:t>
            </a:r>
          </a:p>
          <a:p>
            <a:pPr lvl="0"/>
            <a:r>
              <a:rPr b="1"/>
              <a:t>Learning approach</a:t>
            </a:r>
            <a:r>
              <a:t>: Master basics before exploring advanced tools</a:t>
            </a:r>
          </a:p>
          <a:p>
            <a:pPr lvl="0"/>
            <a:r>
              <a:rPr b="1"/>
              <a:t>Focus principle</a:t>
            </a:r>
            <a:r>
              <a:t>: Solve real problems, don’t chase every new trend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Contributing to the Ecosystem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Simple contributions</a:t>
            </a:r>
            <a:r>
              <a:t>: Report bugs, suggest improvements, share examples</a:t>
            </a:r>
          </a:p>
          <a:p>
            <a:pPr lvl="0"/>
            <a:r>
              <a:rPr b="1"/>
              <a:t>Community participation</a:t>
            </a:r>
            <a:r>
              <a:t>: Answer questions, contribute to discussions</a:t>
            </a:r>
          </a:p>
          <a:p>
            <a:pPr lvl="0"/>
            <a:r>
              <a:rPr b="1"/>
              <a:t>Documentation</a:t>
            </a:r>
            <a:r>
              <a:t>: Create tutorials, write clear examples</a:t>
            </a:r>
          </a:p>
          <a:p>
            <a:pPr lvl="0"/>
            <a:r>
              <a:rPr b="1"/>
              <a:t>Quality maintenance</a:t>
            </a:r>
            <a:r>
              <a:t>: Follow standards, test your contributions</a:t>
            </a:r>
          </a:p>
          <a:p>
            <a:pPr lvl="0"/>
            <a:r>
              <a:rPr b="1"/>
              <a:t>Remember</a:t>
            </a:r>
            <a:r>
              <a:t>: You don’t need to be an expert to help others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Collaborative Programming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Modern analysis is built on shared ecosystems of tools</a:t>
            </a:r>
          </a:p>
          <a:p>
            <a:pPr lvl="0"/>
            <a:r>
              <a:t>Using existing libraries is smart strategy, not shortcuts</a:t>
            </a:r>
          </a:p>
          <a:p>
            <a:pPr lvl="0"/>
            <a:r>
              <a:t>Quality libraries provide reliability, efficiency, and community support</a:t>
            </a:r>
          </a:p>
          <a:p>
            <a:pPr lvl="0"/>
            <a:r>
              <a:rPr b="1"/>
              <a:t>Strategic approach</a:t>
            </a:r>
            <a:r>
              <a:t>: Build core toolkit, expand gradually, evaluate carefully</a:t>
            </a:r>
          </a:p>
          <a:p>
            <a:pPr lvl="0"/>
            <a:r>
              <a:rPr b="1"/>
              <a:t>Core truth</a:t>
            </a:r>
            <a:r>
              <a:t>: Focus on solving problems, not reinventing solutions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Collaborative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project builds on work of statisticians, programmers, and domain experts</a:t>
            </a:r>
          </a:p>
          <a:p>
            <a:pPr lvl="0"/>
            <a:r>
              <a:t>Move from user and learner to contributor and creator over time</a:t>
            </a:r>
          </a:p>
          <a:p>
            <a:pPr lvl="0"/>
            <a:r>
              <a:t>Collaborative ecosystem ensures continuous improvement and shared knowledge</a:t>
            </a:r>
          </a:p>
          <a:p>
            <a:pPr lvl="0"/>
            <a:r>
              <a:rPr b="1"/>
              <a:t>Remember</a:t>
            </a:r>
            <a:r>
              <a:t>: You’re part of a community working together</a:t>
            </a:r>
          </a:p>
          <a:p>
            <a:pPr lvl="0"/>
            <a:r>
              <a:t>Investment in learning quality tools pays dividends throughout your career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25823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8: The Premade Code Ecosystem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Reinvention Trap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Imagine cooking by growing your own vegetables, milling flour, and building your stove</a:t>
            </a:r>
          </a:p>
          <a:p>
            <a:pPr lvl="0"/>
            <a:r>
              <a:t>You’d spend all your time on preparation, none on actual cooking</a:t>
            </a:r>
          </a:p>
          <a:p>
            <a:pPr lvl="0"/>
            <a:r>
              <a:t>Programming works the same way - writing everything from scratch wastes time</a:t>
            </a:r>
          </a:p>
          <a:p>
            <a:pPr lvl="0"/>
            <a:r>
              <a:rPr b="1"/>
              <a:t>Reality check</a:t>
            </a:r>
            <a:r>
              <a:t>: Professional analysts don’t reinvent every tool</a:t>
            </a:r>
          </a:p>
          <a:p>
            <a:pPr lvl="0"/>
            <a:r>
              <a:t>Smart programming means using excellent tools others have created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“From Scratch” Isn’t Always Better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Inefficient approach</a:t>
            </a:r>
            <a:r>
              <a:t>: Writing custom mean function with loops and conditionals</a:t>
            </a:r>
          </a:p>
          <a:p>
            <a:pPr lvl="0"/>
            <a:r>
              <a:rPr b="1"/>
              <a:t>Practical approach</a:t>
            </a:r>
            <a:r>
              <a:t>: Using built-in </a:t>
            </a:r>
            <a:r>
              <a:rPr>
                <a:latin typeface="Courier"/>
              </a:rPr>
              <a:t>mean()</a:t>
            </a:r>
            <a:r>
              <a:t> function with one line</a:t>
            </a:r>
          </a:p>
          <a:p>
            <a:pPr lvl="0"/>
            <a:r>
              <a:t>The second approach isn’t “cheating” - it’s strategic thinking</a:t>
            </a:r>
          </a:p>
          <a:p>
            <a:pPr lvl="0"/>
            <a:r>
              <a:t>Focus your energy on analytical questions, not computational mechanics</a:t>
            </a:r>
          </a:p>
          <a:p>
            <a:pPr lvl="0"/>
            <a:r>
              <a:rPr b="1"/>
              <a:t>Key insight</a:t>
            </a:r>
            <a:r>
              <a:t>: Division of labor applies to programming too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Standing on the Shoulders of Giants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Popular tools are tested by thousands of users for reliability</a:t>
            </a:r>
          </a:p>
          <a:p>
            <a:pPr lvl="0"/>
            <a:r>
              <a:t>Experts have optimized them for performance and efficiency</a:t>
            </a:r>
          </a:p>
          <a:p>
            <a:pPr lvl="0"/>
            <a:r>
              <a:t>They include features you might not think to create yourself</a:t>
            </a:r>
          </a:p>
          <a:p>
            <a:pPr lvl="0"/>
            <a:r>
              <a:t>Extensive documentation provides examples and clear explanations</a:t>
            </a:r>
          </a:p>
          <a:p>
            <a:pPr lvl="0"/>
            <a:r>
              <a:rPr b="1"/>
              <a:t>Community support</a:t>
            </a:r>
            <a:r>
              <a:t>: Users share knowledge and solve problems together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Libraries Really 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Professional toolbox analogy</a:t>
            </a:r>
            <a:r>
              <a:t>: Organized collections of related tools</a:t>
            </a:r>
          </a:p>
          <a:p>
            <a:pPr lvl="0"/>
            <a:r>
              <a:t>Basic toolbox: hammer, screwdriver, wrench all mixed together</a:t>
            </a:r>
          </a:p>
          <a:p>
            <a:pPr lvl="0"/>
            <a:r>
              <a:t>Professional toolbox: electrical, plumbing, carpentry tools in separate sections</a:t>
            </a:r>
          </a:p>
          <a:p>
            <a:pPr lvl="0"/>
            <a:r>
              <a:rPr b="1"/>
              <a:t>Programming libraries</a:t>
            </a:r>
            <a:r>
              <a:t>: Group related functions for specific tasks</a:t>
            </a:r>
          </a:p>
          <a:p>
            <a:pPr lvl="0"/>
            <a:r>
              <a:t>Makes finding and using the right tools much more efficient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Library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Consistent syntax</a:t>
            </a:r>
            <a:r>
              <a:t>: Functions designed to work together smoothly</a:t>
            </a:r>
          </a:p>
          <a:p>
            <a:pPr lvl="0"/>
            <a:r>
              <a:rPr b="1"/>
              <a:t>Comprehensive solutions</a:t>
            </a:r>
            <a:r>
              <a:t>: Complete sets of tools for specific tasks</a:t>
            </a:r>
          </a:p>
          <a:p>
            <a:pPr lvl="0"/>
            <a:r>
              <a:rPr b="1"/>
              <a:t>Tested and refined</a:t>
            </a:r>
            <a:r>
              <a:t>: Improved reliability through widespread use</a:t>
            </a:r>
          </a:p>
          <a:p>
            <a:pPr lvl="0"/>
            <a:r>
              <a:rPr b="1"/>
              <a:t>Documentation included</a:t>
            </a:r>
            <a:r>
              <a:t>: Tutorials, examples, and help files</a:t>
            </a:r>
          </a:p>
          <a:p>
            <a:pPr lvl="0"/>
            <a:r>
              <a:rPr b="1"/>
              <a:t>Community support</a:t>
            </a:r>
            <a:r>
              <a:t>: Forums, shared knowledge, and best practices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Tidyverse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Collection of R packages designed around shared data analysis philosophy</a:t>
            </a:r>
          </a:p>
          <a:p>
            <a:pPr lvl="0"/>
            <a:r>
              <a:rPr b="1"/>
              <a:t>Core packages</a:t>
            </a:r>
            <a:r>
              <a:t>: dplyr, ggplot2, readr, tidyr, purrr, tibble</a:t>
            </a:r>
          </a:p>
          <a:p>
            <a:pPr lvl="0"/>
            <a:r>
              <a:rPr b="1"/>
              <a:t>Consistent grammar</a:t>
            </a:r>
            <a:r>
              <a:t>: Learning one package helps with others</a:t>
            </a:r>
          </a:p>
          <a:p>
            <a:pPr lvl="0"/>
            <a:r>
              <a:rPr b="1"/>
              <a:t>Pipe-friendly</a:t>
            </a:r>
            <a:r>
              <a:t>: Chain functions together in clear sequences</a:t>
            </a:r>
          </a:p>
          <a:p>
            <a:pPr lvl="0"/>
            <a:r>
              <a:rPr b="1"/>
              <a:t>Human-readable</a:t>
            </a:r>
            <a:r>
              <a:t>: Code often reads like plain English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Tidyverse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Traditional R</a:t>
            </a:r>
            <a:r>
              <a:t>: Multiple steps with intermediate variables</a:t>
            </a:r>
          </a:p>
          <a:p>
            <a:pPr lvl="0"/>
            <a:r>
              <a:rPr b="1"/>
              <a:t>Tidyverse approach</a:t>
            </a:r>
            <a:r>
              <a:t>: Flowing sequence with pipe operator </a:t>
            </a:r>
            <a:r>
              <a:rPr>
                <a:latin typeface="Courier"/>
              </a:rPr>
              <a:t>%&gt;%</a:t>
            </a:r>
          </a:p>
          <a:p>
            <a:pPr lvl="0"/>
            <a:r>
              <a:t>Filter students with GPA &gt; 3.0, group by major, calculate averages</a:t>
            </a:r>
          </a:p>
          <a:p>
            <a:pPr lvl="0"/>
            <a:r>
              <a:t>Same logic applies across data manipulation and visualization</a:t>
            </a:r>
          </a:p>
          <a:p>
            <a:pPr lvl="0"/>
            <a:r>
              <a:rPr b="1"/>
              <a:t>Result</a:t>
            </a:r>
            <a:r>
              <a:t>: More readable, consistent, and maintainable code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Courier</vt:lpstr>
      <vt:lpstr>Office Theme</vt:lpstr>
      <vt:lpstr>This video accompanies</vt:lpstr>
      <vt:lpstr>Chapter 8: The Premade Code Ecosystem</vt:lpstr>
      <vt:lpstr>The Reinvention Trap</vt:lpstr>
      <vt:lpstr>Why “From Scratch” Isn’t Always Better</vt:lpstr>
      <vt:lpstr>Standing on the Shoulders of Giants</vt:lpstr>
      <vt:lpstr>What Libraries Really Are</vt:lpstr>
      <vt:lpstr>The Library Advantage</vt:lpstr>
      <vt:lpstr>The Tidyverse Philosophy</vt:lpstr>
      <vt:lpstr>Tidyverse in Action</vt:lpstr>
      <vt:lpstr>Python’s Data Stack Foundation</vt:lpstr>
      <vt:lpstr>Python Libraries Working Together</vt:lpstr>
      <vt:lpstr>Version Numbers and Compatibility</vt:lpstr>
      <vt:lpstr>Evaluating Library Quality</vt:lpstr>
      <vt:lpstr>Building Your Core Toolkit</vt:lpstr>
      <vt:lpstr>Contributing to the Ecosystem</vt:lpstr>
      <vt:lpstr>Key Takeaways: Collaborative Programming</vt:lpstr>
      <vt:lpstr>The Collaborative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Standing on the Shoulders of Giants: The Premade Code Ecosystem</dc:title>
  <dc:creator>Kim Seefeld</dc:creator>
  <cp:keywords/>
  <cp:lastModifiedBy>Kim Seefeld</cp:lastModifiedBy>
  <cp:revision>1</cp:revision>
  <dcterms:created xsi:type="dcterms:W3CDTF">2026-03-07T23:50:52Z</dcterms:created>
  <dcterms:modified xsi:type="dcterms:W3CDTF">2026-03-07T23:52:18Z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8: The Premade Code Ecosystem</vt:lpwstr>
  </property>
</Properties>
</file>