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delSld modSld">
      <pc:chgData name="Kim Seefeld" userId="9280da10541980ae" providerId="LiveId" clId="{D8449322-6F1D-49C5-868C-1ACCF9F0A711}" dt="2026-02-28T22:51:39.478" v="4" actId="1076"/>
      <pc:docMkLst>
        <pc:docMk/>
      </pc:docMkLst>
      <pc:sldChg chg="del">
        <pc:chgData name="Kim Seefeld" userId="9280da10541980ae" providerId="LiveId" clId="{D8449322-6F1D-49C5-868C-1ACCF9F0A711}" dt="2026-02-28T22:48:27.686" v="0" actId="2696"/>
        <pc:sldMkLst>
          <pc:docMk/>
          <pc:sldMk cId="0" sldId="256"/>
        </pc:sldMkLst>
      </pc:sldChg>
      <pc:sldChg chg="addSp modSp mod">
        <pc:chgData name="Kim Seefeld" userId="9280da10541980ae" providerId="LiveId" clId="{D8449322-6F1D-49C5-868C-1ACCF9F0A711}" dt="2026-02-28T22:51:39.478" v="4" actId="1076"/>
        <pc:sldMkLst>
          <pc:docMk/>
          <pc:sldMk cId="0" sldId="257"/>
        </pc:sldMkLst>
        <pc:picChg chg="add mod">
          <ac:chgData name="Kim Seefeld" userId="9280da10541980ae" providerId="LiveId" clId="{D8449322-6F1D-49C5-868C-1ACCF9F0A711}" dt="2026-02-28T22:51:39.478" v="4" actId="1076"/>
          <ac:picMkLst>
            <pc:docMk/>
            <pc:sldMk cId="0" sldId="257"/>
            <ac:picMk id="4" creationId="{A7B2C4D8-001D-124C-6759-791B89B0D65A}"/>
          </ac:picMkLst>
        </pc:picChg>
      </pc:sldChg>
      <pc:sldChg chg="modSp mod">
        <pc:chgData name="Kim Seefeld" userId="9280da10541980ae" providerId="LiveId" clId="{D8449322-6F1D-49C5-868C-1ACCF9F0A711}" dt="2026-02-28T22:48:32.812" v="2" actId="20577"/>
        <pc:sldMkLst>
          <pc:docMk/>
          <pc:sldMk cId="0" sldId="258"/>
        </pc:sldMkLst>
        <pc:spChg chg="mod">
          <ac:chgData name="Kim Seefeld" userId="9280da10541980ae" providerId="LiveId" clId="{D8449322-6F1D-49C5-868C-1ACCF9F0A711}" dt="2026-02-28T22:48:32.812" v="2" actId="20577"/>
          <ac:spMkLst>
            <pc:docMk/>
            <pc:sldMk cId="0" sldId="258"/>
            <ac:spMk id="2" creationId="{00522159-EF18-025A-5FF1-CF0CEAB5409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B2C4D8-001D-124C-6759-791B89B0D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0764" y="1038650"/>
            <a:ext cx="3962953" cy="48965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Two Ways Machines Learn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Supervised: learning with labeled examples</a:t>
            </a:r>
          </a:p>
          <a:p>
            <a:pPr lvl="0"/>
            <a:r>
              <a:t>Unsupervised: discovering patterns without labels</a:t>
            </a:r>
          </a:p>
          <a:p>
            <a:pPr lvl="0"/>
            <a:r>
              <a:t>Driving instructor vs. parking lot analogy</a:t>
            </a:r>
          </a:p>
          <a:p>
            <a:pPr lvl="0"/>
            <a:r>
              <a:t>Choice depends on goals and data</a:t>
            </a:r>
          </a:p>
          <a:p>
            <a:pPr lvl="0"/>
            <a:r>
              <a:t>Shapes modeling strategy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Supervised Learning in the Real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Spotify predicts music preferences</a:t>
            </a:r>
          </a:p>
          <a:p>
            <a:pPr lvl="0"/>
            <a:r>
              <a:t>Amazon predicts purchases at massive scale</a:t>
            </a:r>
          </a:p>
          <a:p>
            <a:pPr lvl="0"/>
            <a:r>
              <a:t>Learns from historical outcomes</a:t>
            </a:r>
          </a:p>
          <a:p>
            <a:pPr lvl="0"/>
            <a:r>
              <a:t>Ideal for churn, fraud, demand forecasting</a:t>
            </a:r>
          </a:p>
          <a:p>
            <a:pPr lvl="0"/>
            <a:r>
              <a:t>Requires labeled data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Classification and Regression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Classification: predicts categories (spam, churn)</a:t>
            </a:r>
          </a:p>
          <a:p>
            <a:pPr lvl="0"/>
            <a:r>
              <a:t>Regression: predicts continuous values (sales, prices)</a:t>
            </a:r>
          </a:p>
          <a:p>
            <a:pPr lvl="0"/>
            <a:r>
              <a:t>Same dataset can support both</a:t>
            </a:r>
          </a:p>
          <a:p>
            <a:pPr lvl="0"/>
            <a:r>
              <a:t>Telecom example: churn vs. revenue</a:t>
            </a:r>
          </a:p>
          <a:p>
            <a:pPr lvl="0"/>
            <a:r>
              <a:t>Aligns modeling with business questions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Unsupervised Learning in the Real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No labels; explores natural structure</a:t>
            </a:r>
          </a:p>
          <a:p>
            <a:pPr lvl="0"/>
            <a:r>
              <a:t>Instagram clusters content trends</a:t>
            </a:r>
          </a:p>
          <a:p>
            <a:pPr lvl="0"/>
            <a:r>
              <a:t>Retailers discover customer segments</a:t>
            </a:r>
          </a:p>
          <a:p>
            <a:pPr lvl="0"/>
            <a:r>
              <a:t>Target identified pregnancy likelihood</a:t>
            </a:r>
          </a:p>
          <a:p>
            <a:pPr lvl="0"/>
            <a:r>
              <a:t>Ideal for exploration and insight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Clustering and Pattern Discovery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Groups similar behaviors or attributes</a:t>
            </a:r>
          </a:p>
          <a:p>
            <a:pPr lvl="0"/>
            <a:r>
              <a:t>Reveals segments beyond demographics</a:t>
            </a:r>
          </a:p>
          <a:p>
            <a:pPr lvl="0"/>
            <a:r>
              <a:t>Enables targeted marketing and inventory</a:t>
            </a:r>
          </a:p>
          <a:p>
            <a:pPr lvl="0"/>
            <a:r>
              <a:t>Examples: “health-conscious families,” “bulk buyers”</a:t>
            </a:r>
          </a:p>
          <a:p>
            <a:pPr lvl="0"/>
            <a:r>
              <a:t>Supports personalization strategies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Dimensionality Reduction and Feature Discovery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Simplifies high-dimensional data</a:t>
            </a:r>
          </a:p>
          <a:p>
            <a:pPr lvl="0"/>
            <a:r>
              <a:t>Identifies underlying factors</a:t>
            </a:r>
          </a:p>
          <a:p>
            <a:pPr lvl="0"/>
            <a:r>
              <a:t>Helps diagnose root causes in manufacturing</a:t>
            </a:r>
          </a:p>
          <a:p>
            <a:pPr lvl="0"/>
            <a:r>
              <a:t>Netflix uncovers viewing relationships</a:t>
            </a:r>
          </a:p>
          <a:p>
            <a:pPr lvl="0"/>
            <a:r>
              <a:t>Improves interpretability and efficiency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Choosing the Right Learning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Supervised: clear goals + known outcomes</a:t>
            </a:r>
          </a:p>
          <a:p>
            <a:pPr lvl="0"/>
            <a:r>
              <a:t>Unsupervised: exploration + structure discovery</a:t>
            </a:r>
          </a:p>
          <a:p>
            <a:pPr lvl="0"/>
            <a:r>
              <a:t>Hybrid approaches combine strengths</a:t>
            </a:r>
          </a:p>
          <a:p>
            <a:pPr lvl="0"/>
            <a:r>
              <a:t>Retail example: cluster then predict</a:t>
            </a:r>
          </a:p>
          <a:p>
            <a:pPr lvl="0"/>
            <a:r>
              <a:t>Aligns analytics with strategy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Machine Learning Pipeline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Structured process from raw data to insights</a:t>
            </a:r>
          </a:p>
          <a:p>
            <a:pPr lvl="0"/>
            <a:r>
              <a:t>Most failures occur outside modeling</a:t>
            </a:r>
          </a:p>
          <a:p>
            <a:pPr lvl="0"/>
            <a:r>
              <a:t>Ensures reproducibility and maintainability</a:t>
            </a:r>
          </a:p>
          <a:p>
            <a:pPr lvl="0"/>
            <a:r>
              <a:t>Comparable to following a recipe</a:t>
            </a:r>
          </a:p>
          <a:p>
            <a:pPr lvl="0"/>
            <a:r>
              <a:t>Each step builds on the previous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Maria’s Data Preprocessing 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Real-world data is messy and inconsistent</a:t>
            </a:r>
          </a:p>
          <a:p>
            <a:pPr lvl="0"/>
            <a:r>
              <a:t>Missing ages, invalid birthdates, inconsistent categories</a:t>
            </a:r>
          </a:p>
          <a:p>
            <a:pPr lvl="0"/>
            <a:r>
              <a:t>Typos like $50,000 coffee mugs</a:t>
            </a:r>
          </a:p>
          <a:p>
            <a:pPr lvl="0"/>
            <a:r>
              <a:t>Preprocessing determines model success</a:t>
            </a:r>
          </a:p>
          <a:p>
            <a:pPr lvl="0"/>
            <a:r>
              <a:t>No algorithm overcomes poor data quality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Data Cleaning and Quality 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Examine distributions and missing values</a:t>
            </a:r>
          </a:p>
          <a:p>
            <a:pPr lvl="0"/>
            <a:r>
              <a:t>Detect outliers and inconsistencies</a:t>
            </a:r>
          </a:p>
          <a:p>
            <a:pPr lvl="0"/>
            <a:r>
              <a:t>Understand relationships between variables</a:t>
            </a:r>
          </a:p>
          <a:p>
            <a:pPr lvl="0"/>
            <a:r>
              <a:t>Balance thoroughness with practicality</a:t>
            </a:r>
          </a:p>
          <a:p>
            <a:pPr lvl="0"/>
            <a:r>
              <a:t>Avoid arbitrary decisions that introduce bias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90157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1: </a:t>
            </a:r>
            <a:br>
              <a:rPr lang="en-US" dirty="0"/>
            </a:br>
            <a:r>
              <a:rPr dirty="0"/>
              <a:t>Introduction to Applied Machine Learning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Feature Engineering for Business Insight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Creates meaningful variables from raw data</a:t>
            </a:r>
          </a:p>
          <a:p>
            <a:pPr lvl="0"/>
            <a:r>
              <a:t>Netflix builds behavioral profiles</a:t>
            </a:r>
          </a:p>
          <a:p>
            <a:pPr lvl="0"/>
            <a:r>
              <a:t>Maria builds seasonal and loyalty indicators</a:t>
            </a:r>
          </a:p>
          <a:p>
            <a:pPr lvl="0"/>
            <a:r>
              <a:t>Engineered features outperform raw inputs</a:t>
            </a:r>
          </a:p>
          <a:p>
            <a:pPr lvl="0"/>
            <a:r>
              <a:t>Requires domain expertise + analytical thinking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Training, Validation, and Hyperparameters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Train/validation/test split ensures generalization</a:t>
            </a:r>
          </a:p>
          <a:p>
            <a:pPr lvl="0"/>
            <a:r>
              <a:t>Cross-validation prevents overfitting</a:t>
            </a:r>
          </a:p>
          <a:p>
            <a:pPr lvl="0"/>
            <a:r>
              <a:t>Hyperparameters control learning behavior</a:t>
            </a:r>
          </a:p>
          <a:p>
            <a:pPr lvl="0"/>
            <a:r>
              <a:t>Automated search tools optimize performance</a:t>
            </a:r>
          </a:p>
          <a:p>
            <a:pPr lvl="0"/>
            <a:r>
              <a:t>Systematic experimentation improves results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Evaluating Models Beyond Accuracy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Accuracy alone can mislead</a:t>
            </a:r>
          </a:p>
          <a:p>
            <a:pPr lvl="0"/>
            <a:r>
              <a:t>Fraud example: 99% accuracy may miss half of fraud</a:t>
            </a:r>
          </a:p>
          <a:p>
            <a:pPr lvl="0"/>
            <a:r>
              <a:t>Business metrics matter more than raw accuracy</a:t>
            </a:r>
          </a:p>
          <a:p>
            <a:pPr lvl="0"/>
            <a:r>
              <a:t>Monitoring ensures models stay effective</a:t>
            </a:r>
          </a:p>
          <a:p>
            <a:pPr lvl="0"/>
            <a:r>
              <a:t>Model drift requires ongoing retraining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Interpretability, Bias, and Responsible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High-stakes decisions require transparency</a:t>
            </a:r>
          </a:p>
          <a:p>
            <a:pPr lvl="0"/>
            <a:r>
              <a:t>Explainable AI market projected at </a:t>
            </a:r>
            <a:r>
              <a:rPr b="1"/>
              <a:t>$20.74B by 2029</a:t>
            </a:r>
          </a:p>
          <a:p>
            <a:pPr lvl="0"/>
            <a:r>
              <a:t>Black-box models may be unacceptable in regulated domains</a:t>
            </a:r>
          </a:p>
          <a:p>
            <a:pPr lvl="0"/>
            <a:r>
              <a:t>Interpretability needs vary by application</a:t>
            </a:r>
          </a:p>
          <a:p>
            <a:pPr lvl="0"/>
            <a:r>
              <a:t>Transparency builds trust and accountability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ML shapes daily life and business decisions</a:t>
            </a:r>
          </a:p>
          <a:p>
            <a:pPr lvl="0"/>
            <a:r>
              <a:t>Learning paradigms drive modeling strategy</a:t>
            </a:r>
          </a:p>
          <a:p>
            <a:pPr lvl="0"/>
            <a:r>
              <a:t>Data preprocessing is the foundation of success</a:t>
            </a:r>
          </a:p>
          <a:p>
            <a:pPr lvl="0"/>
            <a:r>
              <a:t>Evaluation must align with business goals</a:t>
            </a:r>
          </a:p>
          <a:p>
            <a:pPr lvl="0"/>
            <a:r>
              <a:t>Interpretability is essential for responsible AI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Invisible Machine Learning Around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Netflix predicts your next show instantly</a:t>
            </a:r>
          </a:p>
          <a:p>
            <a:pPr lvl="0"/>
            <a:r>
              <a:t>Banks scan thousands of transactions per second</a:t>
            </a:r>
          </a:p>
          <a:p>
            <a:pPr lvl="0"/>
            <a:r>
              <a:t>AI assists radiologists detecting early-stage cancer</a:t>
            </a:r>
          </a:p>
          <a:p>
            <a:pPr lvl="0"/>
            <a:r>
              <a:t>ML systems operate quietly in the background</a:t>
            </a:r>
          </a:p>
          <a:p>
            <a:pPr lvl="0"/>
            <a:r>
              <a:t>You interact with ML before you’re fully awake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Your Morning, Powered by ML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Alarm clocks adapt to sleep patterns</a:t>
            </a:r>
          </a:p>
          <a:p>
            <a:pPr lvl="0"/>
            <a:r>
              <a:t>Coffee makers anticipate wake-up times</a:t>
            </a:r>
          </a:p>
          <a:p>
            <a:pPr lvl="0"/>
            <a:r>
              <a:t>Navigation apps analyze real-time traffic</a:t>
            </a:r>
          </a:p>
          <a:p>
            <a:pPr lvl="0"/>
            <a:r>
              <a:t>Social feeds prioritize meaningful content</a:t>
            </a:r>
          </a:p>
          <a:p>
            <a:pPr lvl="0"/>
            <a:r>
              <a:t>ML shapes your routine automatically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This Chapter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ML is embedded in daily life and business</a:t>
            </a:r>
          </a:p>
          <a:p>
            <a:pPr lvl="0"/>
            <a:r>
              <a:t>Understanding ML is essential for modern work</a:t>
            </a:r>
          </a:p>
          <a:p>
            <a:pPr lvl="0"/>
            <a:r>
              <a:t>This chapter builds foundational concepts</a:t>
            </a:r>
          </a:p>
          <a:p>
            <a:pPr lvl="0"/>
            <a:r>
              <a:t>Connects everyday experiences to ML systems</a:t>
            </a:r>
          </a:p>
          <a:p>
            <a:pPr lvl="0"/>
            <a:r>
              <a:t>Prepares you for applied machine learning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Everyday Magic to Business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ML powers personalization and automation</a:t>
            </a:r>
          </a:p>
          <a:p>
            <a:pPr lvl="0"/>
            <a:r>
              <a:t>Companies rely on ML for key decisions</a:t>
            </a:r>
          </a:p>
          <a:p>
            <a:pPr lvl="0"/>
            <a:r>
              <a:t>Real-world ML requires systematic processes</a:t>
            </a:r>
          </a:p>
          <a:p>
            <a:pPr lvl="0"/>
            <a:r>
              <a:t>Impact depends on data and design</a:t>
            </a:r>
          </a:p>
          <a:p>
            <a:pPr lvl="0"/>
            <a:r>
              <a:t>Let’s explore how ML actually works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Where ML Fits in the AI Universe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AI: broad field enabling intelligent behavior</a:t>
            </a:r>
          </a:p>
          <a:p>
            <a:pPr lvl="0"/>
            <a:r>
              <a:t>ML: learns patterns from data</a:t>
            </a:r>
          </a:p>
          <a:p>
            <a:pPr lvl="0"/>
            <a:r>
              <a:t>NLP: helps computers understand language</a:t>
            </a:r>
          </a:p>
          <a:p>
            <a:pPr lvl="0"/>
            <a:r>
              <a:t>Advances driven by data + computing power</a:t>
            </a:r>
          </a:p>
          <a:p>
            <a:pPr lvl="0"/>
            <a:r>
              <a:t>Everyday examples: Siri, Translate, autocomplete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ML Differs from Traditional Programming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Traditional: explicit rules for every scenario</a:t>
            </a:r>
          </a:p>
          <a:p>
            <a:pPr lvl="0"/>
            <a:r>
              <a:t>ML: learns from examples and adapts</a:t>
            </a:r>
          </a:p>
          <a:p>
            <a:pPr lvl="0"/>
            <a:r>
              <a:t>Ideal for dynamic, unpredictable environments</a:t>
            </a:r>
          </a:p>
          <a:p>
            <a:pPr lvl="0"/>
            <a:r>
              <a:t>Detects subtle patterns humans miss</a:t>
            </a:r>
          </a:p>
          <a:p>
            <a:pPr lvl="0"/>
            <a:r>
              <a:t>Evolves as behavior changes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Business Impact — and the Gap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ML delivers 10–20% ROI improvements</a:t>
            </a:r>
          </a:p>
          <a:p>
            <a:pPr lvl="0"/>
            <a:r>
              <a:t>Marketing automation reports </a:t>
            </a:r>
            <a:r>
              <a:rPr b="1"/>
              <a:t>544% ROI</a:t>
            </a:r>
          </a:p>
          <a:p>
            <a:pPr lvl="0"/>
            <a:r>
              <a:t>Only </a:t>
            </a:r>
            <a:r>
              <a:rPr b="1"/>
              <a:t>25%</a:t>
            </a:r>
            <a:r>
              <a:t> of companies scale ML successfully</a:t>
            </a:r>
          </a:p>
          <a:p>
            <a:pPr lvl="0"/>
            <a:r>
              <a:t>Failures stem from poor data and unclear goals</a:t>
            </a:r>
          </a:p>
          <a:p>
            <a:pPr lvl="0"/>
            <a:r>
              <a:t>Success requires systematic implementation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751</Words>
  <Application>Microsoft Office PowerPoint</Application>
  <PresentationFormat>Widescreen</PresentationFormat>
  <Paragraphs>134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Aptos</vt:lpstr>
      <vt:lpstr>Aptos Display</vt:lpstr>
      <vt:lpstr>Arial</vt:lpstr>
      <vt:lpstr>Office Theme</vt:lpstr>
      <vt:lpstr>This video accompanies</vt:lpstr>
      <vt:lpstr>Chapter 1:  Introduction to Applied Machine Learning</vt:lpstr>
      <vt:lpstr>The Invisible Machine Learning Around You</vt:lpstr>
      <vt:lpstr>Your Morning, Powered by ML</vt:lpstr>
      <vt:lpstr>Why This Chapter Matters</vt:lpstr>
      <vt:lpstr>From Everyday Magic to Business Systems</vt:lpstr>
      <vt:lpstr>Where ML Fits in the AI Universe</vt:lpstr>
      <vt:lpstr>Why ML Differs from Traditional Programming</vt:lpstr>
      <vt:lpstr>The Business Impact — and the Gap</vt:lpstr>
      <vt:lpstr>Two Ways Machines Learn</vt:lpstr>
      <vt:lpstr>Supervised Learning in the Real World</vt:lpstr>
      <vt:lpstr>Classification and Regression</vt:lpstr>
      <vt:lpstr>Unsupervised Learning in the Real World</vt:lpstr>
      <vt:lpstr>Clustering and Pattern Discovery</vt:lpstr>
      <vt:lpstr>Dimensionality Reduction and Feature Discovery</vt:lpstr>
      <vt:lpstr>Choosing the Right Learning Approach</vt:lpstr>
      <vt:lpstr>The Machine Learning Pipeline</vt:lpstr>
      <vt:lpstr>Maria’s Data Preprocessing Story</vt:lpstr>
      <vt:lpstr>Data Cleaning and Quality Assessment</vt:lpstr>
      <vt:lpstr>Feature Engineering for Business Insight</vt:lpstr>
      <vt:lpstr>Training, Validation, and Hyperparameters</vt:lpstr>
      <vt:lpstr>Evaluating Models Beyond Accuracy</vt:lpstr>
      <vt:lpstr>Interpretability, Bias, and Responsible AI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2026-02-28T22:47:36Z</dcterms:created>
  <dcterms:modified xsi:type="dcterms:W3CDTF">2026-02-28T22:51:42Z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