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Props/app0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openxmlformats.org/package/2006/relationships/metadata/extended-properties" Target="docProps/app0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EEE5F6E-7A95-4975-A171-29FB6E055048}" v="1" dt="2026-03-01T00:15:01.33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90" d="100"/>
          <a:sy n="90" d="100"/>
        </p:scale>
        <p:origin x="1308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im Seefeld" userId="9280da10541980ae" providerId="LiveId" clId="{D8449322-6F1D-49C5-868C-1ACCF9F0A711}"/>
    <pc:docChg chg="addSld modSld">
      <pc:chgData name="Kim Seefeld" userId="9280da10541980ae" providerId="LiveId" clId="{D8449322-6F1D-49C5-868C-1ACCF9F0A711}" dt="2026-03-01T00:15:01.338" v="0"/>
      <pc:docMkLst>
        <pc:docMk/>
      </pc:docMkLst>
      <pc:sldChg chg="add">
        <pc:chgData name="Kim Seefeld" userId="9280da10541980ae" providerId="LiveId" clId="{D8449322-6F1D-49C5-868C-1ACCF9F0A711}" dt="2026-03-01T00:15:01.338" v="0"/>
        <pc:sldMkLst>
          <pc:docMk/>
          <pc:sldMk cId="0" sldId="257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495B7A3-3F33-4169-C7B7-7E379873CC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A6D1B549-AC8A-B243-953C-3678907EE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0285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335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EFE919-1979-FD72-1DCD-4CEB488BEB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269819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0B2FB4-5FE9-379C-A737-08181ACAC1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B1FCDE-1794-7951-B8DC-E9D62C363E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F1C924-B5B9-B728-52AC-703721D94F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E38E064-8D7F-7FB4-2E05-DB44B834B1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847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810E3-3E89-2B0B-B2B1-2955F8AC0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00E5DF-38EE-AC65-CA03-C7713F7759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57B3D3-2D96-3476-067F-E4FAE9EEB1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E677CF-578B-6BB1-4811-FB73B8A2BA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9623C9-AA7E-F01D-C1DC-17B05697C94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A9BCC88D-DC47-D749-052B-7A6286B6916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20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CAE837-2D62-2744-4284-991E821FA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80402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0824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3006B-F0B9-113E-7CBB-A25142730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D69C5C-237F-05F0-24F0-0BC4700C47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C953C8-76C8-8369-6ACD-1E399C1DAA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08B7C94-7674-9FD2-19EB-C168681E2E4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944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5CE75E-890F-0884-A788-0032220A9B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ACAA02-62FF-454C-0E1A-2DAE4044BF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B7D7F4-F77D-2CBD-FC0F-7A9BDF6671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274ED2-9121-CD43-9B4C-9A43FA5D744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13230" y="6337788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www.dataanalyticscurriculum.com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050447-F59A-98EA-1418-4EC661ADB2C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132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0526420-E684-3268-D4E9-F9040BAFA2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50B632-B813-7790-FF8D-DC5243BE3A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3FA52C-E727-BF41-E0A0-B12DF16AD468}"/>
              </a:ext>
            </a:extLst>
          </p:cNvPr>
          <p:cNvSpPr txBox="1"/>
          <p:nvPr userDrawn="1"/>
        </p:nvSpPr>
        <p:spPr>
          <a:xfrm>
            <a:off x="3578044" y="6218078"/>
            <a:ext cx="86139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Accessible and Inclusive AI &amp; Data Learning for Everyone                       </a:t>
            </a:r>
            <a:r>
              <a:rPr lang="en-US" sz="1600" b="1" dirty="0"/>
              <a:t>www.DataJoyAI.com</a:t>
            </a:r>
            <a:endParaRPr lang="en-US" sz="1600" b="1" i="1" dirty="0"/>
          </a:p>
        </p:txBody>
      </p:sp>
      <p:pic>
        <p:nvPicPr>
          <p:cNvPr id="5" name="Picture 4" descr="A blue and green letters  AI-generated content may be incorrect.">
            <a:extLst>
              <a:ext uri="{FF2B5EF4-FFF2-40B4-BE49-F238E27FC236}">
                <a16:creationId xmlns:a16="http://schemas.microsoft.com/office/drawing/2014/main" id="{CBDF257C-5DA4-7EF4-A51B-9A0E6E9A23B3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79" y="6083284"/>
            <a:ext cx="2595417" cy="615468"/>
          </a:xfrm>
          <a:prstGeom prst="rect">
            <a:avLst/>
          </a:prstGeom>
        </p:spPr>
      </p:pic>
      <p:pic>
        <p:nvPicPr>
          <p:cNvPr id="7" name="Picture 6" descr="A black silhouette of a person  AI-generated content may be incorrect.">
            <a:extLst>
              <a:ext uri="{FF2B5EF4-FFF2-40B4-BE49-F238E27FC236}">
                <a16:creationId xmlns:a16="http://schemas.microsoft.com/office/drawing/2014/main" id="{FBC28EA2-8877-C89B-92A1-CDB03F0D4830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2900215" y="6104067"/>
            <a:ext cx="546387" cy="546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350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This video accompanies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7B2C4D8-001D-124C-6759-791B89B0D6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0764" y="1038650"/>
            <a:ext cx="3962953" cy="489653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Precision: Avoiding False Alarms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Measures correctness of positive predictions</a:t>
            </a:r>
          </a:p>
          <a:p>
            <a:pPr lvl="0"/>
            <a:r>
              <a:t>Important when false positives are costly</a:t>
            </a:r>
          </a:p>
          <a:p>
            <a:pPr lvl="0"/>
            <a:r>
              <a:t>Fraud example: unnecessary reviews frustrate customers</a:t>
            </a:r>
          </a:p>
          <a:p>
            <a:pPr lvl="0"/>
            <a:r>
              <a:t>High precision = trustworthy alerts</a:t>
            </a:r>
          </a:p>
          <a:p>
            <a:pPr lvl="0"/>
            <a:r>
              <a:t>Reduces operational burden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Recall: Catching What Matters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Measures how many actual positives are detected</a:t>
            </a:r>
          </a:p>
          <a:p>
            <a:pPr lvl="0"/>
            <a:r>
              <a:t>Critical when missing cases is expensive</a:t>
            </a:r>
          </a:p>
          <a:p>
            <a:pPr lvl="0"/>
            <a:r>
              <a:t>Fraud example: missed fraud = direct financial loss</a:t>
            </a:r>
          </a:p>
          <a:p>
            <a:pPr lvl="0"/>
            <a:r>
              <a:t>High recall = strong protection</a:t>
            </a:r>
          </a:p>
          <a:p>
            <a:pPr lvl="0"/>
            <a:r>
              <a:t>Complements precision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Precision–Recall Trade-off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Improving recall often lowers precision</a:t>
            </a:r>
          </a:p>
          <a:p>
            <a:pPr lvl="0"/>
            <a:r>
              <a:t>Improving precision often lowers recall</a:t>
            </a:r>
          </a:p>
          <a:p>
            <a:pPr lvl="0"/>
            <a:r>
              <a:t>Optimal balance depends on business goals</a:t>
            </a:r>
          </a:p>
          <a:p>
            <a:pPr lvl="0"/>
            <a:r>
              <a:t>Fraud, healthcare, safety often prioritize recall</a:t>
            </a:r>
          </a:p>
          <a:p>
            <a:pPr lvl="0"/>
            <a:r>
              <a:t>Customer experience often prioritizes precision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F1 Score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Harmonic mean of precision and recall</a:t>
            </a:r>
          </a:p>
          <a:p>
            <a:pPr lvl="0"/>
            <a:r>
              <a:t>Balances both metrics in one number</a:t>
            </a:r>
          </a:p>
          <a:p>
            <a:pPr lvl="0"/>
            <a:r>
              <a:t>Useful for comparing models</a:t>
            </a:r>
          </a:p>
          <a:p>
            <a:pPr lvl="0"/>
            <a:r>
              <a:t>Highlights imbalanced performance</a:t>
            </a:r>
          </a:p>
          <a:p>
            <a:pPr lvl="0"/>
            <a:r>
              <a:t>Helpful when both metrics matter equally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ROC Curves and AUC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ROC shows trade-off across thresholds</a:t>
            </a:r>
          </a:p>
          <a:p>
            <a:pPr lvl="0"/>
            <a:r>
              <a:t>Plots true positive rate vs. false positive rate</a:t>
            </a:r>
          </a:p>
          <a:p>
            <a:pPr lvl="0"/>
            <a:r>
              <a:t>AUC summarizes ranking ability</a:t>
            </a:r>
          </a:p>
          <a:p>
            <a:pPr lvl="0"/>
            <a:r>
              <a:t>Threshold-independent evaluation</a:t>
            </a:r>
          </a:p>
          <a:p>
            <a:pPr lvl="0"/>
            <a:r>
              <a:t>Higher AUC = better class separation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Confusion Matrices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Show all types of correct/incorrect predictions</a:t>
            </a:r>
          </a:p>
          <a:p>
            <a:pPr lvl="0"/>
            <a:r>
              <a:t>True positives, true negatives, false positives, false negatives</a:t>
            </a:r>
          </a:p>
          <a:p>
            <a:pPr lvl="0"/>
            <a:r>
              <a:t>Reveal mistake patterns</a:t>
            </a:r>
          </a:p>
          <a:p>
            <a:pPr lvl="0"/>
            <a:r>
              <a:t>Essential for multi-class problems</a:t>
            </a:r>
          </a:p>
          <a:p>
            <a:pPr lvl="0"/>
            <a:r>
              <a:t>Helps diagnose model weaknesses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Overfitting: When Models Memorize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Overfitting = great on training, poor on new data</a:t>
            </a:r>
          </a:p>
          <a:p>
            <a:pPr lvl="0"/>
            <a:r>
              <a:t>Learns noise instead of general patterns</a:t>
            </a:r>
          </a:p>
          <a:p>
            <a:pPr lvl="0"/>
            <a:r>
              <a:t>Common with small datasets or complex models</a:t>
            </a:r>
          </a:p>
          <a:p>
            <a:pPr lvl="0"/>
            <a:r>
              <a:t>Training accuracy ≠ real-world accuracy</a:t>
            </a:r>
          </a:p>
          <a:p>
            <a:pPr lvl="0"/>
            <a:r>
              <a:t>Must detect before deployment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Real-World Overfitting Failures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Retail model overfit to past seasonal patterns</a:t>
            </a:r>
          </a:p>
          <a:p>
            <a:pPr lvl="0"/>
            <a:r>
              <a:t>Medical model learned equipment artifacts, not symptoms</a:t>
            </a:r>
          </a:p>
          <a:p>
            <a:pPr lvl="0"/>
            <a:r>
              <a:t>Both failed when conditions changed</a:t>
            </a:r>
          </a:p>
          <a:p>
            <a:pPr lvl="0"/>
            <a:r>
              <a:t>Overfitting causes unreliable predictions</a:t>
            </a:r>
          </a:p>
          <a:p>
            <a:pPr lvl="0"/>
            <a:r>
              <a:t>Evaluation must detect these issues early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Cross-Validation for Reliability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Tests model on multiple data subsets</a:t>
            </a:r>
          </a:p>
          <a:p>
            <a:pPr lvl="0"/>
            <a:r>
              <a:t>Provides robust performance estimates</a:t>
            </a:r>
          </a:p>
          <a:p>
            <a:pPr lvl="0"/>
            <a:r>
              <a:t>Detects overfitting and instability</a:t>
            </a:r>
          </a:p>
          <a:p>
            <a:pPr lvl="0"/>
            <a:r>
              <a:t>Uses all data for training and testing</a:t>
            </a:r>
          </a:p>
          <a:p>
            <a:pPr lvl="0"/>
            <a:r>
              <a:t>Standard practice for trustworthy models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Preventing Overfitting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Regularization encourages simpler patterns</a:t>
            </a:r>
          </a:p>
          <a:p>
            <a:pPr lvl="0"/>
            <a:r>
              <a:t>Data augmentation increases diversity</a:t>
            </a:r>
          </a:p>
          <a:p>
            <a:pPr lvl="0"/>
            <a:r>
              <a:t>Ensemble methods combine multiple models</a:t>
            </a:r>
          </a:p>
          <a:p>
            <a:pPr lvl="0"/>
            <a:r>
              <a:t>Early stopping prevents over-training</a:t>
            </a:r>
          </a:p>
          <a:p>
            <a:pPr lvl="0"/>
            <a:r>
              <a:t>Goal: generalize, not memorize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5158" y="2395943"/>
            <a:ext cx="10515600" cy="1325563"/>
          </a:xfrm>
        </p:spPr>
        <p:txBody>
          <a:bodyPr/>
          <a:lstStyle/>
          <a:p>
            <a:pPr marL="0" lvl="0" indent="0">
              <a:buNone/>
            </a:pPr>
            <a:r>
              <a:rPr dirty="0"/>
              <a:t>Chapter 3: </a:t>
            </a:r>
            <a:br>
              <a:rPr lang="en-US" dirty="0"/>
            </a:br>
            <a:r>
              <a:rPr dirty="0"/>
              <a:t>Model Evaluation and Performance Metrics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Bias and Fairness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Models can disadvantage certain groups</a:t>
            </a:r>
          </a:p>
          <a:p>
            <a:pPr lvl="0"/>
            <a:r>
              <a:t>Bias arises from historical, representation, or measurement issues</a:t>
            </a:r>
          </a:p>
          <a:p>
            <a:pPr lvl="0"/>
            <a:r>
              <a:t>Real-world examples show serious harm</a:t>
            </a:r>
          </a:p>
          <a:p>
            <a:pPr lvl="0"/>
            <a:r>
              <a:t>Fairness evaluation is essential</a:t>
            </a:r>
          </a:p>
          <a:p>
            <a:pPr lvl="0"/>
            <a:r>
              <a:t>Technical accuracy ≠ ethical correctness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Detecting and Mitigating Bias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Fairness metrics evaluate group-level performance</a:t>
            </a:r>
          </a:p>
          <a:p>
            <a:pPr lvl="0"/>
            <a:r>
              <a:t>Techniques: pre-processing, in-processing, post-processing</a:t>
            </a:r>
          </a:p>
          <a:p>
            <a:pPr lvl="0"/>
            <a:r>
              <a:t>Different fairness goals may conflict</a:t>
            </a:r>
          </a:p>
          <a:p>
            <a:pPr lvl="0"/>
            <a:r>
              <a:t>Requires ongoing monitoring</a:t>
            </a:r>
          </a:p>
          <a:p>
            <a:pPr lvl="0"/>
            <a:r>
              <a:t>Ensures equitable model behavior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Building Reliable Evaluation Practices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Match metrics to business objectives</a:t>
            </a:r>
          </a:p>
          <a:p>
            <a:pPr lvl="0"/>
            <a:r>
              <a:t>Test thoroughly before deployment</a:t>
            </a:r>
          </a:p>
          <a:p>
            <a:pPr lvl="0"/>
            <a:r>
              <a:t>Monitor performance continuously</a:t>
            </a:r>
          </a:p>
          <a:p>
            <a:pPr lvl="0"/>
            <a:r>
              <a:t>Evaluate fairness systematically</a:t>
            </a:r>
          </a:p>
          <a:p>
            <a:pPr lvl="0"/>
            <a:r>
              <a:t>Combine technical metrics with human judgment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Key Takeaways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Evaluation determines real-world success</a:t>
            </a:r>
          </a:p>
          <a:p>
            <a:pPr lvl="0"/>
            <a:r>
              <a:t>Accuracy alone is insufficient</a:t>
            </a:r>
          </a:p>
          <a:p>
            <a:pPr lvl="0"/>
            <a:r>
              <a:t>Precision, recall, AUC, and confusion matrices matter</a:t>
            </a:r>
          </a:p>
          <a:p>
            <a:pPr lvl="0"/>
            <a:r>
              <a:t>Cross-validation prevents overfitting</a:t>
            </a:r>
          </a:p>
          <a:p>
            <a:pPr lvl="0"/>
            <a:r>
              <a:t>Fairness and bias evaluation protect people and organizations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Hidden Risk in “Great” Models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A model may look accurate but fail in real-world use</a:t>
            </a:r>
          </a:p>
          <a:p>
            <a:pPr lvl="0"/>
            <a:r>
              <a:t>95% accuracy doesn’t guarantee business value</a:t>
            </a:r>
          </a:p>
          <a:p>
            <a:pPr lvl="0"/>
            <a:r>
              <a:t>Leaders ask: “How do we know it’s actually good?”</a:t>
            </a:r>
          </a:p>
          <a:p>
            <a:pPr lvl="0"/>
            <a:r>
              <a:t>Poor evaluation leads to costly mistakes</a:t>
            </a:r>
          </a:p>
          <a:p>
            <a:pPr lvl="0"/>
            <a:r>
              <a:t>Evaluation is as important as model building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When Accuracy Fails in the Real World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Retailer lost millions due to flawed demand model</a:t>
            </a:r>
          </a:p>
          <a:p>
            <a:pPr lvl="0"/>
            <a:r>
              <a:t>Model failed on new products (30% of inventory)</a:t>
            </a:r>
          </a:p>
          <a:p>
            <a:pPr lvl="0"/>
            <a:r>
              <a:t>High test accuracy masked hidden weaknesses</a:t>
            </a:r>
          </a:p>
          <a:p>
            <a:pPr lvl="0"/>
            <a:r>
              <a:t>Real-world conditions differ from test data</a:t>
            </a:r>
          </a:p>
          <a:p>
            <a:pPr lvl="0"/>
            <a:r>
              <a:t>Evaluation must reflect real deployment scenarios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Why Evaluation Matters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Models make thousands of automated decisions</a:t>
            </a:r>
          </a:p>
          <a:p>
            <a:pPr lvl="0"/>
            <a:r>
              <a:t>Each decision has financial and human consequences</a:t>
            </a:r>
          </a:p>
          <a:p>
            <a:pPr lvl="0"/>
            <a:r>
              <a:t>Poor evaluation leads to biased or unsafe systems</a:t>
            </a:r>
          </a:p>
          <a:p>
            <a:pPr lvl="0"/>
            <a:r>
              <a:t>Real-world performance &gt; test performance</a:t>
            </a:r>
          </a:p>
          <a:p>
            <a:pPr lvl="0"/>
            <a:r>
              <a:t>Evaluation protects business and customers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High Cost of Bad Models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Healthcare AI misdiagnosed cases due to image artifacts</a:t>
            </a:r>
          </a:p>
          <a:p>
            <a:pPr lvl="0"/>
            <a:r>
              <a:t>Hiring model discriminated based on historical bias</a:t>
            </a:r>
          </a:p>
          <a:p>
            <a:pPr lvl="0"/>
            <a:r>
              <a:t>Both passed initial accuracy tests</a:t>
            </a:r>
          </a:p>
          <a:p>
            <a:pPr lvl="0"/>
            <a:r>
              <a:t>Hidden flaws caused legal, ethical, and financial damage</a:t>
            </a:r>
          </a:p>
          <a:p>
            <a:pPr lvl="0"/>
            <a:r>
              <a:t>Thorough evaluation prevents these failures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Why Evaluation Is Hard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ML predictions are probabilistic, not certain</a:t>
            </a:r>
          </a:p>
          <a:p>
            <a:pPr lvl="0"/>
            <a:r>
              <a:t>Accuracy doesn’t reveal </a:t>
            </a:r>
            <a:r>
              <a:rPr i="1"/>
              <a:t>which</a:t>
            </a:r>
            <a:r>
              <a:t> mistakes occur</a:t>
            </a:r>
          </a:p>
          <a:p>
            <a:pPr lvl="0"/>
            <a:r>
              <a:t>Real-world data shifts over time</a:t>
            </a:r>
          </a:p>
          <a:p>
            <a:pPr lvl="0"/>
            <a:r>
              <a:t>Models degrade as behavior and markets change</a:t>
            </a:r>
          </a:p>
          <a:p>
            <a:pPr lvl="0"/>
            <a:r>
              <a:t>Evaluation must anticipate dynamic conditions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Accuracy Isn’t Enough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Accuracy hides class imbalance problems</a:t>
            </a:r>
          </a:p>
          <a:p>
            <a:pPr lvl="0"/>
            <a:r>
              <a:t>Fraud example: 99% accuracy but catches 0% fraud</a:t>
            </a:r>
          </a:p>
          <a:p>
            <a:pPr lvl="0"/>
            <a:r>
              <a:t>High accuracy can still mean business failure</a:t>
            </a:r>
          </a:p>
          <a:p>
            <a:pPr lvl="0"/>
            <a:r>
              <a:t>Need metrics that reflect real priorities</a:t>
            </a:r>
          </a:p>
          <a:p>
            <a:pPr lvl="0"/>
            <a:r>
              <a:t>Different mistakes have different costs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Precision and Recall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Precision: when model predicts positive, how often correct?</a:t>
            </a:r>
          </a:p>
          <a:p>
            <a:pPr lvl="0"/>
            <a:r>
              <a:t>Recall: of all actual positives, how many found?</a:t>
            </a:r>
          </a:p>
          <a:p>
            <a:pPr lvl="0"/>
            <a:r>
              <a:t>Both matter for high-stakes decisions</a:t>
            </a:r>
          </a:p>
          <a:p>
            <a:pPr lvl="0"/>
            <a:r>
              <a:t>Reveal mistake patterns accuracy hides</a:t>
            </a:r>
          </a:p>
          <a:p>
            <a:pPr lvl="0"/>
            <a:r>
              <a:t>Essential for imbalanced datasets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DJA">
      <a:dk1>
        <a:srgbClr val="0A1A2F"/>
      </a:dk1>
      <a:lt1>
        <a:srgbClr val="FFFFFF"/>
      </a:lt1>
      <a:dk2>
        <a:srgbClr val="3E5C76"/>
      </a:dk2>
      <a:lt2>
        <a:srgbClr val="FFFFFF"/>
      </a:lt2>
      <a:accent1>
        <a:srgbClr val="2A7F9E"/>
      </a:accent1>
      <a:accent2>
        <a:srgbClr val="7A6FA1"/>
      </a:accent2>
      <a:accent3>
        <a:srgbClr val="8A7F7A"/>
      </a:accent3>
      <a:accent4>
        <a:srgbClr val="B85C38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720</Words>
  <Application>Microsoft Office PowerPoint</Application>
  <PresentationFormat>Widescreen</PresentationFormat>
  <Paragraphs>128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7" baseType="lpstr">
      <vt:lpstr>Aptos</vt:lpstr>
      <vt:lpstr>Aptos Display</vt:lpstr>
      <vt:lpstr>Arial</vt:lpstr>
      <vt:lpstr>Office Theme</vt:lpstr>
      <vt:lpstr>This video accompanies</vt:lpstr>
      <vt:lpstr>Chapter 3:  Model Evaluation and Performance Metrics</vt:lpstr>
      <vt:lpstr>The Hidden Risk in “Great” Models</vt:lpstr>
      <vt:lpstr>When Accuracy Fails in the Real World</vt:lpstr>
      <vt:lpstr>Why Evaluation Matters</vt:lpstr>
      <vt:lpstr>The High Cost of Bad Models</vt:lpstr>
      <vt:lpstr>Why Evaluation Is Hard</vt:lpstr>
      <vt:lpstr>Accuracy Isn’t Enough</vt:lpstr>
      <vt:lpstr>Precision and Recall</vt:lpstr>
      <vt:lpstr>Precision: Avoiding False Alarms</vt:lpstr>
      <vt:lpstr>Recall: Catching What Matters</vt:lpstr>
      <vt:lpstr>The Precision–Recall Trade-off</vt:lpstr>
      <vt:lpstr>The F1 Score</vt:lpstr>
      <vt:lpstr>ROC Curves and AUC</vt:lpstr>
      <vt:lpstr>Confusion Matrices</vt:lpstr>
      <vt:lpstr>Overfitting: When Models Memorize</vt:lpstr>
      <vt:lpstr>Real-World Overfitting Failures</vt:lpstr>
      <vt:lpstr>Cross-Validation for Reliability</vt:lpstr>
      <vt:lpstr>Preventing Overfitting</vt:lpstr>
      <vt:lpstr>Bias and Fairness</vt:lpstr>
      <vt:lpstr>Detecting and Mitigating Bias</vt:lpstr>
      <vt:lpstr>Building Reliable Evaluation Practices</vt:lpstr>
      <vt:lpstr>Key Takeaways</vt:lpstr>
    </vt:vector>
  </TitlesOfParts>
  <LinksUpToDate>false</LinksUpToDate>
  <SharedDoc>false</SharedDoc>
  <HyperlinksChanged>false</HyperlinksChanged>
  <AppVersion>16.0000</AppVersion>
</Properties>
</file>

<file path=docProps/app0.xml><?xml version="1.0" encoding="utf-8"?>
<Properties xmlns="http://schemas.openxmlformats.org/officeDocument/2006/extended-properties" xmlns:vt="http://schemas.openxmlformats.org/officeDocument/2006/docPropsVTypes">
  <TotalTime>24</TotalTime>
  <Words>3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Slides to Accompany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Invisible AI Revolution</dc:title>
  <dc:creator>AI and Data Literacy Series</dc:creator>
  <cp:keywords/>
  <cp:lastModifiedBy>Kim Seefeld</cp:lastModifiedBy>
  <cp:revision>1</cp:revision>
  <dcterms:created xsi:type="dcterms:W3CDTF">2026-03-01T00:14:01Z</dcterms:created>
  <dcterms:modified xsi:type="dcterms:W3CDTF">2026-03-01T00:15:10Z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utput">
    <vt:lpwstr/>
  </property>
  <property fmtid="{D5CDD505-2E9C-101B-9397-08002B2CF9AE}" pid="3" name="subtitle">
    <vt:lpwstr>How You’re Already Living in an AI World</vt:lpwstr>
  </property>
</Properties>
</file>