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2C4D8-001D-124C-6759-791B89B0D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764" y="1038650"/>
            <a:ext cx="3962953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Regression: Predicting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Answers “how much” or “how many”</a:t>
            </a:r>
          </a:p>
          <a:p>
            <a:pPr lvl="0"/>
            <a:r>
              <a:t>Predicts continuous values (prices, times, amounts)</a:t>
            </a:r>
          </a:p>
          <a:p>
            <a:pPr lvl="0"/>
            <a:r>
              <a:t>Small differences matter financially</a:t>
            </a:r>
          </a:p>
          <a:p>
            <a:pPr lvl="0"/>
            <a:r>
              <a:t>Used in pricing, forecasting, risk scoring</a:t>
            </a:r>
          </a:p>
          <a:p>
            <a:pPr lvl="0"/>
            <a:r>
              <a:t>Enables precise business planning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Everyday Regression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Uber predicts ride cost and wait time</a:t>
            </a:r>
          </a:p>
          <a:p>
            <a:pPr lvl="0"/>
            <a:r>
              <a:t>E-commerce predicts shipping cost</a:t>
            </a:r>
          </a:p>
          <a:p>
            <a:pPr lvl="0"/>
            <a:r>
              <a:t>Banks estimate interest rates</a:t>
            </a:r>
          </a:p>
          <a:p>
            <a:pPr lvl="0"/>
            <a:r>
              <a:t>Streaming services predict viewing hours</a:t>
            </a:r>
          </a:p>
          <a:p>
            <a:pPr lvl="0"/>
            <a:r>
              <a:t>Businesses forecast customer lifetime value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Types of Regression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Linear regression: straight-line relationships</a:t>
            </a:r>
          </a:p>
          <a:p>
            <a:pPr lvl="0"/>
            <a:r>
              <a:t>Polynomial regression: curved relationships</a:t>
            </a:r>
          </a:p>
          <a:p>
            <a:pPr lvl="0"/>
            <a:r>
              <a:t>Decision tree regression: rule-based predictions</a:t>
            </a:r>
          </a:p>
          <a:p>
            <a:pPr lvl="0"/>
            <a:r>
              <a:t>Each suited to different data patterns</a:t>
            </a:r>
          </a:p>
          <a:p>
            <a:pPr lvl="0"/>
            <a:r>
              <a:t>Tradeoffs between simplicity and flexibility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Classification: Predicting 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Answers “which type” or “what category”</a:t>
            </a:r>
          </a:p>
          <a:p>
            <a:pPr lvl="0"/>
            <a:r>
              <a:t>Outputs labels, not numbers</a:t>
            </a:r>
          </a:p>
          <a:p>
            <a:pPr lvl="0"/>
            <a:r>
              <a:t>Used in spam detection, fraud, diagnosis</a:t>
            </a:r>
          </a:p>
          <a:p>
            <a:pPr lvl="0"/>
            <a:r>
              <a:t>Critical for yes/no business decisions</a:t>
            </a:r>
          </a:p>
          <a:p>
            <a:pPr lvl="0"/>
            <a:r>
              <a:t>Often high-stakes applications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Binary vs. Multi-Class 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Binary: two categories (spam/not spam)</a:t>
            </a:r>
          </a:p>
          <a:p>
            <a:pPr lvl="0"/>
            <a:r>
              <a:t>Multi-class: three or more categories</a:t>
            </a:r>
          </a:p>
          <a:p>
            <a:pPr lvl="0"/>
            <a:r>
              <a:t>Different algorithms handle each differently</a:t>
            </a:r>
          </a:p>
          <a:p>
            <a:pPr lvl="0"/>
            <a:r>
              <a:t>Evaluation metrics vary by problem type</a:t>
            </a:r>
          </a:p>
          <a:p>
            <a:pPr lvl="0"/>
            <a:r>
              <a:t>Impacts model design and interpretation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Real-World Classification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Mobile check deposit image quality</a:t>
            </a:r>
          </a:p>
          <a:p>
            <a:pPr lvl="0"/>
            <a:r>
              <a:t>Fraud detection in online shopping</a:t>
            </a:r>
          </a:p>
          <a:p>
            <a:pPr lvl="0"/>
            <a:r>
              <a:t>Content moderation on social platforms</a:t>
            </a:r>
          </a:p>
          <a:p>
            <a:pPr lvl="0"/>
            <a:r>
              <a:t>Genre and mood classification in streaming</a:t>
            </a:r>
          </a:p>
          <a:p>
            <a:pPr lvl="0"/>
            <a:r>
              <a:t>Medical image classification for diagnosis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Types of Classification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Logistic regression: interpretable probabilities</a:t>
            </a:r>
          </a:p>
          <a:p>
            <a:pPr lvl="0"/>
            <a:r>
              <a:t>Decision trees: clear rule-based decisions</a:t>
            </a:r>
          </a:p>
          <a:p>
            <a:pPr lvl="0"/>
            <a:r>
              <a:t>Random forests: ensemble of many trees</a:t>
            </a:r>
          </a:p>
          <a:p>
            <a:pPr lvl="0"/>
            <a:r>
              <a:t>SVMs: optimal boundaries between classes</a:t>
            </a:r>
          </a:p>
          <a:p>
            <a:pPr lvl="0"/>
            <a:r>
              <a:t>Neural networks: complex, high-capacity models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Choosing Regression vs. 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Depends on the type of answer needed</a:t>
            </a:r>
          </a:p>
          <a:p>
            <a:pPr lvl="0"/>
            <a:r>
              <a:t>Regression: specific numeric predictions</a:t>
            </a:r>
          </a:p>
          <a:p>
            <a:pPr lvl="0"/>
            <a:r>
              <a:t>Classification: categorical decisions</a:t>
            </a:r>
          </a:p>
          <a:p>
            <a:pPr lvl="0"/>
            <a:r>
              <a:t>Same problem can be framed both ways</a:t>
            </a:r>
          </a:p>
          <a:p>
            <a:pPr lvl="0"/>
            <a:r>
              <a:t>Businesses often use both for different needs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Introduction to Recommendation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Special class of ML for personalized suggestions</a:t>
            </a:r>
          </a:p>
          <a:p>
            <a:pPr lvl="0"/>
            <a:r>
              <a:t>Power major digital platforms</a:t>
            </a:r>
          </a:p>
          <a:p>
            <a:pPr lvl="0"/>
            <a:r>
              <a:t>Use past behavior to predict future preferences</a:t>
            </a:r>
          </a:p>
          <a:p>
            <a:pPr lvl="0"/>
            <a:r>
              <a:t>Improve engagement and revenue</a:t>
            </a:r>
          </a:p>
          <a:p>
            <a:pPr lvl="0"/>
            <a:r>
              <a:t>Two main approaches: collaborative &amp; content-based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Recommendations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Collaborative filtering: similar users like similar items</a:t>
            </a:r>
          </a:p>
          <a:p>
            <a:pPr lvl="0"/>
            <a:r>
              <a:t>Content-based: match item characteristics to preferences</a:t>
            </a:r>
          </a:p>
          <a:p>
            <a:pPr lvl="0"/>
            <a:r>
              <a:t>Combine millions of user interactions</a:t>
            </a:r>
          </a:p>
          <a:p>
            <a:pPr lvl="0"/>
            <a:r>
              <a:t>Predict what each user will enjoy next</a:t>
            </a:r>
          </a:p>
          <a:p>
            <a:pPr lvl="0"/>
            <a:r>
              <a:t>Enable personalization at massive scale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791" y="2353413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2: Making Predictions from Data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Impact of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Amazon: 35% of revenue from recommendations</a:t>
            </a:r>
          </a:p>
          <a:p>
            <a:pPr lvl="0"/>
            <a:r>
              <a:t>Netflix: saves $1B annually by reducing churn</a:t>
            </a:r>
          </a:p>
          <a:p>
            <a:pPr lvl="0"/>
            <a:r>
              <a:t>Spotify: Discover Weekly drives engagement</a:t>
            </a:r>
          </a:p>
          <a:p>
            <a:pPr lvl="0"/>
            <a:r>
              <a:t>LinkedIn: job recommendations match talent to roles</a:t>
            </a:r>
          </a:p>
          <a:p>
            <a:pPr lvl="0"/>
            <a:r>
              <a:t>Value created for both users and businesses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Simple Recommendation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Popularity-based: works for new users</a:t>
            </a:r>
          </a:p>
          <a:p>
            <a:pPr lvl="0"/>
            <a:r>
              <a:t>Similarity-based: compares user behavior patterns</a:t>
            </a:r>
          </a:p>
          <a:p>
            <a:pPr lvl="0"/>
            <a:r>
              <a:t>Matrix factorization: uncovers hidden preference factors</a:t>
            </a:r>
          </a:p>
          <a:p>
            <a:pPr lvl="0"/>
            <a:r>
              <a:t>Each approach suits different data situations</a:t>
            </a:r>
          </a:p>
          <a:p>
            <a:pPr lvl="0"/>
            <a:r>
              <a:t>Foundation for modern recommender systems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Optimization in Business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Optimization determines what </a:t>
            </a:r>
            <a:r>
              <a:rPr i="1"/>
              <a:t>should</a:t>
            </a:r>
            <a:r>
              <a:t> happen</a:t>
            </a:r>
          </a:p>
          <a:p>
            <a:pPr lvl="0"/>
            <a:r>
              <a:t>Allocates resources, sets prices, schedules operations</a:t>
            </a:r>
          </a:p>
          <a:p>
            <a:pPr lvl="0"/>
            <a:r>
              <a:t>Requires objectives, decision variables, constraints</a:t>
            </a:r>
          </a:p>
          <a:p>
            <a:pPr lvl="0"/>
            <a:r>
              <a:t>Used in logistics, pricing, advertising, manufacturing</a:t>
            </a:r>
          </a:p>
          <a:p>
            <a:pPr lvl="0"/>
            <a:r>
              <a:t>Complements predictive modeling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Real-Time Optimization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Ride-sharing adjusts prices and driver allocation</a:t>
            </a:r>
          </a:p>
          <a:p>
            <a:pPr lvl="0"/>
            <a:r>
              <a:t>Online ads selected in milliseconds</a:t>
            </a:r>
          </a:p>
          <a:p>
            <a:pPr lvl="0"/>
            <a:r>
              <a:t>Airlines and hotels use dynamic pricing</a:t>
            </a:r>
          </a:p>
          <a:p>
            <a:pPr lvl="0"/>
            <a:r>
              <a:t>Systems learn optimal strategies over time</a:t>
            </a:r>
          </a:p>
          <a:p>
            <a:pPr lvl="0"/>
            <a:r>
              <a:t>Balance revenue, satisfaction, and supply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Simple Optimization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Linear programming: optimal solutions with constraints</a:t>
            </a:r>
          </a:p>
          <a:p>
            <a:pPr lvl="0"/>
            <a:r>
              <a:t>Greedy algorithms: fast, simple approximations</a:t>
            </a:r>
          </a:p>
          <a:p>
            <a:pPr lvl="0"/>
            <a:r>
              <a:t>Genetic algorithms: explore complex solution spaces</a:t>
            </a:r>
          </a:p>
          <a:p>
            <a:pPr lvl="0"/>
            <a:r>
              <a:t>Simulated annealing: escapes local optima</a:t>
            </a:r>
          </a:p>
          <a:p>
            <a:pPr lvl="0"/>
            <a:r>
              <a:t>Tools for solving diverse business problems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Model Tuning and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Hyperparameters control model behavior</a:t>
            </a:r>
          </a:p>
          <a:p>
            <a:pPr lvl="0"/>
            <a:r>
              <a:t>Tuning improves accuracy and reliability</a:t>
            </a:r>
          </a:p>
          <a:p>
            <a:pPr lvl="0"/>
            <a:r>
              <a:t>Trial-and-error works for simple cases</a:t>
            </a:r>
          </a:p>
          <a:p>
            <a:pPr lvl="0"/>
            <a:r>
              <a:t>Grid and random search explore settings systematically</a:t>
            </a:r>
          </a:p>
          <a:p>
            <a:pPr lvl="0"/>
            <a:r>
              <a:t>AutoML automates large-scale tuning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Measuring Model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Regression: closeness to actual values</a:t>
            </a:r>
          </a:p>
          <a:p>
            <a:pPr lvl="0"/>
            <a:r>
              <a:t>Classification: accuracy, precision, recall</a:t>
            </a:r>
          </a:p>
          <a:p>
            <a:pPr lvl="0"/>
            <a:r>
              <a:t>Accuracy alone can mislead</a:t>
            </a:r>
          </a:p>
          <a:p>
            <a:pPr lvl="0"/>
            <a:r>
              <a:t>Cost of errors varies by context</a:t>
            </a:r>
          </a:p>
          <a:p>
            <a:pPr lvl="0"/>
            <a:r>
              <a:t>Business metrics often matter most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Models Learn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Feature importance reveals key variables</a:t>
            </a:r>
          </a:p>
          <a:p>
            <a:pPr lvl="0"/>
            <a:r>
              <a:t>Interpretation validates model behavior</a:t>
            </a:r>
          </a:p>
          <a:p>
            <a:pPr lvl="0"/>
            <a:r>
              <a:t>SHAP values explain individual predictions</a:t>
            </a:r>
          </a:p>
          <a:p>
            <a:pPr lvl="0"/>
            <a:r>
              <a:t>Partial dependence shows variable effects</a:t>
            </a:r>
          </a:p>
          <a:p>
            <a:pPr lvl="0"/>
            <a:r>
              <a:t>Ensures models learn meaningful patterns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Conclusion: Predictive Modeling Foundations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Models learn patterns to make accurate predictions</a:t>
            </a:r>
          </a:p>
          <a:p>
            <a:pPr lvl="0"/>
            <a:r>
              <a:t>Regression and classification solve core business problems</a:t>
            </a:r>
          </a:p>
          <a:p>
            <a:pPr lvl="0"/>
            <a:r>
              <a:t>Recommendations personalize digital experiences</a:t>
            </a:r>
          </a:p>
          <a:p>
            <a:pPr lvl="0"/>
            <a:r>
              <a:t>Optimization improves decision-making</a:t>
            </a:r>
          </a:p>
          <a:p>
            <a:pPr lvl="0"/>
            <a:r>
              <a:t>Interpretation ensures trust and responsible use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Million-Dollar Prediction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Streaming services must choose which shows to produce</a:t>
            </a:r>
          </a:p>
          <a:p>
            <a:pPr lvl="0"/>
            <a:r>
              <a:t>Wrong choices cost millions; right choices drive growth</a:t>
            </a:r>
          </a:p>
          <a:p>
            <a:pPr lvl="0"/>
            <a:r>
              <a:t>Similar prediction challenges exist across industries</a:t>
            </a:r>
          </a:p>
          <a:p>
            <a:pPr lvl="0"/>
            <a:r>
              <a:t>Retail, banking, healthcare, marketing all rely on predictions</a:t>
            </a:r>
          </a:p>
          <a:p>
            <a:pPr lvl="0"/>
            <a:r>
              <a:t>ML enables decisions more accurate than human intuition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Predictions Power Modern Business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Amazon recommendations drive 35% of sales</a:t>
            </a:r>
          </a:p>
          <a:p>
            <a:pPr lvl="0"/>
            <a:r>
              <a:t>Netflix engagement fueled by predictive algorithms</a:t>
            </a:r>
          </a:p>
          <a:p>
            <a:pPr lvl="0"/>
            <a:r>
              <a:t>Credit scores built from large-scale predictive models</a:t>
            </a:r>
          </a:p>
          <a:p>
            <a:pPr lvl="0"/>
            <a:r>
              <a:t>Businesses forecast behavior, risk, and demand</a:t>
            </a:r>
          </a:p>
          <a:p>
            <a:pPr lvl="0"/>
            <a:r>
              <a:t>ML models outperform human experts in many domains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Is a Machine Learning Model?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 model is a mathematical recipe for prediction</a:t>
            </a:r>
          </a:p>
          <a:p>
            <a:pPr lvl="0"/>
            <a:r>
              <a:t>Learns patterns from examples</a:t>
            </a:r>
          </a:p>
          <a:p>
            <a:pPr lvl="0"/>
            <a:r>
              <a:t>Generalizes to new, unseen situations</a:t>
            </a:r>
          </a:p>
          <a:p>
            <a:pPr lvl="0"/>
            <a:r>
              <a:t>Recognizes complex relationships humans may miss</a:t>
            </a:r>
          </a:p>
          <a:p>
            <a:pPr lvl="0"/>
            <a:r>
              <a:t>Foundation of all predictive systems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Models as Pattern Recognition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Models learn from labeled examples</a:t>
            </a:r>
          </a:p>
          <a:p>
            <a:pPr lvl="0"/>
            <a:r>
              <a:t>Identify patterns distinguishing outcomes (hits vs. flops)</a:t>
            </a:r>
          </a:p>
          <a:p>
            <a:pPr lvl="0"/>
            <a:r>
              <a:t>Don’t memorize—learn general rules</a:t>
            </a:r>
          </a:p>
          <a:p>
            <a:pPr lvl="0"/>
            <a:r>
              <a:t>Can predict outcomes for brand-new cases</a:t>
            </a:r>
          </a:p>
          <a:p>
            <a:pPr lvl="0"/>
            <a:r>
              <a:t>Scale far beyond human pattern recognition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Data to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Input data describes the item or person</a:t>
            </a:r>
          </a:p>
          <a:p>
            <a:pPr lvl="0"/>
            <a:r>
              <a:t>Model processes inputs using learned patterns</a:t>
            </a:r>
          </a:p>
          <a:p>
            <a:pPr lvl="0"/>
            <a:r>
              <a:t>Output is a prediction (number or category)</a:t>
            </a:r>
          </a:p>
          <a:p>
            <a:pPr lvl="0"/>
            <a:r>
              <a:t>Models consider hundreds of factors simultaneously</a:t>
            </a:r>
          </a:p>
          <a:p>
            <a:pPr lvl="0"/>
            <a:r>
              <a:t>Enable faster, more consistent decisions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Models Learn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Training pairs inputs with correct outputs</a:t>
            </a:r>
          </a:p>
          <a:p>
            <a:pPr lvl="0"/>
            <a:r>
              <a:t>Model starts with random guesses</a:t>
            </a:r>
          </a:p>
          <a:p>
            <a:pPr lvl="0"/>
            <a:r>
              <a:t>Adjusts rules based on errors</a:t>
            </a:r>
          </a:p>
          <a:p>
            <a:pPr lvl="0"/>
            <a:r>
              <a:t>Millions of tiny updates refine accuracy</a:t>
            </a:r>
          </a:p>
          <a:p>
            <a:pPr lvl="0"/>
            <a:r>
              <a:t>Learns patterns too complex to program manually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Two Types of Prediction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Regression predicts specific numbers</a:t>
            </a:r>
          </a:p>
          <a:p>
            <a:pPr lvl="0"/>
            <a:r>
              <a:t>Classification predicts categories</a:t>
            </a:r>
          </a:p>
          <a:p>
            <a:pPr lvl="0"/>
            <a:r>
              <a:t>Choice depends on the question being asked</a:t>
            </a:r>
          </a:p>
          <a:p>
            <a:pPr lvl="0"/>
            <a:r>
              <a:t>Determines evaluation methods and algorithms</a:t>
            </a:r>
          </a:p>
          <a:p>
            <a:pPr lvl="0"/>
            <a:r>
              <a:t>Core distinction in applied ML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Microsoft Office PowerPoint</Application>
  <PresentationFormat>Widescreen</PresentationFormat>
  <Paragraphs>158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Aptos</vt:lpstr>
      <vt:lpstr>Aptos Display</vt:lpstr>
      <vt:lpstr>Arial</vt:lpstr>
      <vt:lpstr>Office Theme</vt:lpstr>
      <vt:lpstr>This video accompanies</vt:lpstr>
      <vt:lpstr>Chapter 2: Making Predictions from Data</vt:lpstr>
      <vt:lpstr>The Million-Dollar Prediction Problem</vt:lpstr>
      <vt:lpstr>Predictions Power Modern Business</vt:lpstr>
      <vt:lpstr>What Is a Machine Learning Model?</vt:lpstr>
      <vt:lpstr>Models as Pattern Recognition Systems</vt:lpstr>
      <vt:lpstr>From Data to Decisions</vt:lpstr>
      <vt:lpstr>How Models Learn</vt:lpstr>
      <vt:lpstr>Two Types of Prediction Problems</vt:lpstr>
      <vt:lpstr>Regression: Predicting Numbers</vt:lpstr>
      <vt:lpstr>Everyday Regression Examples</vt:lpstr>
      <vt:lpstr>Types of Regression Models</vt:lpstr>
      <vt:lpstr>Classification: Predicting Categories</vt:lpstr>
      <vt:lpstr>Binary vs. Multi-Class Classification</vt:lpstr>
      <vt:lpstr>Real-World Classification Examples</vt:lpstr>
      <vt:lpstr>Types of Classification Models</vt:lpstr>
      <vt:lpstr>Choosing Regression vs. Classification</vt:lpstr>
      <vt:lpstr>Introduction to Recommendation Systems</vt:lpstr>
      <vt:lpstr>How Recommendations Work</vt:lpstr>
      <vt:lpstr>Business Impact of Recommendations</vt:lpstr>
      <vt:lpstr>Simple Recommendation Approaches</vt:lpstr>
      <vt:lpstr>Optimization in Business Decisions</vt:lpstr>
      <vt:lpstr>Real-Time Optimization Examples</vt:lpstr>
      <vt:lpstr>Simple Optimization Techniques</vt:lpstr>
      <vt:lpstr>Model Tuning and Performance</vt:lpstr>
      <vt:lpstr>Measuring Model Performance</vt:lpstr>
      <vt:lpstr>What Models Learn</vt:lpstr>
      <vt:lpstr>Conclusion: Predictive Modeling Foundations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2026-02-28T23:20:51Z</dcterms:created>
  <dcterms:modified xsi:type="dcterms:W3CDTF">2026-02-28T23:21:51Z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