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2C4D8-001D-124C-6759-791B89B0D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764" y="1038650"/>
            <a:ext cx="3962953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Challenges in Sentiment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Sarcasm and irony confuse models</a:t>
            </a:r>
          </a:p>
          <a:p>
            <a:pPr lvl="0"/>
            <a:r>
              <a:t>Context changes meaning (“disaster movie”)</a:t>
            </a:r>
          </a:p>
          <a:p>
            <a:pPr lvl="0"/>
            <a:r>
              <a:t>Cultural differences shape emotional expression</a:t>
            </a:r>
          </a:p>
          <a:p>
            <a:pPr lvl="0"/>
            <a:r>
              <a:t>Domain-specific language requires tailored models</a:t>
            </a:r>
          </a:p>
          <a:p>
            <a:pPr lvl="0"/>
            <a:r>
              <a:t>Human oversight needed for critical decisions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Topic Modeling: Finding Hidden Themes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Discovers themes in large text collections</a:t>
            </a:r>
          </a:p>
          <a:p>
            <a:pPr lvl="0"/>
            <a:r>
              <a:t>Reveals what people talk about most</a:t>
            </a:r>
          </a:p>
          <a:p>
            <a:pPr lvl="0"/>
            <a:r>
              <a:t>Useful for reviews, surveys, social media, news</a:t>
            </a:r>
          </a:p>
          <a:p>
            <a:pPr lvl="0"/>
            <a:r>
              <a:t>Identifies clusters of related words</a:t>
            </a:r>
          </a:p>
          <a:p>
            <a:pPr lvl="0"/>
            <a:r>
              <a:t>Summarizes thousands of documents quickly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Topic Modeling 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Documents contain multiple themes</a:t>
            </a:r>
          </a:p>
          <a:p>
            <a:pPr lvl="0"/>
            <a:r>
              <a:t>Words that co-occur form topics</a:t>
            </a:r>
          </a:p>
          <a:p>
            <a:pPr lvl="0"/>
            <a:r>
              <a:t>Identifies natural groupings automatically</a:t>
            </a:r>
          </a:p>
          <a:p>
            <a:pPr lvl="0"/>
            <a:r>
              <a:t>Reveals structure of large text datasets</a:t>
            </a:r>
          </a:p>
          <a:p>
            <a:pPr lvl="0"/>
            <a:r>
              <a:t>Helps prioritize business issues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LDA: The Most Common Technique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Latent Dirichlet Allocation discovers topics</a:t>
            </a:r>
          </a:p>
          <a:p>
            <a:pPr lvl="0"/>
            <a:r>
              <a:t>Documents are mixtures of topics</a:t>
            </a:r>
          </a:p>
          <a:p>
            <a:pPr lvl="0"/>
            <a:r>
              <a:t>Topics are distributions of related words</a:t>
            </a:r>
          </a:p>
          <a:p>
            <a:pPr lvl="0"/>
            <a:r>
              <a:t>Iteratively improves topic assignments</a:t>
            </a:r>
          </a:p>
          <a:p>
            <a:pPr lvl="0"/>
            <a:r>
              <a:t>Produces interpretable themes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Clustering as an Alternative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Uses TF-IDF to represent documents</a:t>
            </a:r>
          </a:p>
          <a:p>
            <a:pPr lvl="0"/>
            <a:r>
              <a:t>Groups similar documents into clusters</a:t>
            </a:r>
          </a:p>
          <a:p>
            <a:pPr lvl="0"/>
            <a:r>
              <a:t>Simple and interpretable</a:t>
            </a:r>
          </a:p>
          <a:p>
            <a:pPr lvl="0"/>
            <a:r>
              <a:t>Assumes one topic per document</a:t>
            </a:r>
          </a:p>
          <a:p>
            <a:pPr lvl="0"/>
            <a:r>
              <a:t>LDA better for multi-topic documents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Uses of Topic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Customer feedback analysis</a:t>
            </a:r>
          </a:p>
          <a:p>
            <a:pPr lvl="0"/>
            <a:r>
              <a:t>Organizing news or content libraries</a:t>
            </a:r>
          </a:p>
          <a:p>
            <a:pPr lvl="0"/>
            <a:r>
              <a:t>Market research and trend detection</a:t>
            </a:r>
          </a:p>
          <a:p>
            <a:pPr lvl="0"/>
            <a:r>
              <a:t>Employee survey analysis</a:t>
            </a:r>
          </a:p>
          <a:p>
            <a:pPr lvl="0"/>
            <a:r>
              <a:t>Understanding competitor conversations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Getting Good Topic Modeling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Preprocessing quality is critical</a:t>
            </a:r>
          </a:p>
          <a:p>
            <a:pPr lvl="0"/>
            <a:r>
              <a:t>Choose appropriate number of topics</a:t>
            </a:r>
          </a:p>
          <a:p>
            <a:pPr lvl="0"/>
            <a:r>
              <a:t>Requires large, varied document sets</a:t>
            </a:r>
          </a:p>
          <a:p>
            <a:pPr lvl="0"/>
            <a:r>
              <a:t>Human interpretation needed for meaning</a:t>
            </a:r>
          </a:p>
          <a:p>
            <a:pPr lvl="0"/>
            <a:r>
              <a:t>Domain knowledge improves accuracy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Named Entity Recognition (NER)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Identifies people, companies, locations, dates</a:t>
            </a:r>
          </a:p>
          <a:p>
            <a:pPr lvl="0"/>
            <a:r>
              <a:t>Converts unstructured text into structured data</a:t>
            </a:r>
          </a:p>
          <a:p>
            <a:pPr lvl="0"/>
            <a:r>
              <a:t>Automates information extraction</a:t>
            </a:r>
          </a:p>
          <a:p>
            <a:pPr lvl="0"/>
            <a:r>
              <a:t>Essential for large-scale text processing</a:t>
            </a:r>
          </a:p>
          <a:p>
            <a:pPr lvl="0"/>
            <a:r>
              <a:t>Works like an intelligent highlighter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Entities Represent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Specific real-world objects (not general nouns)</a:t>
            </a:r>
          </a:p>
          <a:p>
            <a:pPr lvl="0"/>
            <a:r>
              <a:t>People, organizations, locations, dates, amounts</a:t>
            </a:r>
          </a:p>
          <a:p>
            <a:pPr lvl="0"/>
            <a:r>
              <a:t>Provide the “who,” “where,” and “when”</a:t>
            </a:r>
          </a:p>
          <a:p>
            <a:pPr lvl="0"/>
            <a:r>
              <a:t>Critical for business intelligence</a:t>
            </a:r>
          </a:p>
          <a:p>
            <a:pPr lvl="0"/>
            <a:r>
              <a:t>Enable automated routing and analysis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NER Systems Learn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Trained on labeled examples</a:t>
            </a:r>
          </a:p>
          <a:p>
            <a:pPr lvl="0"/>
            <a:r>
              <a:t>Learns patterns around names and entities</a:t>
            </a:r>
          </a:p>
          <a:p>
            <a:pPr lvl="0"/>
            <a:r>
              <a:t>Uses context to resolve ambiguity (“Apple”)</a:t>
            </a:r>
          </a:p>
          <a:p>
            <a:pPr lvl="0"/>
            <a:r>
              <a:t>Recognizes titles, formats, and patterns</a:t>
            </a:r>
          </a:p>
          <a:p>
            <a:pPr lvl="0"/>
            <a:r>
              <a:t>Improves with domain-specific data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91906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5: </a:t>
            </a:r>
            <a:br>
              <a:rPr lang="en-US" dirty="0"/>
            </a:br>
            <a:r>
              <a:rPr dirty="0"/>
              <a:t>Applications of Natural Language Processing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Uses of 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CRM: extract names and companies from emails</a:t>
            </a:r>
          </a:p>
          <a:p>
            <a:pPr lvl="0"/>
            <a:r>
              <a:t>Finance: extract figures from earnings reports</a:t>
            </a:r>
          </a:p>
          <a:p>
            <a:pPr lvl="0"/>
            <a:r>
              <a:t>Healthcare: extract medications and conditions</a:t>
            </a:r>
          </a:p>
          <a:p>
            <a:pPr lvl="0"/>
            <a:r>
              <a:t>Legal: extract parties, dates, amounts</a:t>
            </a:r>
          </a:p>
          <a:p>
            <a:pPr lvl="0"/>
            <a:r>
              <a:t>Media: tag articles with people and places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Practical Considerations for 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Domain-specific training improves accuracy</a:t>
            </a:r>
          </a:p>
          <a:p>
            <a:pPr lvl="0"/>
            <a:r>
              <a:t>Ambiguity requires contextual understanding</a:t>
            </a:r>
          </a:p>
          <a:p>
            <a:pPr lvl="0"/>
            <a:r>
              <a:t>Privacy and compliance must be considered</a:t>
            </a:r>
          </a:p>
          <a:p>
            <a:pPr lvl="0"/>
            <a:r>
              <a:t>Human oversight needed for critical tasks</a:t>
            </a:r>
          </a:p>
          <a:p>
            <a:pPr lvl="0"/>
            <a:r>
              <a:t>NER transforms text into searchable data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Sentiment analysis reveals emotion</a:t>
            </a:r>
          </a:p>
          <a:p>
            <a:pPr lvl="0"/>
            <a:r>
              <a:t>Topic modeling uncovers themes</a:t>
            </a:r>
          </a:p>
          <a:p>
            <a:pPr lvl="0"/>
            <a:r>
              <a:t>NER extracts key entities</a:t>
            </a:r>
          </a:p>
          <a:p>
            <a:pPr lvl="0"/>
            <a:r>
              <a:t>All rely on strong preprocessing</a:t>
            </a:r>
          </a:p>
          <a:p>
            <a:pPr lvl="0"/>
            <a:r>
              <a:t>NLP applications turn text into business value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NLP Applications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Businesses receive massive volumes of text daily</a:t>
            </a:r>
          </a:p>
          <a:p>
            <a:pPr lvl="0"/>
            <a:r>
              <a:t>Reviews, social posts, emails contain hidden insights</a:t>
            </a:r>
          </a:p>
          <a:p>
            <a:pPr lvl="0"/>
            <a:r>
              <a:t>Need to understand meaning, emotion, and key details</a:t>
            </a:r>
          </a:p>
          <a:p>
            <a:pPr lvl="0"/>
            <a:r>
              <a:t>NLP transforms unstructured text into actionable data</a:t>
            </a:r>
          </a:p>
          <a:p>
            <a:pPr lvl="0"/>
            <a:r>
              <a:t>Three core applications: sentiment, topics, entities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Real-World Business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Product managers track customer emotions in reviews</a:t>
            </a:r>
          </a:p>
          <a:p>
            <a:pPr lvl="0"/>
            <a:r>
              <a:t>Social teams detect brand crises early</a:t>
            </a:r>
          </a:p>
          <a:p>
            <a:pPr lvl="0"/>
            <a:r>
              <a:t>Support teams route urgent messages automatically</a:t>
            </a:r>
          </a:p>
          <a:p>
            <a:pPr lvl="0"/>
            <a:r>
              <a:t>Newsrooms extract key names from breaking stories</a:t>
            </a:r>
          </a:p>
          <a:p>
            <a:pPr lvl="0"/>
            <a:r>
              <a:t>NLP enables scalable understanding of language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Sentiment Analysis: Understanding Emotion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Identifies positive, negative, or neutral tone</a:t>
            </a:r>
          </a:p>
          <a:p>
            <a:pPr lvl="0"/>
            <a:r>
              <a:t>Essential for brand monitoring and customer feedback</a:t>
            </a:r>
          </a:p>
          <a:p>
            <a:pPr lvl="0"/>
            <a:r>
              <a:t>Processes thousands of messages instantly</a:t>
            </a:r>
          </a:p>
          <a:p>
            <a:pPr lvl="0"/>
            <a:r>
              <a:t>Flags urgent negative sentiment automatically</a:t>
            </a:r>
          </a:p>
          <a:p>
            <a:pPr lvl="0"/>
            <a:r>
              <a:t>Reveals emotional trends over time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Sentiment Analysis 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Associates words/phrases with emotional tone</a:t>
            </a:r>
          </a:p>
          <a:p>
            <a:pPr lvl="0"/>
            <a:r>
              <a:t>Rule-based systems use dictionaries and rules</a:t>
            </a:r>
          </a:p>
          <a:p>
            <a:pPr lvl="0"/>
            <a:r>
              <a:t>ML systems learn patterns from labeled examples</a:t>
            </a:r>
          </a:p>
          <a:p>
            <a:pPr lvl="0"/>
            <a:r>
              <a:t>Handles slang, context, and subtle expressions</a:t>
            </a:r>
          </a:p>
          <a:p>
            <a:pPr lvl="0"/>
            <a:r>
              <a:t>Often combines rules + machine learning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Rule-Based vs. ML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Rule-based: interpretable, predictable, transparent</a:t>
            </a:r>
          </a:p>
          <a:p>
            <a:pPr lvl="0"/>
            <a:r>
              <a:t>ML-based: flexible, handles nuance and slang</a:t>
            </a:r>
          </a:p>
          <a:p>
            <a:pPr lvl="0"/>
            <a:r>
              <a:t>Rule-based handles “not good,” intensifiers, negations</a:t>
            </a:r>
          </a:p>
          <a:p>
            <a:pPr lvl="0"/>
            <a:r>
              <a:t>ML detects sarcasm, compound phrases, context</a:t>
            </a:r>
          </a:p>
          <a:p>
            <a:pPr lvl="0"/>
            <a:r>
              <a:t>Hybrid systems deliver best performance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Levels of Sentiment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Binary: positive vs. negative</a:t>
            </a:r>
          </a:p>
          <a:p>
            <a:pPr lvl="0"/>
            <a:r>
              <a:t>Multi-class: includes neutral or specific emotions</a:t>
            </a:r>
          </a:p>
          <a:p>
            <a:pPr lvl="0"/>
            <a:r>
              <a:t>Aspect-based: sentiment toward specific features</a:t>
            </a:r>
          </a:p>
          <a:p>
            <a:pPr lvl="0"/>
            <a:r>
              <a:t>Enables granular product insights</a:t>
            </a:r>
          </a:p>
          <a:p>
            <a:pPr lvl="0"/>
            <a:r>
              <a:t>Supports targeted business responses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Uses of Sentiment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Brand monitoring across social platforms</a:t>
            </a:r>
          </a:p>
          <a:p>
            <a:pPr lvl="0"/>
            <a:r>
              <a:t>Customer feedback analysis at scale</a:t>
            </a:r>
          </a:p>
          <a:p>
            <a:pPr lvl="0"/>
            <a:r>
              <a:t>Market research on public opinion</a:t>
            </a:r>
          </a:p>
          <a:p>
            <a:pPr lvl="0"/>
            <a:r>
              <a:t>Support ticket routing based on emotion</a:t>
            </a:r>
          </a:p>
          <a:p>
            <a:pPr lvl="0"/>
            <a:r>
              <a:t>Identifying product strengths and weaknesses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680</Words>
  <Application>Microsoft Office PowerPoint</Application>
  <PresentationFormat>Widescreen</PresentationFormat>
  <Paragraphs>122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This video accompanies</vt:lpstr>
      <vt:lpstr>Chapter 5:  Applications of Natural Language Processing</vt:lpstr>
      <vt:lpstr>Why NLP Applications Matter</vt:lpstr>
      <vt:lpstr>Real-World Business Scenarios</vt:lpstr>
      <vt:lpstr>Sentiment Analysis: Understanding Emotion</vt:lpstr>
      <vt:lpstr>How Sentiment Analysis Works</vt:lpstr>
      <vt:lpstr>Rule-Based vs. ML Approaches</vt:lpstr>
      <vt:lpstr>Levels of Sentiment Analysis</vt:lpstr>
      <vt:lpstr>Business Uses of Sentiment Analysis</vt:lpstr>
      <vt:lpstr>Challenges in Sentiment Analysis</vt:lpstr>
      <vt:lpstr>Topic Modeling: Finding Hidden Themes</vt:lpstr>
      <vt:lpstr>How Topic Modeling Works</vt:lpstr>
      <vt:lpstr>LDA: The Most Common Technique</vt:lpstr>
      <vt:lpstr>Clustering as an Alternative</vt:lpstr>
      <vt:lpstr>Business Uses of Topic Modeling</vt:lpstr>
      <vt:lpstr>Getting Good Topic Modeling Results</vt:lpstr>
      <vt:lpstr>Named Entity Recognition (NER)</vt:lpstr>
      <vt:lpstr>What Entities Represent</vt:lpstr>
      <vt:lpstr>How NER Systems Learn</vt:lpstr>
      <vt:lpstr>Business Uses of NER</vt:lpstr>
      <vt:lpstr>Practical Considerations for NER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2026-03-01T01:12:51Z</dcterms:created>
  <dcterms:modified xsi:type="dcterms:W3CDTF">2026-03-01T01:13:49Z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