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B2C4D8-001D-124C-6759-791B89B0D6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0764" y="1038650"/>
            <a:ext cx="3962953" cy="48965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Tokenization: Breaking Text into Pieces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Splits text into words or sentences</a:t>
            </a:r>
          </a:p>
          <a:p>
            <a:pPr lvl="0"/>
            <a:r>
              <a:t>Handles contractions, punctuation, hyphens</a:t>
            </a:r>
          </a:p>
          <a:p>
            <a:pPr lvl="0"/>
            <a:r>
              <a:t>Challenges with abbreviations and sentence boundaries</a:t>
            </a:r>
          </a:p>
          <a:p>
            <a:pPr lvl="0"/>
            <a:r>
              <a:t>Foundation for all downstream NLP tasks</a:t>
            </a:r>
          </a:p>
          <a:p>
            <a:pPr lvl="0"/>
            <a:r>
              <a:t>Enables structured text analysis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Cleaning and Standardizing 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Lowercasing for consistency</a:t>
            </a:r>
          </a:p>
          <a:p>
            <a:pPr lvl="0"/>
            <a:r>
              <a:t>Handling punctuation based on task needs</a:t>
            </a:r>
          </a:p>
          <a:p>
            <a:pPr lvl="0"/>
            <a:r>
              <a:t>Managing numbers and special characters</a:t>
            </a:r>
          </a:p>
          <a:p>
            <a:pPr lvl="0"/>
            <a:r>
              <a:t>Removing HTML tags and formatting noise</a:t>
            </a:r>
          </a:p>
          <a:p>
            <a:pPr lvl="0"/>
            <a:r>
              <a:t>Decisions depend on application goals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Stopword Removal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Removes common words with low meaning contribution</a:t>
            </a:r>
          </a:p>
          <a:p>
            <a:pPr lvl="0"/>
            <a:r>
              <a:t>Useful for topic modeling and classification</a:t>
            </a:r>
          </a:p>
          <a:p>
            <a:pPr lvl="0"/>
            <a:r>
              <a:t>Must be kept for sentiment and translation tasks</a:t>
            </a:r>
          </a:p>
          <a:p>
            <a:pPr lvl="0"/>
            <a:r>
              <a:t>Domain-specific stopword lists improve accuracy</a:t>
            </a:r>
          </a:p>
          <a:p>
            <a:pPr lvl="0"/>
            <a:r>
              <a:t>Reduces noise and computational load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Lemmatization: Reducing Words to Root 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Converts words to dictionary base forms</a:t>
            </a:r>
          </a:p>
          <a:p>
            <a:pPr lvl="0"/>
            <a:r>
              <a:t>Groups related word variations</a:t>
            </a:r>
          </a:p>
          <a:p>
            <a:pPr lvl="0"/>
            <a:r>
              <a:t>More accurate than stemming</a:t>
            </a:r>
          </a:p>
          <a:p>
            <a:pPr lvl="0"/>
            <a:r>
              <a:t>Improves consistency in text analysis</a:t>
            </a:r>
          </a:p>
          <a:p>
            <a:pPr lvl="0"/>
            <a:r>
              <a:t>Essential for capturing true meaning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Text Must Become Numbers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ML algorithms require numerical input</a:t>
            </a:r>
          </a:p>
          <a:p>
            <a:pPr lvl="0"/>
            <a:r>
              <a:t>Need representations that preserve meaning</a:t>
            </a:r>
          </a:p>
          <a:p>
            <a:pPr lvl="0"/>
            <a:r>
              <a:t>Must capture relationships between words</a:t>
            </a:r>
          </a:p>
          <a:p>
            <a:pPr lvl="0"/>
            <a:r>
              <a:t>Enables classification, clustering, and prediction</a:t>
            </a:r>
          </a:p>
          <a:p>
            <a:pPr lvl="0"/>
            <a:r>
              <a:t>Vectorization bridges language and computation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TF-IDF: Measuring Word Importance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Highlights words important to a document</a:t>
            </a:r>
          </a:p>
          <a:p>
            <a:pPr lvl="0"/>
            <a:r>
              <a:t>Downweights common words across documents</a:t>
            </a:r>
          </a:p>
          <a:p>
            <a:pPr lvl="0"/>
            <a:r>
              <a:t>Combines term frequency and rarity</a:t>
            </a:r>
          </a:p>
          <a:p>
            <a:pPr lvl="0"/>
            <a:r>
              <a:t>Useful for search, classification, recommendations</a:t>
            </a:r>
          </a:p>
          <a:p>
            <a:pPr lvl="0"/>
            <a:r>
              <a:t>Identifies distinctive vocabulary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Introduction to Word Embeddings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Represent words as vectors in semantic space</a:t>
            </a:r>
          </a:p>
          <a:p>
            <a:pPr lvl="0"/>
            <a:r>
              <a:t>Similar words placed near each other</a:t>
            </a:r>
          </a:p>
          <a:p>
            <a:pPr lvl="0"/>
            <a:r>
              <a:t>Capture meaning and relationships</a:t>
            </a:r>
          </a:p>
          <a:p>
            <a:pPr lvl="0"/>
            <a:r>
              <a:t>Enable analogies through vector math</a:t>
            </a:r>
          </a:p>
          <a:p>
            <a:pPr lvl="0"/>
            <a:r>
              <a:t>More powerful than simple counts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Word2Vec: Learning Word Relationships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Learns embeddings from large text corpora</a:t>
            </a:r>
          </a:p>
          <a:p>
            <a:pPr lvl="0"/>
            <a:r>
              <a:t>Based on predicting words from context</a:t>
            </a:r>
          </a:p>
          <a:p>
            <a:pPr lvl="0"/>
            <a:r>
              <a:t>Words with similar contexts get similar vectors</a:t>
            </a:r>
          </a:p>
          <a:p>
            <a:pPr lvl="0"/>
            <a:r>
              <a:t>Captures semantic and syntactic patterns</a:t>
            </a:r>
          </a:p>
          <a:p>
            <a:pPr lvl="0"/>
            <a:r>
              <a:t>Foundation for modern NLP models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Strengths and Limits of Word2Vec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Excellent at capturing meaning</a:t>
            </a:r>
          </a:p>
          <a:p>
            <a:pPr lvl="0"/>
            <a:r>
              <a:t>Supports many NLP tasks</a:t>
            </a:r>
          </a:p>
          <a:p>
            <a:pPr lvl="0"/>
            <a:r>
              <a:t>Requires large, diverse training data</a:t>
            </a:r>
          </a:p>
          <a:p>
            <a:pPr lvl="0"/>
            <a:r>
              <a:t>Produces one vector per word (no context)</a:t>
            </a:r>
          </a:p>
          <a:p>
            <a:pPr lvl="0"/>
            <a:r>
              <a:t>Struggles with polysemy (“bank” problem)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NLP Requires Domain Knowledge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Language varies across fields and communities</a:t>
            </a:r>
          </a:p>
          <a:p>
            <a:pPr lvl="0"/>
            <a:r>
              <a:t>Medical, legal, and social media text differ</a:t>
            </a:r>
          </a:p>
          <a:p>
            <a:pPr lvl="0"/>
            <a:r>
              <a:t>Preprocessing choices depend on domain</a:t>
            </a:r>
          </a:p>
          <a:p>
            <a:pPr lvl="0"/>
            <a:r>
              <a:t>Understanding context improves accuracy</a:t>
            </a:r>
          </a:p>
          <a:p>
            <a:pPr lvl="0"/>
            <a:r>
              <a:t>Human expertise guides NLP decisions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77237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4: </a:t>
            </a:r>
            <a:br>
              <a:rPr lang="en-US" dirty="0"/>
            </a:br>
            <a:r>
              <a:rPr dirty="0"/>
              <a:t>Introduction to Natural Language Processing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Choosing the Right Representation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TF-IDF: simple, interpretable, efficient</a:t>
            </a:r>
          </a:p>
          <a:p>
            <a:pPr lvl="0"/>
            <a:r>
              <a:t>Embeddings: powerful, semantic, less interpretable</a:t>
            </a:r>
          </a:p>
          <a:p>
            <a:pPr lvl="0"/>
            <a:r>
              <a:t>Trade-offs between speed and sophistication</a:t>
            </a:r>
          </a:p>
          <a:p>
            <a:pPr lvl="0"/>
            <a:r>
              <a:t>Consider computational resources</a:t>
            </a:r>
          </a:p>
          <a:p>
            <a:pPr lvl="0"/>
            <a:r>
              <a:t>Match method to business needs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NLP as Human–Computer Communication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NLP enables natural interaction with machines</a:t>
            </a:r>
          </a:p>
          <a:p>
            <a:pPr lvl="0"/>
            <a:r>
              <a:t>Supports search, translation, chat, and analysis</a:t>
            </a:r>
          </a:p>
          <a:p>
            <a:pPr lvl="0"/>
            <a:r>
              <a:t>Builds on preprocessing and vectorization foundations</a:t>
            </a:r>
          </a:p>
          <a:p>
            <a:pPr lvl="0"/>
            <a:r>
              <a:t>Modern systems extend these core ideas</a:t>
            </a:r>
          </a:p>
          <a:p>
            <a:pPr lvl="0"/>
            <a:r>
              <a:t>Goal: understand human language meaningfully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NLP helps computers understand human language</a:t>
            </a:r>
          </a:p>
          <a:p>
            <a:pPr lvl="0"/>
            <a:r>
              <a:t>Language is complex, ambiguous, and evolving</a:t>
            </a:r>
          </a:p>
          <a:p>
            <a:pPr lvl="0"/>
            <a:r>
              <a:t>Preprocessing prepares text for analysis</a:t>
            </a:r>
          </a:p>
          <a:p>
            <a:pPr lvl="0"/>
            <a:r>
              <a:t>TF-IDF and embeddings convert text to numbers</a:t>
            </a:r>
          </a:p>
          <a:p>
            <a:pPr lvl="0"/>
            <a:r>
              <a:t>NLP enables powerful real-world applications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Language Technology in Everyday Life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Voice assistants understand spoken questions</a:t>
            </a:r>
          </a:p>
          <a:p>
            <a:pPr lvl="0"/>
            <a:r>
              <a:t>Phones suggest responses as you type</a:t>
            </a:r>
          </a:p>
          <a:p>
            <a:pPr lvl="0"/>
            <a:r>
              <a:t>Companies analyze reviews instantly</a:t>
            </a:r>
          </a:p>
          <a:p>
            <a:pPr lvl="0"/>
            <a:r>
              <a:t>Search engines interpret natural queries</a:t>
            </a:r>
          </a:p>
          <a:p>
            <a:pPr lvl="0"/>
            <a:r>
              <a:t>NLP powers daily digital interactions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Makes NLP Remarkable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Computers work with human language, not just numbers</a:t>
            </a:r>
          </a:p>
          <a:p>
            <a:pPr lvl="0"/>
            <a:r>
              <a:t>Bridges gap between human communication and computation</a:t>
            </a:r>
          </a:p>
          <a:p>
            <a:pPr lvl="0"/>
            <a:r>
              <a:t>Unlocks insights from massive text data</a:t>
            </a:r>
          </a:p>
          <a:p>
            <a:pPr lvl="0"/>
            <a:r>
              <a:t>Enables understanding, interpretation, and generation of language</a:t>
            </a:r>
          </a:p>
          <a:p>
            <a:pPr lvl="0"/>
            <a:r>
              <a:t>Core to modern AI applications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NLP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Most human knowledge exists in text form</a:t>
            </a:r>
          </a:p>
          <a:p>
            <a:pPr lvl="0"/>
            <a:r>
              <a:t>Billions of messages, posts, documents created daily</a:t>
            </a:r>
          </a:p>
          <a:p>
            <a:pPr lvl="0"/>
            <a:r>
              <a:t>NLP extracts meaning at scale</a:t>
            </a:r>
          </a:p>
          <a:p>
            <a:pPr lvl="0"/>
            <a:r>
              <a:t>Supports decision-making across industries</a:t>
            </a:r>
          </a:p>
          <a:p>
            <a:pPr lvl="0"/>
            <a:r>
              <a:t>Powers search, translation, chatbots, and moderation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Real-World NLP Applications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Voice assistants interpret spoken commands</a:t>
            </a:r>
          </a:p>
          <a:p>
            <a:pPr lvl="0"/>
            <a:r>
              <a:t>Spam filters analyze message content</a:t>
            </a:r>
          </a:p>
          <a:p>
            <a:pPr lvl="0"/>
            <a:r>
              <a:t>Social platforms detect harmful content</a:t>
            </a:r>
          </a:p>
          <a:p>
            <a:pPr lvl="0"/>
            <a:r>
              <a:t>Healthcare extracts insights from medical records</a:t>
            </a:r>
          </a:p>
          <a:p>
            <a:pPr lvl="0"/>
            <a:r>
              <a:t>Retailers analyze reviews and sentiment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Human Language Is Hard for Computers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Humans use context, culture, and experience</a:t>
            </a:r>
          </a:p>
          <a:p>
            <a:pPr lvl="0"/>
            <a:r>
              <a:t>Words have multiple meanings (“bank,” “apple”)</a:t>
            </a:r>
          </a:p>
          <a:p>
            <a:pPr lvl="0"/>
            <a:r>
              <a:t>Ambiguity and sarcasm require interpretation</a:t>
            </a:r>
          </a:p>
          <a:p>
            <a:pPr lvl="0"/>
            <a:r>
              <a:t>Language evolves constantly</a:t>
            </a:r>
          </a:p>
          <a:p>
            <a:pPr lvl="0"/>
            <a:r>
              <a:t>Computers need numerical representations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Examples of Language Complexity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“Break a leg” vs. literal meaning</a:t>
            </a:r>
          </a:p>
          <a:p>
            <a:pPr lvl="0"/>
            <a:r>
              <a:t>“Great, another meeting” (sarcasm)</a:t>
            </a:r>
          </a:p>
          <a:p>
            <a:pPr lvl="0"/>
            <a:r>
              <a:t>“I saw the man with the telescope” ambiguity</a:t>
            </a:r>
          </a:p>
          <a:p>
            <a:pPr lvl="0"/>
            <a:r>
              <a:t>Cultural differences shape meaning</a:t>
            </a:r>
          </a:p>
          <a:p>
            <a:pPr lvl="0"/>
            <a:r>
              <a:t>Context determines interpretation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Text Preprocessing: Preparing Raw Language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Real-world text is messy and inconsistent</a:t>
            </a:r>
          </a:p>
          <a:p>
            <a:pPr lvl="0"/>
            <a:r>
              <a:t>Includes slang, punctuation, abbreviations</a:t>
            </a:r>
          </a:p>
          <a:p>
            <a:pPr lvl="0"/>
            <a:r>
              <a:t>Contains encoding issues and mixed formats</a:t>
            </a:r>
          </a:p>
          <a:p>
            <a:pPr lvl="0"/>
            <a:r>
              <a:t>Preprocessing standardizes text for analysis</a:t>
            </a:r>
          </a:p>
          <a:p>
            <a:pPr lvl="0"/>
            <a:r>
              <a:t>Essential first step in NLP workflows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688</Words>
  <Application>Microsoft Office PowerPoint</Application>
  <PresentationFormat>Widescreen</PresentationFormat>
  <Paragraphs>122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Aptos</vt:lpstr>
      <vt:lpstr>Aptos Display</vt:lpstr>
      <vt:lpstr>Arial</vt:lpstr>
      <vt:lpstr>Office Theme</vt:lpstr>
      <vt:lpstr>This video accompanies</vt:lpstr>
      <vt:lpstr>Chapter 4:  Introduction to Natural Language Processing</vt:lpstr>
      <vt:lpstr>Language Technology in Everyday Life</vt:lpstr>
      <vt:lpstr>What Makes NLP Remarkable</vt:lpstr>
      <vt:lpstr>Why NLP Matters</vt:lpstr>
      <vt:lpstr>Real-World NLP Applications</vt:lpstr>
      <vt:lpstr>Why Human Language Is Hard for Computers</vt:lpstr>
      <vt:lpstr>Examples of Language Complexity</vt:lpstr>
      <vt:lpstr>Text Preprocessing: Preparing Raw Language</vt:lpstr>
      <vt:lpstr>Tokenization: Breaking Text into Pieces</vt:lpstr>
      <vt:lpstr>Cleaning and Standardizing Text</vt:lpstr>
      <vt:lpstr>Stopword Removal</vt:lpstr>
      <vt:lpstr>Lemmatization: Reducing Words to Root Forms</vt:lpstr>
      <vt:lpstr>Why Text Must Become Numbers</vt:lpstr>
      <vt:lpstr>TF-IDF: Measuring Word Importance</vt:lpstr>
      <vt:lpstr>Introduction to Word Embeddings</vt:lpstr>
      <vt:lpstr>Word2Vec: Learning Word Relationships</vt:lpstr>
      <vt:lpstr>Strengths and Limits of Word2Vec</vt:lpstr>
      <vt:lpstr>Why NLP Requires Domain Knowledge</vt:lpstr>
      <vt:lpstr>Choosing the Right Representation</vt:lpstr>
      <vt:lpstr>NLP as Human–Computer Communication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Invisible AI Revolution</dc:title>
  <dc:creator>AI and Data Literacy Series</dc:creator>
  <cp:keywords/>
  <cp:lastModifiedBy>Kim Seefeld</cp:lastModifiedBy>
  <cp:revision>1</cp:revision>
  <dcterms:created xsi:type="dcterms:W3CDTF">2026-03-01T00:50:37Z</dcterms:created>
  <dcterms:modified xsi:type="dcterms:W3CDTF">2026-03-01T00:52:41Z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How You’re Already Living in an AI World</vt:lpwstr>
  </property>
</Properties>
</file>