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Bias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Bias arises from data, not intent</a:t>
            </a:r>
          </a:p>
          <a:p>
            <a:pPr lvl="0"/>
            <a:r>
              <a:t>Historical inequalities become encoded</a:t>
            </a:r>
          </a:p>
          <a:p>
            <a:pPr lvl="0"/>
            <a:r>
              <a:t>Aggregate accuracy hides group disparities</a:t>
            </a:r>
          </a:p>
          <a:p>
            <a:pPr lvl="0"/>
            <a:r>
              <a:t>Fairness requires group-level evaluation</a:t>
            </a:r>
          </a:p>
          <a:p>
            <a:pPr lvl="0"/>
            <a:r>
              <a:t>Balanced data and careful features reduce bias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Models to Pipelines: Conversational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Chatbots combine multiple ML/NLP models</a:t>
            </a:r>
          </a:p>
          <a:p>
            <a:pPr lvl="0"/>
            <a:r>
              <a:t>Intent classification identifies user goals</a:t>
            </a:r>
          </a:p>
          <a:p>
            <a:pPr lvl="0"/>
            <a:r>
              <a:t>NER extracts key details from messages</a:t>
            </a:r>
          </a:p>
          <a:p>
            <a:pPr lvl="0"/>
            <a:r>
              <a:t>Sentiment guides tone and escalation</a:t>
            </a:r>
          </a:p>
          <a:p>
            <a:pPr lvl="0"/>
            <a:r>
              <a:t>Response generation completes the pipeline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Intent Classification as 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Predicts user intent from text</a:t>
            </a:r>
          </a:p>
          <a:p>
            <a:pPr lvl="0"/>
            <a:r>
              <a:t>Requires labeled training data</a:t>
            </a:r>
          </a:p>
          <a:p>
            <a:pPr lvl="0"/>
            <a:r>
              <a:t>Uses preprocessing and vectorization</a:t>
            </a:r>
          </a:p>
          <a:p>
            <a:pPr lvl="0"/>
            <a:r>
              <a:t>Evaluated with precision, recall, F1</a:t>
            </a:r>
          </a:p>
          <a:p>
            <a:pPr lvl="0"/>
            <a:r>
              <a:t>Foundation of conversational AI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Entity Extraction and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NER identifies products, dates, names</a:t>
            </a:r>
          </a:p>
          <a:p>
            <a:pPr lvl="0"/>
            <a:r>
              <a:t>Conversations span multiple messages</a:t>
            </a:r>
          </a:p>
          <a:p>
            <a:pPr lvl="0"/>
            <a:r>
              <a:t>Systems maintain context across turns</a:t>
            </a:r>
          </a:p>
          <a:p>
            <a:pPr lvl="0"/>
            <a:r>
              <a:t>Clarification needed when extraction fails</a:t>
            </a:r>
          </a:p>
          <a:p>
            <a:pPr lvl="0"/>
            <a:r>
              <a:t>Context management ensures coherence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Sentiment for Response Adaptation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Detects emotional tone in real time</a:t>
            </a:r>
          </a:p>
          <a:p>
            <a:pPr lvl="0"/>
            <a:r>
              <a:t>Adjusts language and escalation paths</a:t>
            </a:r>
          </a:p>
          <a:p>
            <a:pPr lvl="0"/>
            <a:r>
              <a:t>Tracks emotional trajectory across messages</a:t>
            </a:r>
          </a:p>
          <a:p>
            <a:pPr lvl="0"/>
            <a:r>
              <a:t>Supports empathy and customer satisfaction</a:t>
            </a:r>
          </a:p>
          <a:p>
            <a:pPr lvl="0"/>
            <a:r>
              <a:t>Requires nuance and cultural awareness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Response Generation and Quality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Template-based responses ensure accuracy</a:t>
            </a:r>
          </a:p>
          <a:p>
            <a:pPr lvl="0"/>
            <a:r>
              <a:t>Neural generation adds natural language flow</a:t>
            </a:r>
          </a:p>
          <a:p>
            <a:pPr lvl="0"/>
            <a:r>
              <a:t>Quality control prevents errors and drift</a:t>
            </a:r>
          </a:p>
          <a:p>
            <a:pPr lvl="0"/>
            <a:r>
              <a:t>Conversation-level metrics matter</a:t>
            </a:r>
          </a:p>
          <a:p>
            <a:pPr lvl="0"/>
            <a:r>
              <a:t>Human review remains essential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Summarization as Decision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Reduces long documents into key points</a:t>
            </a:r>
          </a:p>
          <a:p>
            <a:pPr lvl="0"/>
            <a:r>
              <a:t>Helps leaders process information quickly</a:t>
            </a:r>
          </a:p>
          <a:p>
            <a:pPr lvl="0"/>
            <a:r>
              <a:t>Extractive vs. abstractive approaches</a:t>
            </a:r>
          </a:p>
          <a:p>
            <a:pPr lvl="0"/>
            <a:r>
              <a:t>Supports—not replaces—human judgment</a:t>
            </a:r>
          </a:p>
          <a:p>
            <a:pPr lvl="0"/>
            <a:r>
              <a:t>Useful for reports, feedback, research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Generation in Business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Produces drafts for routine writing</a:t>
            </a:r>
          </a:p>
          <a:p>
            <a:pPr lvl="0"/>
            <a:r>
              <a:t>Ensures consistency and saves time</a:t>
            </a:r>
          </a:p>
          <a:p>
            <a:pPr lvl="0"/>
            <a:r>
              <a:t>Humans review and refine output</a:t>
            </a:r>
          </a:p>
          <a:p>
            <a:pPr lvl="0"/>
            <a:r>
              <a:t>Supports communication workflows</a:t>
            </a:r>
          </a:p>
          <a:p>
            <a:pPr lvl="0"/>
            <a:r>
              <a:t>Requires safeguards for accuracy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Human-in-the-Loop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handles first-pass analysis</a:t>
            </a:r>
          </a:p>
          <a:p>
            <a:pPr lvl="0"/>
            <a:r>
              <a:t>Humans verify, correct, approve</a:t>
            </a:r>
          </a:p>
          <a:p>
            <a:pPr lvl="0"/>
            <a:r>
              <a:t>Balances speed with accountability</a:t>
            </a:r>
          </a:p>
          <a:p>
            <a:pPr lvl="0"/>
            <a:r>
              <a:t>Prevents errors and bias propagation</a:t>
            </a:r>
          </a:p>
          <a:p>
            <a:pPr lvl="0"/>
            <a:r>
              <a:t>Ensures responsible use of automation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Connecting Skills to Business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Predictive models guide strategic decisions</a:t>
            </a:r>
          </a:p>
          <a:p>
            <a:pPr lvl="0"/>
            <a:r>
              <a:t>NLP extracts insights from massive text</a:t>
            </a:r>
          </a:p>
          <a:p>
            <a:pPr lvl="0"/>
            <a:r>
              <a:t>Value comes from integration, not algorithms</a:t>
            </a:r>
          </a:p>
          <a:p>
            <a:pPr lvl="0"/>
            <a:r>
              <a:t>Insights must drive real actions</a:t>
            </a:r>
          </a:p>
          <a:p>
            <a:pPr lvl="0"/>
            <a:r>
              <a:t>Technical skills support business outcomes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74" y="1789888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</a:t>
            </a:r>
            <a:br>
              <a:rPr lang="en-US" dirty="0"/>
            </a:br>
            <a:r>
              <a:rPr dirty="0"/>
              <a:t>Practical Implementation of ML and NLP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Evaluation as Ongoing Responsibility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degrade as conditions change</a:t>
            </a:r>
          </a:p>
          <a:p>
            <a:pPr lvl="0"/>
            <a:r>
              <a:t>Continuous monitoring is essential</a:t>
            </a:r>
          </a:p>
          <a:p>
            <a:pPr lvl="0"/>
            <a:r>
              <a:t>Fairness must be checked regularly</a:t>
            </a:r>
          </a:p>
          <a:p>
            <a:pPr lvl="0"/>
            <a:r>
              <a:t>Business impact must be measured</a:t>
            </a:r>
          </a:p>
          <a:p>
            <a:pPr lvl="0"/>
            <a:r>
              <a:t>Evaluation never ends after deployment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 Judgment as Safeguard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augments, not replaces, human expertise</a:t>
            </a:r>
          </a:p>
          <a:p>
            <a:pPr lvl="0"/>
            <a:r>
              <a:t>Humans provide context, ethics, creativity</a:t>
            </a:r>
          </a:p>
          <a:p>
            <a:pPr lvl="0"/>
            <a:r>
              <a:t>Oversight prevents harmful outcomes</a:t>
            </a:r>
          </a:p>
          <a:p>
            <a:pPr lvl="0"/>
            <a:r>
              <a:t>Accountability remains with people</a:t>
            </a:r>
          </a:p>
          <a:p>
            <a:pPr lvl="0"/>
            <a:r>
              <a:t>Responsible use ensures long-term success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Deployment requires more than strong models</a:t>
            </a:r>
          </a:p>
          <a:p>
            <a:pPr lvl="0"/>
            <a:r>
              <a:t>Systems must be fair, reliable, and aligned</a:t>
            </a:r>
          </a:p>
          <a:p>
            <a:pPr lvl="0"/>
            <a:r>
              <a:t>Conversational AI integrates multiple techniques</a:t>
            </a:r>
          </a:p>
          <a:p>
            <a:pPr lvl="0"/>
            <a:r>
              <a:t>Summarization and generation support decisions</a:t>
            </a:r>
          </a:p>
          <a:p>
            <a:pPr lvl="0"/>
            <a:r>
              <a:t>Human oversight is central to responsible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Models to Real-World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Strong model performance ≠ successful deployment</a:t>
            </a:r>
          </a:p>
          <a:p>
            <a:pPr lvl="0"/>
            <a:r>
              <a:t>Business systems require fairness, reliability, safety</a:t>
            </a:r>
          </a:p>
          <a:p>
            <a:pPr lvl="0"/>
            <a:r>
              <a:t>Integration challenges emerge at scale</a:t>
            </a:r>
          </a:p>
          <a:p>
            <a:pPr lvl="0"/>
            <a:r>
              <a:t>Models influence real decisions and outcomes</a:t>
            </a:r>
          </a:p>
          <a:p>
            <a:pPr lvl="0"/>
            <a:r>
              <a:t>Responsible implementation is essential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Deployment Gap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perform well in testing environments</a:t>
            </a:r>
          </a:p>
          <a:p>
            <a:pPr lvl="0"/>
            <a:r>
              <a:t>Real-world data introduces new patterns</a:t>
            </a:r>
          </a:p>
          <a:p>
            <a:pPr lvl="0"/>
            <a:r>
              <a:t>Systems must handle thousands of daily decisions</a:t>
            </a:r>
          </a:p>
          <a:p>
            <a:pPr lvl="0"/>
            <a:r>
              <a:t>Integration requires workflow alignment</a:t>
            </a:r>
          </a:p>
          <a:p>
            <a:pPr lvl="0"/>
            <a:r>
              <a:t>Technical success ≠ operational success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System-Level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drift changes model behavior over time</a:t>
            </a:r>
          </a:p>
          <a:p>
            <a:pPr lvl="0"/>
            <a:r>
              <a:t>Integration complexity across multiple models</a:t>
            </a:r>
          </a:p>
          <a:p>
            <a:pPr lvl="0"/>
            <a:r>
              <a:t>Errors cascade when models depend on each other</a:t>
            </a:r>
          </a:p>
          <a:p>
            <a:pPr lvl="0"/>
            <a:r>
              <a:t>System-level metrics matter beyond accuracy</a:t>
            </a:r>
          </a:p>
          <a:p>
            <a:pPr lvl="0"/>
            <a:r>
              <a:t>Real-world conditions differ from training data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Examples of System Failure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Recommendation models fail after behavior shifts</a:t>
            </a:r>
          </a:p>
          <a:p>
            <a:pPr lvl="0"/>
            <a:r>
              <a:t>Sentiment models struggle with new language styles</a:t>
            </a:r>
          </a:p>
          <a:p>
            <a:pPr lvl="0"/>
            <a:r>
              <a:t>Churn models misfire on unseen customer segments</a:t>
            </a:r>
          </a:p>
          <a:p>
            <a:pPr lvl="0"/>
            <a:r>
              <a:t>Systems break when assumptions no longer hold</a:t>
            </a:r>
          </a:p>
          <a:p>
            <a:pPr lvl="0"/>
            <a:r>
              <a:t>Continuous monitoring is required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Context Shapes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Accuracy alone doesn’t guarantee value</a:t>
            </a:r>
          </a:p>
          <a:p>
            <a:pPr lvl="0"/>
            <a:r>
              <a:t>False positives can frustrate customers</a:t>
            </a:r>
          </a:p>
          <a:p>
            <a:pPr lvl="0"/>
            <a:r>
              <a:t>Compliance may require explainability</a:t>
            </a:r>
          </a:p>
          <a:p>
            <a:pPr lvl="0"/>
            <a:r>
              <a:t>Stakeholders have different priorities</a:t>
            </a:r>
          </a:p>
          <a:p>
            <a:pPr lvl="0"/>
            <a:r>
              <a:t>Models must fit existing workflows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Success Metrics Beyond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User experience: satisfaction, completion rates</a:t>
            </a:r>
          </a:p>
          <a:p>
            <a:pPr lvl="0"/>
            <a:r>
              <a:t>Business impact: revenue, retention, engagement</a:t>
            </a:r>
          </a:p>
          <a:p>
            <a:pPr lvl="0"/>
            <a:r>
              <a:t>Operational efficiency: uptime, response time</a:t>
            </a:r>
          </a:p>
          <a:p>
            <a:pPr lvl="0"/>
            <a:r>
              <a:t>Human oversight requirements</a:t>
            </a:r>
          </a:p>
          <a:p>
            <a:pPr lvl="0"/>
            <a:r>
              <a:t>Multi-level evaluation ensures reliability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ML and NLP in Decision-Making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influence approvals, flags, prioritization</a:t>
            </a:r>
          </a:p>
          <a:p>
            <a:pPr lvl="0"/>
            <a:r>
              <a:t>Decisions must be reliable and appropriate</a:t>
            </a:r>
          </a:p>
          <a:p>
            <a:pPr lvl="0"/>
            <a:r>
              <a:t>Integration with human workflows is critical</a:t>
            </a:r>
          </a:p>
          <a:p>
            <a:pPr lvl="0"/>
            <a:r>
              <a:t>Technical strength must align with business needs</a:t>
            </a:r>
          </a:p>
          <a:p>
            <a:pPr lvl="0"/>
            <a:r>
              <a:t>Bias is a major risk in decision systems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Microsoft Office PowerPoint</Application>
  <PresentationFormat>Widescreen</PresentationFormat>
  <Paragraphs>122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This video accompanies</vt:lpstr>
      <vt:lpstr>Chapter 6:  Practical Implementation of ML and NLP</vt:lpstr>
      <vt:lpstr>From Models to Real-World Systems</vt:lpstr>
      <vt:lpstr>The Deployment Gap</vt:lpstr>
      <vt:lpstr>System-Level Challenges</vt:lpstr>
      <vt:lpstr>Examples of System Failure</vt:lpstr>
      <vt:lpstr>Business Context Shapes Performance</vt:lpstr>
      <vt:lpstr>Success Metrics Beyond Accuracy</vt:lpstr>
      <vt:lpstr>ML and NLP in Decision-Making</vt:lpstr>
      <vt:lpstr>Understanding Bias in Practice</vt:lpstr>
      <vt:lpstr>From Models to Pipelines: Conversational AI</vt:lpstr>
      <vt:lpstr>Intent Classification as Supervised Learning</vt:lpstr>
      <vt:lpstr>Entity Extraction and Context</vt:lpstr>
      <vt:lpstr>Sentiment for Response Adaptation</vt:lpstr>
      <vt:lpstr>Response Generation and Quality Control</vt:lpstr>
      <vt:lpstr>Summarization as Decision Support</vt:lpstr>
      <vt:lpstr>Text Generation in Business</vt:lpstr>
      <vt:lpstr>Human-in-the-Loop Design</vt:lpstr>
      <vt:lpstr>Connecting Skills to Business Impact</vt:lpstr>
      <vt:lpstr>Evaluation as Ongoing Responsibility</vt:lpstr>
      <vt:lpstr>Human Judgment as Safeguard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2026-03-01T01:55:10Z</dcterms:created>
  <dcterms:modified xsi:type="dcterms:W3CDTF">2026-03-01T01:56:08Z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