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341658-5610-44F2-A69A-0C627AE57DCF}" v="3" dt="2026-03-07T01:00:33.5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Boolean Logic: NOT Operator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NOT excludes specific values or conditions from results</a:t>
            </a:r>
          </a:p>
          <a:p>
            <a:pPr lvl="0"/>
            <a:r>
              <a:t>Useful for removing unwanted data or focusing on exceptions</a:t>
            </a:r>
          </a:p>
          <a:p>
            <a:pPr lvl="0"/>
            <a:r>
              <a:t>Often clearer than listing all desired values</a:t>
            </a:r>
          </a:p>
          <a:p>
            <a:pPr lvl="0"/>
            <a:r>
              <a:t>Example: All orders except cancelled ones</a:t>
            </a:r>
          </a:p>
          <a:p>
            <a:pPr lvl="0"/>
            <a:r>
              <a:t>Particularly valuable when few exclusions needed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Combining Multiple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Parentheses control order of operations in complex filters</a:t>
            </a:r>
          </a:p>
          <a:p>
            <a:pPr lvl="0"/>
            <a:r>
              <a:t>Essential for accurate logic when mixing AND, OR, NOT</a:t>
            </a:r>
          </a:p>
          <a:p>
            <a:pPr lvl="0"/>
            <a:r>
              <a:t>Without parentheses, SQL evaluates in specific order</a:t>
            </a:r>
          </a:p>
          <a:p>
            <a:pPr lvl="0"/>
            <a:r>
              <a:t>Example: (age &lt; 30 OR city = ‘Miami’) AND membership = ‘Premium’</a:t>
            </a:r>
          </a:p>
          <a:p>
            <a:pPr lvl="0"/>
            <a:r>
              <a:t>Makes complex business logic explicit and clear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IN Operator for Multiple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 provides efficient way to check multiple specific values</a:t>
            </a:r>
          </a:p>
          <a:p>
            <a:pPr lvl="0"/>
            <a:r>
              <a:t>Much cleaner than writing multiple OR conditions</a:t>
            </a:r>
          </a:p>
          <a:p>
            <a:pPr lvl="0"/>
            <a:r>
              <a:t>Easier to modify when list of values changes</a:t>
            </a:r>
          </a:p>
          <a:p>
            <a:pPr lvl="0"/>
            <a:r>
              <a:t>Example: WHERE city IN (‘New York’, ‘Chicago’, ‘Miami’)</a:t>
            </a:r>
          </a:p>
          <a:p>
            <a:pPr lvl="0"/>
            <a:r>
              <a:t>Particularly valuable for categorical data filtering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Date Range Filtering with BETWEEN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BETWEEN operator provides intuitive date range filtering</a:t>
            </a:r>
          </a:p>
          <a:p>
            <a:pPr lvl="0"/>
            <a:r>
              <a:t>Essential for time-based analysis and trend identification</a:t>
            </a:r>
          </a:p>
          <a:p>
            <a:pPr lvl="0"/>
            <a:r>
              <a:t>Inclusive operator - includes both start and end dates</a:t>
            </a:r>
          </a:p>
          <a:p>
            <a:pPr lvl="0"/>
            <a:r>
              <a:t>Example: orders BETWEEN ‘2024-01-01’ AND ‘2024-01-31’</a:t>
            </a:r>
          </a:p>
          <a:p>
            <a:pPr lvl="0"/>
            <a:r>
              <a:t>Works with numbers, dates, and any orderable data type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Handling NULL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NULL represents missing or unknown data in databases</a:t>
            </a:r>
          </a:p>
          <a:p>
            <a:pPr lvl="0"/>
            <a:r>
              <a:t>Requires special IS NULL or IS NOT NULL operators</a:t>
            </a:r>
          </a:p>
          <a:p>
            <a:pPr lvl="0"/>
            <a:r>
              <a:t>Cannot use regular comparison operators with NULL values</a:t>
            </a:r>
          </a:p>
          <a:p>
            <a:pPr lvl="0"/>
            <a:r>
              <a:t>Essential for data quality analysis and completeness assessment</a:t>
            </a:r>
          </a:p>
          <a:p>
            <a:pPr lvl="0"/>
            <a:r>
              <a:t>Understanding NULL behavior crucial for accurate analysis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AI-Assisted Query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Modern AI tools translate natural language into SQL code</a:t>
            </a:r>
          </a:p>
          <a:p>
            <a:pPr lvl="0"/>
            <a:r>
              <a:t>Makes SQL more accessible to beginners and analysts</a:t>
            </a:r>
          </a:p>
          <a:p>
            <a:pPr lvl="0"/>
            <a:r>
              <a:t>Example: “Show premium customers from New York” becomes proper SQL</a:t>
            </a:r>
          </a:p>
          <a:p>
            <a:pPr lvl="0"/>
            <a:r>
              <a:t>AI can interpret business requirements and generate appropriate syntax</a:t>
            </a:r>
          </a:p>
          <a:p>
            <a:pPr lvl="0"/>
            <a:r>
              <a:t>Valuable for learning new techniques and improving efficiency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Query Explanations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tools can explain existing SQL queries in plain English</a:t>
            </a:r>
          </a:p>
          <a:p>
            <a:pPr lvl="0"/>
            <a:r>
              <a:t>Breaks down complex queries into understandable components</a:t>
            </a:r>
          </a:p>
          <a:p>
            <a:pPr lvl="0"/>
            <a:r>
              <a:t>Helps learn SQL concepts by understanding query logic</a:t>
            </a:r>
          </a:p>
          <a:p>
            <a:pPr lvl="0"/>
            <a:r>
              <a:t>Valuable for reviewing others’ code or forgotten queries</a:t>
            </a:r>
          </a:p>
          <a:p>
            <a:pPr lvl="0"/>
            <a:r>
              <a:t>Educational aspect improves overall SQL knowledge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Effective AI Prompts for Filtering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Be specific and clear in your AI requests</a:t>
            </a:r>
          </a:p>
          <a:p>
            <a:pPr lvl="0"/>
            <a:r>
              <a:t>Examples: “Show customers older than 30”, “Find January 2024 orders”</a:t>
            </a:r>
          </a:p>
          <a:p>
            <a:pPr lvl="0"/>
            <a:r>
              <a:t>More precise requests yield better SQL results</a:t>
            </a:r>
          </a:p>
          <a:p>
            <a:pPr lvl="0"/>
            <a:r>
              <a:t>Include specific conditions, date ranges, and value thresholds</a:t>
            </a:r>
          </a:p>
          <a:p>
            <a:pPr lvl="0"/>
            <a:r>
              <a:t>Clear communication improves AI-generated code quality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Validating AI-Generated Queries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Always review AI-generated code before using for analysis</a:t>
            </a:r>
          </a:p>
          <a:p>
            <a:pPr lvl="0"/>
            <a:r>
              <a:t>Check correct table and column names</a:t>
            </a:r>
          </a:p>
          <a:p>
            <a:pPr lvl="0"/>
            <a:r>
              <a:t>Verify filtering conditions match your requirements</a:t>
            </a:r>
          </a:p>
          <a:p>
            <a:pPr lvl="0"/>
            <a:r>
              <a:t>Ensure overall logic makes sense for analytical goals</a:t>
            </a:r>
          </a:p>
          <a:p>
            <a:pPr lvl="0"/>
            <a:r>
              <a:t>Develop intuition for spotting potential issues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Exploratory Analysis Through Filtering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Exploratory analysis discovers patterns and relationships in data</a:t>
            </a:r>
          </a:p>
          <a:p>
            <a:pPr lvl="0"/>
            <a:r>
              <a:t>Unlike confirmatory analysis, involves open-ended investigation</a:t>
            </a:r>
          </a:p>
          <a:p>
            <a:pPr lvl="0"/>
            <a:r>
              <a:t>Filtering helps examine different data slices and segments</a:t>
            </a:r>
          </a:p>
          <a:p>
            <a:pPr lvl="0"/>
            <a:r>
              <a:t>Goal: become familiar with data and generate hypotheses</a:t>
            </a:r>
          </a:p>
          <a:p>
            <a:pPr lvl="0"/>
            <a:r>
              <a:t>Often reveals unexpected patterns leading to business insights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2176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5: </a:t>
            </a:r>
            <a:br>
              <a:rPr lang="en-US" dirty="0"/>
            </a:br>
            <a:r>
              <a:rPr dirty="0"/>
              <a:t>Filtering, Subsets and Logical Selection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Segmentation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Use filtering to examine different customer groups</a:t>
            </a:r>
          </a:p>
          <a:p>
            <a:pPr lvl="0"/>
            <a:r>
              <a:t>Premium vs. Standard membership behavior patterns</a:t>
            </a:r>
          </a:p>
          <a:p>
            <a:pPr lvl="0"/>
            <a:r>
              <a:t>Age-based segmentation using CASE statements</a:t>
            </a:r>
          </a:p>
          <a:p>
            <a:pPr lvl="0"/>
            <a:r>
              <a:t>Geographic analysis revealing regional differences</a:t>
            </a:r>
          </a:p>
          <a:p>
            <a:pPr lvl="0"/>
            <a:r>
              <a:t>Helps develop targeted strategies for different segments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Simple Trend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Examine how data changes over time using date filters</a:t>
            </a:r>
          </a:p>
          <a:p>
            <a:pPr lvl="0"/>
            <a:r>
              <a:t>Monthly order counts and average values</a:t>
            </a:r>
          </a:p>
          <a:p>
            <a:pPr lvl="0"/>
            <a:r>
              <a:t>Seasonal patterns and growth trajectories</a:t>
            </a:r>
          </a:p>
          <a:p>
            <a:pPr lvl="0"/>
            <a:r>
              <a:t>Essential for business performance understanding</a:t>
            </a:r>
          </a:p>
          <a:p>
            <a:pPr lvl="0"/>
            <a:r>
              <a:t>Foundation for forecasting and planning decisions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Pattern Discovery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High-value vs. regular-value order analysis</a:t>
            </a:r>
          </a:p>
          <a:p>
            <a:pPr lvl="0"/>
            <a:r>
              <a:t>City-based customer activity patterns</a:t>
            </a:r>
          </a:p>
          <a:p>
            <a:pPr lvl="0"/>
            <a:r>
              <a:t>Status-based order behavior insights</a:t>
            </a:r>
          </a:p>
          <a:p>
            <a:pPr lvl="0"/>
            <a:r>
              <a:t>Systematic exploration reveals actionable insights</a:t>
            </a:r>
          </a:p>
          <a:p>
            <a:pPr lvl="0"/>
            <a:r>
              <a:t>Curiosity and different perspectives uncover valuable patterns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Quality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Use filtering to identify potential data quality issues</a:t>
            </a:r>
          </a:p>
          <a:p>
            <a:pPr lvl="0"/>
            <a:r>
              <a:t>Check for unusually low or high values</a:t>
            </a:r>
          </a:p>
          <a:p>
            <a:pPr lvl="0"/>
            <a:r>
              <a:t>Identify duplicate records or inconsistent entries</a:t>
            </a:r>
          </a:p>
          <a:p>
            <a:pPr lvl="0"/>
            <a:r>
              <a:t>Essential before drawing analytical conclusions</a:t>
            </a:r>
          </a:p>
          <a:p>
            <a:pPr lvl="0"/>
            <a:r>
              <a:t>Regular quality checks ensure reliable analysis foundation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WHERE clause and comparison operators form filtering foundation</a:t>
            </a:r>
          </a:p>
          <a:p>
            <a:pPr lvl="0"/>
            <a:r>
              <a:t>Boolean logic (AND, OR, NOT) enables sophisticated filtering criteria</a:t>
            </a:r>
          </a:p>
          <a:p>
            <a:pPr lvl="0"/>
            <a:r>
              <a:t>AI tools assist with query generation and explanation</a:t>
            </a:r>
          </a:p>
          <a:p>
            <a:pPr lvl="0"/>
            <a:r>
              <a:t>Exploratory analysis through filtering reveals valuable business insights</a:t>
            </a:r>
          </a:p>
          <a:p>
            <a:pPr lvl="0"/>
            <a:r>
              <a:t>Data quality checks ensure reliable analysis and decision-making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Online Bookstore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work for a small online bookstore with thousands of records</a:t>
            </a:r>
          </a:p>
          <a:p>
            <a:pPr lvl="0"/>
            <a:r>
              <a:t>Need to find specific information: Premium customers in New York</a:t>
            </a:r>
          </a:p>
          <a:p>
            <a:pPr lvl="0"/>
            <a:r>
              <a:t>Database contains customers, orders, books, prices, and dates</a:t>
            </a:r>
          </a:p>
          <a:p>
            <a:pPr lvl="0"/>
            <a:r>
              <a:t>Without filtering, you’d be overwhelmed by irrelevant information</a:t>
            </a:r>
          </a:p>
          <a:p>
            <a:pPr lvl="0"/>
            <a:r>
              <a:t>Like shopping online - you use filters to find exactly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Filtering is Essential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Real-world databases contain thousands or millions of records</a:t>
            </a:r>
          </a:p>
          <a:p>
            <a:pPr lvl="0"/>
            <a:r>
              <a:t>Most analysis requires specific subsets of data, not everything</a:t>
            </a:r>
          </a:p>
          <a:p>
            <a:pPr lvl="0"/>
            <a:r>
              <a:t>Filtering prevents information overload and focuses analysis</a:t>
            </a:r>
          </a:p>
          <a:p>
            <a:pPr lvl="0"/>
            <a:r>
              <a:t>Foundation for virtually all data analysis work</a:t>
            </a:r>
          </a:p>
          <a:p>
            <a:pPr lvl="0"/>
            <a:r>
              <a:t>Used daily in reports, trend analysis, and data visualization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WHERE Clause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WHERE clause is your main tool for filtering data</a:t>
            </a:r>
          </a:p>
          <a:p>
            <a:pPr lvl="0"/>
            <a:r>
              <a:t>Acts as a gatekeeper examining each row against your criteria</a:t>
            </a:r>
          </a:p>
          <a:p>
            <a:pPr lvl="0"/>
            <a:r>
              <a:t>Basic structure: SELECT columns FROM table WHERE condition</a:t>
            </a:r>
          </a:p>
          <a:p>
            <a:pPr lvl="0"/>
            <a:r>
              <a:t>Determines which rows meet your specified requirements</a:t>
            </a:r>
          </a:p>
          <a:p>
            <a:pPr lvl="0"/>
            <a:r>
              <a:t>Foundation of all data filtering in SQL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Basic Comparison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= (equals)</a:t>
            </a:r>
            <a:r>
              <a:t>: finds exact matches for specific values</a:t>
            </a:r>
          </a:p>
          <a:p>
            <a:pPr lvl="0"/>
            <a:r>
              <a:rPr b="1"/>
              <a:t>&gt; (greater than)</a:t>
            </a:r>
            <a:r>
              <a:t>: finds values above a threshold</a:t>
            </a:r>
          </a:p>
          <a:p>
            <a:pPr lvl="0"/>
            <a:r>
              <a:rPr b="1"/>
              <a:t>&lt; (less than)</a:t>
            </a:r>
            <a:r>
              <a:t>: finds values below a threshold</a:t>
            </a:r>
          </a:p>
          <a:p>
            <a:pPr lvl="0"/>
            <a:r>
              <a:rPr b="1"/>
              <a:t>&gt;= and &lt;=</a:t>
            </a:r>
            <a:r>
              <a:t>: includes the threshold value in results</a:t>
            </a:r>
          </a:p>
          <a:p>
            <a:pPr lvl="0"/>
            <a:r>
              <a:rPr b="1"/>
              <a:t>!= or &lt;&gt;</a:t>
            </a:r>
            <a:r>
              <a:t>: excludes specific values from results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Pattern Matching with LIKE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LIKE operator designed for pattern matching in text data</a:t>
            </a:r>
          </a:p>
          <a:p>
            <a:pPr lvl="0"/>
            <a:r>
              <a:rPr b="1"/>
              <a:t>% wildcard</a:t>
            </a:r>
            <a:r>
              <a:t>: represents any characters (including none)</a:t>
            </a:r>
          </a:p>
          <a:p>
            <a:pPr lvl="0"/>
            <a:r>
              <a:rPr b="1"/>
              <a:t>_ wildcard</a:t>
            </a:r>
            <a:r>
              <a:t>: represents any single character</a:t>
            </a:r>
          </a:p>
          <a:p>
            <a:pPr lvl="0"/>
            <a:r>
              <a:t>Essential for searching names, titles, or descriptions</a:t>
            </a:r>
          </a:p>
          <a:p>
            <a:pPr lvl="0"/>
            <a:r>
              <a:t>Handles variations in spelling, formatting, and capitalization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Boolean Logic: AND Operator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AND requires both conditions to be true</a:t>
            </a:r>
          </a:p>
          <a:p>
            <a:pPr lvl="0"/>
            <a:r>
              <a:t>Creates more restrictive filters by narrowing results</a:t>
            </a:r>
          </a:p>
          <a:p>
            <a:pPr lvl="0"/>
            <a:r>
              <a:t>Used for precise customer segments or transaction types</a:t>
            </a:r>
          </a:p>
          <a:p>
            <a:pPr lvl="0"/>
            <a:r>
              <a:t>Example: Premium customers over 30 in Chicago</a:t>
            </a:r>
          </a:p>
          <a:p>
            <a:pPr lvl="0"/>
            <a:r>
              <a:t>Produces focused results meeting all specified criteria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Boolean Logic: OR Operator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OR accepts rows meeting any specified condition</a:t>
            </a:r>
          </a:p>
          <a:p>
            <a:pPr lvl="0"/>
            <a:r>
              <a:t>Creates more inclusive filters by widening results</a:t>
            </a:r>
          </a:p>
          <a:p>
            <a:pPr lvl="0"/>
            <a:r>
              <a:t>Useful for multiple categories or types of data</a:t>
            </a:r>
          </a:p>
          <a:p>
            <a:pPr lvl="0"/>
            <a:r>
              <a:t>Example: Customers in New York OR Premium members</a:t>
            </a:r>
          </a:p>
          <a:p>
            <a:pPr lvl="0"/>
            <a:r>
              <a:t>Casts wider net to include various qualifying records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Microsoft Office PowerPoint</Application>
  <PresentationFormat>Widescreen</PresentationFormat>
  <Paragraphs>134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This video accompanies</vt:lpstr>
      <vt:lpstr>Chapter 5:  Filtering, Subsets and Logical Selection</vt:lpstr>
      <vt:lpstr>The Online Bookstore Challenge</vt:lpstr>
      <vt:lpstr>Why Filtering is Essential</vt:lpstr>
      <vt:lpstr>The WHERE Clause Foundation</vt:lpstr>
      <vt:lpstr>Basic Comparison Operators</vt:lpstr>
      <vt:lpstr>Text Pattern Matching with LIKE</vt:lpstr>
      <vt:lpstr>Boolean Logic: AND Operator</vt:lpstr>
      <vt:lpstr>Boolean Logic: OR Operator</vt:lpstr>
      <vt:lpstr>Boolean Logic: NOT Operator</vt:lpstr>
      <vt:lpstr>Combining Multiple Conditions</vt:lpstr>
      <vt:lpstr>The IN Operator for Multiple Values</vt:lpstr>
      <vt:lpstr>Date Range Filtering with BETWEEN</vt:lpstr>
      <vt:lpstr>Handling NULL Values</vt:lpstr>
      <vt:lpstr>AI-Assisted Query Generation</vt:lpstr>
      <vt:lpstr>AI Query Explanations</vt:lpstr>
      <vt:lpstr>Effective AI Prompts for Filtering</vt:lpstr>
      <vt:lpstr>Validating AI-Generated Queries</vt:lpstr>
      <vt:lpstr>Exploratory Analysis Through Filtering</vt:lpstr>
      <vt:lpstr>Customer Segmentation Analysis</vt:lpstr>
      <vt:lpstr>Simple Trend Analysis</vt:lpstr>
      <vt:lpstr>Pattern Discovery Techniques</vt:lpstr>
      <vt:lpstr>Data Quality Assessment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Filtering and Subsetting Data</dc:title>
  <dc:creator>Kim Seefeld</dc:creator>
  <cp:keywords/>
  <cp:lastModifiedBy>Kim Seefeld</cp:lastModifiedBy>
  <cp:revision>1</cp:revision>
  <dcterms:created xsi:type="dcterms:W3CDTF">2026-03-07T00:59:21Z</dcterms:created>
  <dcterms:modified xsi:type="dcterms:W3CDTF">2026-03-07T01:00:43Z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5: Extracting Insights Through Targeted Data Selection</vt:lpwstr>
  </property>
</Properties>
</file>