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E90BC30-285F-43FF-B1F6-2CE1152E32C8}" v="3" dt="2026-03-07T00:21:59.7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998F8E-3E07-D444-33A9-8CBD02AA90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1103" y="584531"/>
            <a:ext cx="3877216" cy="53061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Inner Joins: Complete Information Only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Returns only rows with matching values in both tables</a:t>
            </a:r>
          </a:p>
          <a:p>
            <a:pPr lvl="0"/>
            <a:r>
              <a:t>Most restrictive approach to combining data</a:t>
            </a:r>
          </a:p>
          <a:p>
            <a:pPr lvl="0"/>
            <a:r>
              <a:t>Appropriate when incomplete records compromise analysis</a:t>
            </a:r>
          </a:p>
          <a:p>
            <a:pPr lvl="0"/>
            <a:r>
              <a:t>Automatically excludes unmatched records</a:t>
            </a:r>
          </a:p>
          <a:p>
            <a:pPr lvl="0"/>
            <a:r>
              <a:t>Example: Show only customers who have placed orders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Inner Join Example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Before</a:t>
            </a:r>
            <a:r>
              <a:t>: Customers (John, Jane, Bob) and Orders (John: 2, Jane: 1)</a:t>
            </a:r>
          </a:p>
          <a:p>
            <a:pPr lvl="0"/>
            <a:r>
              <a:rPr b="1"/>
              <a:t>Query</a:t>
            </a:r>
            <a:r>
              <a:t>: Match customers with their orders</a:t>
            </a:r>
          </a:p>
          <a:p>
            <a:pPr lvl="0"/>
            <a:r>
              <a:rPr b="1"/>
              <a:t>After</a:t>
            </a:r>
            <a:r>
              <a:t>: John Smith with 2 orders, Jane Doe with 1 order</a:t>
            </a:r>
          </a:p>
          <a:p>
            <a:pPr lvl="0"/>
            <a:r>
              <a:rPr b="1"/>
              <a:t>Missing</a:t>
            </a:r>
            <a:r>
              <a:t>: Bob Wilson (no orders, so excluded)</a:t>
            </a:r>
          </a:p>
          <a:p>
            <a:pPr lvl="0"/>
            <a:r>
              <a:t>Perfect for analyzing active customers with complete data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Left Joins: Preserving Primary Dataset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Preserves all rows from left table</a:t>
            </a:r>
          </a:p>
          <a:p>
            <a:pPr lvl="0"/>
            <a:r>
              <a:t>Adds matching information from right table where available</a:t>
            </a:r>
          </a:p>
          <a:p>
            <a:pPr lvl="0"/>
            <a:r>
              <a:t>Prevents “disappearing data” problem</a:t>
            </a:r>
          </a:p>
          <a:p>
            <a:pPr lvl="0"/>
            <a:r>
              <a:t>NULL values appear where no matches exist</a:t>
            </a:r>
          </a:p>
          <a:p>
            <a:pPr lvl="0"/>
            <a:r>
              <a:t>Example: All customers including those without orders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Left Join Business Applications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Customer analysis including inactive customers</a:t>
            </a:r>
          </a:p>
          <a:p>
            <a:pPr lvl="0"/>
            <a:r>
              <a:t>Product analysis showing unsold products</a:t>
            </a:r>
          </a:p>
          <a:p>
            <a:pPr lvl="0"/>
            <a:r>
              <a:t>Employee reports including staff without recent activity</a:t>
            </a:r>
          </a:p>
          <a:p>
            <a:pPr lvl="0"/>
            <a:r>
              <a:t>Marketing opportunities identification</a:t>
            </a:r>
          </a:p>
          <a:p>
            <a:pPr lvl="0"/>
            <a:r>
              <a:t>Complete dataset preservation regardless of related records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Right Joins: Data Quality Auditing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Preserves all rows from right table</a:t>
            </a:r>
          </a:p>
          <a:p>
            <a:pPr lvl="0"/>
            <a:r>
              <a:t>Adds matching information from left table where available</a:t>
            </a:r>
          </a:p>
          <a:p>
            <a:pPr lvl="0"/>
            <a:r>
              <a:t>Valuable for data quality validation</a:t>
            </a:r>
          </a:p>
          <a:p>
            <a:pPr lvl="0"/>
            <a:r>
              <a:t>Reveals orphaned records in child tables</a:t>
            </a:r>
          </a:p>
          <a:p>
            <a:pPr lvl="0"/>
            <a:r>
              <a:t>Example: All orders including those with invalid customer references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Full Outer Joins: Complete Picture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Returns all rows from both tables</a:t>
            </a:r>
          </a:p>
          <a:p>
            <a:pPr lvl="0"/>
            <a:r>
              <a:t>NULL values where matches don’t exist</a:t>
            </a:r>
          </a:p>
          <a:p>
            <a:pPr lvl="0"/>
            <a:r>
              <a:t>Most comprehensive view of relationships</a:t>
            </a:r>
          </a:p>
          <a:p>
            <a:pPr lvl="0"/>
            <a:r>
              <a:t>Reveals both sides of data quality issues</a:t>
            </a:r>
          </a:p>
          <a:p>
            <a:pPr lvl="0"/>
            <a:r>
              <a:t>Shows customers without orders AND orders without valid customers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Multiple Table Joins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Real-world analysis requires combining 3+ tables</a:t>
            </a:r>
          </a:p>
          <a:p>
            <a:pPr lvl="0"/>
            <a:r>
              <a:t>Chain joins using multiple ON clauses</a:t>
            </a:r>
          </a:p>
          <a:p>
            <a:pPr lvl="0"/>
            <a:r>
              <a:t>Example: Customers → Orders → Order Items → Products</a:t>
            </a:r>
          </a:p>
          <a:p>
            <a:pPr lvl="0"/>
            <a:r>
              <a:t>Reveals complete purchasing story</a:t>
            </a:r>
          </a:p>
          <a:p>
            <a:pPr lvl="0"/>
            <a:r>
              <a:t>Shows exactly which customers bought which products when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Common Merge Errors: Data Type Mismatches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Same logical information stored as different data types</a:t>
            </a:r>
          </a:p>
          <a:p>
            <a:pPr lvl="0"/>
            <a:r>
              <a:t>Customer ID as number vs. text vs. text with leading zeros</a:t>
            </a:r>
          </a:p>
          <a:p>
            <a:pPr lvl="0"/>
            <a:r>
              <a:t>Database treats different types as non-matching</a:t>
            </a:r>
          </a:p>
          <a:p>
            <a:pPr lvl="0"/>
            <a:r>
              <a:t>Solution: Convert data types during query using CAST</a:t>
            </a:r>
          </a:p>
          <a:p>
            <a:pPr lvl="0"/>
            <a:r>
              <a:t>Prevention: Check data types before joining tables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Missing and Duplicate Key Values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Missing keys</a:t>
            </a:r>
            <a:r>
              <a:t>: Create orphaned records that can’t join</a:t>
            </a:r>
          </a:p>
          <a:p>
            <a:pPr lvl="0"/>
            <a:r>
              <a:rPr b="1"/>
              <a:t>Duplicate keys</a:t>
            </a:r>
            <a:r>
              <a:t>: Violate uniqueness and corrupt results</a:t>
            </a:r>
          </a:p>
          <a:p>
            <a:pPr lvl="0"/>
            <a:r>
              <a:t>Both lead to incomplete or incorrect analysis</a:t>
            </a:r>
          </a:p>
          <a:p>
            <a:pPr lvl="0"/>
            <a:r>
              <a:t>Detection queries identify problems before joining</a:t>
            </a:r>
          </a:p>
          <a:p>
            <a:pPr lvl="0"/>
            <a:r>
              <a:t>Resolution required for accurate data integration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Orphaned Records Detection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Child table records reference non-existent parent records</a:t>
            </a:r>
          </a:p>
          <a:p>
            <a:pPr lvl="0"/>
            <a:r>
              <a:t>Orders pointing to deleted customers</a:t>
            </a:r>
          </a:p>
          <a:p>
            <a:pPr lvl="0"/>
            <a:r>
              <a:t>Use LEFT JOIN to find unmatched child records</a:t>
            </a:r>
          </a:p>
          <a:p>
            <a:pPr lvl="0"/>
            <a:r>
              <a:t>Calculate business impact of orphaned data</a:t>
            </a:r>
          </a:p>
          <a:p>
            <a:pPr lvl="0"/>
            <a:r>
              <a:t>Critical for maintaining data integrity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51664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4: </a:t>
            </a:r>
            <a:br>
              <a:rPr lang="en-US" dirty="0"/>
            </a:br>
            <a:r>
              <a:rPr dirty="0"/>
              <a:t>Merging and Joining Data Sources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AI-Assisted Validation Benefits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Goes beyond traditional rule-based validation</a:t>
            </a:r>
          </a:p>
          <a:p>
            <a:pPr lvl="0"/>
            <a:r>
              <a:t>Detects patterns and anomalies from learned behavior</a:t>
            </a:r>
          </a:p>
          <a:p>
            <a:pPr lvl="0"/>
            <a:r>
              <a:t>Identifies subtle problems requiring contextual understanding</a:t>
            </a:r>
          </a:p>
          <a:p>
            <a:pPr lvl="0"/>
            <a:r>
              <a:t>Cross-table consistency checking across multiple sources</a:t>
            </a:r>
          </a:p>
          <a:p>
            <a:pPr lvl="0"/>
            <a:r>
              <a:t>Confidence scoring for automated vs. human review decisions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Pre-Merge Validation Checklist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Key column quality</a:t>
            </a:r>
            <a:r>
              <a:t>: Consistent data types across tables</a:t>
            </a:r>
          </a:p>
          <a:p>
            <a:pPr lvl="0"/>
            <a:r>
              <a:rPr b="1"/>
              <a:t>Relationship validation</a:t>
            </a:r>
            <a:r>
              <a:t>: Confirm referential integrity</a:t>
            </a:r>
          </a:p>
          <a:p>
            <a:pPr lvl="0"/>
            <a:r>
              <a:rPr b="1"/>
              <a:t>Data quality assessment</a:t>
            </a:r>
            <a:r>
              <a:t>: Total records, missing keys, duplicates</a:t>
            </a:r>
          </a:p>
          <a:p>
            <a:pPr lvl="0"/>
            <a:r>
              <a:rPr b="1"/>
              <a:t>Business logic verification</a:t>
            </a:r>
            <a:r>
              <a:t>: Ensure relationships make sense</a:t>
            </a:r>
          </a:p>
          <a:p>
            <a:pPr lvl="0"/>
            <a:r>
              <a:t>Systematic approach prevents integration errors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Building Robust Integration Workflows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Multi-stage validation combining automation with human oversight</a:t>
            </a:r>
          </a:p>
          <a:p>
            <a:pPr lvl="0"/>
            <a:r>
              <a:t>High-confidence issues resolved automatically</a:t>
            </a:r>
          </a:p>
          <a:p>
            <a:pPr lvl="0"/>
            <a:r>
              <a:t>Medium-confidence issues flagged for quick review</a:t>
            </a:r>
          </a:p>
          <a:p>
            <a:pPr lvl="0"/>
            <a:r>
              <a:t>Low-confidence issues require detailed investigation</a:t>
            </a:r>
          </a:p>
          <a:p>
            <a:pPr lvl="0"/>
            <a:r>
              <a:t>Documentation and logging for audit trails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Primary and foreign keys establish reliable relationships between tables</a:t>
            </a:r>
          </a:p>
          <a:p>
            <a:pPr lvl="0"/>
            <a:r>
              <a:t>Different join types serve specific analytical purposes</a:t>
            </a:r>
          </a:p>
          <a:p>
            <a:pPr lvl="0"/>
            <a:r>
              <a:t>Data quality issues must be detected and resolved before merging</a:t>
            </a:r>
          </a:p>
          <a:p>
            <a:pPr lvl="0"/>
            <a:r>
              <a:t>AI-assisted validation enhances traditional rule-based approaches</a:t>
            </a:r>
          </a:p>
          <a:p>
            <a:pPr lvl="0"/>
            <a:r>
              <a:t>Systematic workflows prevent errors and ensure data integrity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E-commerce Data Puzzle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You’re analyzing customer behavior for an e-commerce company</a:t>
            </a:r>
          </a:p>
          <a:p>
            <a:pPr lvl="0"/>
            <a:r>
              <a:t>Customer information stored in customer management system</a:t>
            </a:r>
          </a:p>
          <a:p>
            <a:pPr lvl="0"/>
            <a:r>
              <a:t>Product details maintained in inventory database</a:t>
            </a:r>
          </a:p>
          <a:p>
            <a:pPr lvl="0"/>
            <a:r>
              <a:t>Transaction records kept in financial system</a:t>
            </a:r>
          </a:p>
          <a:p>
            <a:pPr lvl="0"/>
            <a:r>
              <a:t>Each system serves specific purpose with own data structure</a:t>
            </a:r>
          </a:p>
          <a:p>
            <a:pPr lvl="0"/>
            <a:r>
              <a:t>Need to combine all three to answer “Which customers buy the most expensive products?”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Data Lives in Separate Tables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Single giant table creates massive data redundancy problems</a:t>
            </a:r>
          </a:p>
          <a:p>
            <a:pPr lvl="0"/>
            <a:r>
              <a:t>John’s name, email, address repeated for every product ordered</a:t>
            </a:r>
          </a:p>
          <a:p>
            <a:pPr lvl="0"/>
            <a:r>
              <a:t>Address change requires updates in hundreds of different rows</a:t>
            </a:r>
          </a:p>
          <a:p>
            <a:pPr lvl="0"/>
            <a:r>
              <a:t>Miss one row and data becomes inconsistent</a:t>
            </a:r>
          </a:p>
          <a:p>
            <a:pPr lvl="0"/>
            <a:r>
              <a:t>Normalization separates information into logical groups</a:t>
            </a:r>
          </a:p>
          <a:p>
            <a:pPr lvl="0"/>
            <a:r>
              <a:t>Each piece of information stored in exactly one place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Understanding Primary Keys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Primary key serves as “official ID” for each record in table</a:t>
            </a:r>
          </a:p>
          <a:p>
            <a:pPr lvl="0"/>
            <a:r>
              <a:t>Must be unique across all records (no duplicates)</a:t>
            </a:r>
          </a:p>
          <a:p>
            <a:pPr lvl="0"/>
            <a:r>
              <a:t>Must be non-null (every record needs identifier)</a:t>
            </a:r>
          </a:p>
          <a:p>
            <a:pPr lvl="0"/>
            <a:r>
              <a:t>Should not change over time (provides stability)</a:t>
            </a:r>
          </a:p>
          <a:p>
            <a:pPr lvl="0"/>
            <a:r>
              <a:t>Should be simple and efficient for referencing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Good vs. Poor Primary Key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Good</a:t>
            </a:r>
            <a:r>
              <a:t>: customer_id (1, 2, 3) - unique, stable, simple</a:t>
            </a:r>
          </a:p>
          <a:p>
            <a:pPr lvl="0"/>
            <a:r>
              <a:rPr b="1"/>
              <a:t>Poor</a:t>
            </a:r>
            <a:r>
              <a:t>: customer_name - names can duplicate</a:t>
            </a:r>
          </a:p>
          <a:p>
            <a:pPr lvl="0"/>
            <a:r>
              <a:rPr b="1"/>
              <a:t>Good</a:t>
            </a:r>
            <a:r>
              <a:t>: order_id (1001, 1002) - auto-generated, unique</a:t>
            </a:r>
          </a:p>
          <a:p>
            <a:pPr lvl="0"/>
            <a:r>
              <a:rPr b="1"/>
              <a:t>Poor</a:t>
            </a:r>
            <a:r>
              <a:t>: order_date - multiple orders per day possible</a:t>
            </a:r>
          </a:p>
          <a:p>
            <a:pPr lvl="0"/>
            <a:r>
              <a:rPr b="1"/>
              <a:t>Good</a:t>
            </a:r>
            <a:r>
              <a:t>: product_id (101, 102) - business meaningful</a:t>
            </a:r>
          </a:p>
          <a:p>
            <a:pPr lvl="0"/>
            <a:r>
              <a:rPr b="1"/>
              <a:t>Poor</a:t>
            </a:r>
            <a:r>
              <a:t>: product_price - prices can change over time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Foreign Keys: Creating Connections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Foreign key references primary key of another table</a:t>
            </a:r>
          </a:p>
          <a:p>
            <a:pPr lvl="0"/>
            <a:r>
              <a:t>Creates relationships between tables in relational databases</a:t>
            </a:r>
          </a:p>
          <a:p>
            <a:pPr lvl="0"/>
            <a:r>
              <a:t>In orders table, customer_id points to customers table</a:t>
            </a:r>
          </a:p>
          <a:p>
            <a:pPr lvl="0"/>
            <a:r>
              <a:t>Represents real-world relationship between entities</a:t>
            </a:r>
          </a:p>
          <a:p>
            <a:pPr lvl="0"/>
            <a:r>
              <a:t>Enables answering questions about customer behavior and patterns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Understanding Relationship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One-to-many</a:t>
            </a:r>
            <a:r>
              <a:t>: Most common business pattern</a:t>
            </a:r>
          </a:p>
          <a:p>
            <a:pPr lvl="0"/>
            <a:r>
              <a:t>One customer → Many orders</a:t>
            </a:r>
          </a:p>
          <a:p>
            <a:pPr lvl="0"/>
            <a:r>
              <a:t>One product → Many order items</a:t>
            </a:r>
          </a:p>
          <a:p>
            <a:pPr lvl="0"/>
            <a:r>
              <a:t>One department → Many employees</a:t>
            </a:r>
          </a:p>
          <a:p>
            <a:pPr lvl="0"/>
            <a:r>
              <a:rPr b="1"/>
              <a:t>Many-to-many</a:t>
            </a:r>
            <a:r>
              <a:t>: Requires junction tables</a:t>
            </a:r>
          </a:p>
          <a:p>
            <a:pPr lvl="0"/>
            <a:r>
              <a:t>Students enroll in multiple courses, courses have multiple students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Referential Integrity Rules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Insert Rule</a:t>
            </a:r>
            <a:r>
              <a:t>: Can’t add order for non-existent customer</a:t>
            </a:r>
          </a:p>
          <a:p>
            <a:pPr lvl="0"/>
            <a:r>
              <a:rPr b="1"/>
              <a:t>Update Rule</a:t>
            </a:r>
            <a:r>
              <a:t>: Customer ID changes must cascade to related orders</a:t>
            </a:r>
          </a:p>
          <a:p>
            <a:pPr lvl="0"/>
            <a:r>
              <a:rPr b="1"/>
              <a:t>Delete Rule</a:t>
            </a:r>
            <a:r>
              <a:t>: Multiple options when deleting referenced record</a:t>
            </a:r>
          </a:p>
          <a:p>
            <a:pPr lvl="0"/>
            <a:r>
              <a:rPr b="1"/>
              <a:t>Cascade</a:t>
            </a:r>
            <a:r>
              <a:t>: Delete customer automatically deletes their orders</a:t>
            </a:r>
          </a:p>
          <a:p>
            <a:pPr lvl="0"/>
            <a:r>
              <a:rPr b="1"/>
              <a:t>Restrict</a:t>
            </a:r>
            <a:r>
              <a:t>: Prevent deletion if related records exist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962</Words>
  <Application>Microsoft Office PowerPoint</Application>
  <PresentationFormat>Widescreen</PresentationFormat>
  <Paragraphs>132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Aptos</vt:lpstr>
      <vt:lpstr>Aptos Display</vt:lpstr>
      <vt:lpstr>Arial</vt:lpstr>
      <vt:lpstr>Office Theme</vt:lpstr>
      <vt:lpstr>This video accompanies</vt:lpstr>
      <vt:lpstr>Chapter 4:  Merging and Joining Data Sources</vt:lpstr>
      <vt:lpstr>The E-commerce Data Puzzle</vt:lpstr>
      <vt:lpstr>Why Data Lives in Separate Tables</vt:lpstr>
      <vt:lpstr>Understanding Primary Keys</vt:lpstr>
      <vt:lpstr>Good vs. Poor Primary Key Examples</vt:lpstr>
      <vt:lpstr>Foreign Keys: Creating Connections</vt:lpstr>
      <vt:lpstr>Understanding Relationship Types</vt:lpstr>
      <vt:lpstr>Referential Integrity Rules</vt:lpstr>
      <vt:lpstr>Inner Joins: Complete Information Only</vt:lpstr>
      <vt:lpstr>Inner Join Example Results</vt:lpstr>
      <vt:lpstr>Left Joins: Preserving Primary Dataset</vt:lpstr>
      <vt:lpstr>Left Join Business Applications</vt:lpstr>
      <vt:lpstr>Right Joins: Data Quality Auditing</vt:lpstr>
      <vt:lpstr>Full Outer Joins: Complete Picture</vt:lpstr>
      <vt:lpstr>Multiple Table Joins</vt:lpstr>
      <vt:lpstr>Common Merge Errors: Data Type Mismatches</vt:lpstr>
      <vt:lpstr>Missing and Duplicate Key Values</vt:lpstr>
      <vt:lpstr>Orphaned Records Detection</vt:lpstr>
      <vt:lpstr>AI-Assisted Validation Benefits</vt:lpstr>
      <vt:lpstr>Pre-Merge Validation Checklist</vt:lpstr>
      <vt:lpstr>Building Robust Integration Workflows</vt:lpstr>
      <vt:lpstr>Key Takeaways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Merging and Joining Data Sources</dc:title>
  <dc:creator>Kim Seefeld</dc:creator>
  <cp:keywords/>
  <cp:lastModifiedBy>Kim Seefeld</cp:lastModifiedBy>
  <cp:revision>1</cp:revision>
  <dcterms:created xsi:type="dcterms:W3CDTF">2026-03-07T00:20:54Z</dcterms:created>
  <dcterms:modified xsi:type="dcterms:W3CDTF">2026-03-07T00:21:59Z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Chapter 4: Systematic Data Integration</vt:lpwstr>
  </property>
</Properties>
</file>