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25F0C6-B835-447E-BFBC-796AB74D37D9}" v="3" dt="2026-03-07T01:15:42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98F8E-3E07-D444-33A9-8CBD02AA9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103" y="584531"/>
            <a:ext cx="3877216" cy="5306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Date Calculations Fundamentals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Calculate periods between dates using DATEDIFF</a:t>
            </a:r>
          </a:p>
          <a:p>
            <a:pPr lvl="0"/>
            <a:r>
              <a:t>Extract specific time components (YEAR, MONTH, DAYNAME)</a:t>
            </a:r>
          </a:p>
          <a:p>
            <a:pPr lvl="0"/>
            <a:r>
              <a:t>Create time-based metrics and categories</a:t>
            </a:r>
          </a:p>
          <a:p>
            <a:pPr lvl="0"/>
            <a:r>
              <a:t>Essential for trend analysis and seasonality</a:t>
            </a:r>
          </a:p>
          <a:p>
            <a:pPr lvl="0"/>
            <a:r>
              <a:t>Support strategic business planning decisions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CASE Statements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SQL’s primary tool for conditional logic</a:t>
            </a:r>
          </a:p>
          <a:p>
            <a:pPr lvl="0"/>
            <a:r>
              <a:t>“If-then-else” logic for data transformation</a:t>
            </a:r>
          </a:p>
          <a:p>
            <a:pPr lvl="0"/>
            <a:r>
              <a:t>Transform and categorize data based on business rules</a:t>
            </a:r>
          </a:p>
          <a:p>
            <a:pPr lvl="0"/>
            <a:r>
              <a:t>Create meaningful segments and apply business logic</a:t>
            </a:r>
          </a:p>
          <a:p>
            <a:pPr lvl="0"/>
            <a:r>
              <a:t>One of the most useful tools in SQL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Simple vs. Searched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Simple CASE</a:t>
            </a:r>
            <a:r>
              <a:t>: Evaluates single column against multiple values</a:t>
            </a:r>
          </a:p>
          <a:p>
            <a:pPr lvl="0"/>
            <a:r>
              <a:rPr b="1"/>
              <a:t>Searched CASE</a:t>
            </a:r>
            <a:r>
              <a:t>: Uses conditions with ranges and calculations</a:t>
            </a:r>
          </a:p>
          <a:p>
            <a:pPr lvl="0"/>
            <a:r>
              <a:t>Simple: membership status to readable labels</a:t>
            </a:r>
          </a:p>
          <a:p>
            <a:pPr lvl="0"/>
            <a:r>
              <a:t>Searched: age ranges to customer categories</a:t>
            </a:r>
          </a:p>
          <a:p>
            <a:pPr lvl="0"/>
            <a:r>
              <a:t>Choose based on complexity of business rules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Age-Based Customer Segmentation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Young Customer: age &lt; 30</a:t>
            </a:r>
          </a:p>
          <a:p>
            <a:pPr lvl="0"/>
            <a:r>
              <a:t>Middle-Age Customer: age 30-39</a:t>
            </a:r>
          </a:p>
          <a:p>
            <a:pPr lvl="0"/>
            <a:r>
              <a:t>Mature Customer: age &gt;= 40</a:t>
            </a:r>
          </a:p>
          <a:p>
            <a:pPr lvl="0"/>
            <a:r>
              <a:t>Useful for marketing analysis and targeting</a:t>
            </a:r>
          </a:p>
          <a:p>
            <a:pPr lvl="0"/>
            <a:r>
              <a:t>Creates meaningful business segments for strategy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Value-Based Order 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Budget Order: price &lt; $30</a:t>
            </a:r>
          </a:p>
          <a:p>
            <a:pPr lvl="0"/>
            <a:r>
              <a:t>Standard Order: price $30-49</a:t>
            </a:r>
          </a:p>
          <a:p>
            <a:pPr lvl="0"/>
            <a:r>
              <a:t>Premium Order: price &gt;= $50</a:t>
            </a:r>
          </a:p>
          <a:p>
            <a:pPr lvl="0"/>
            <a:r>
              <a:t>Helps identify purchasing patterns</a:t>
            </a:r>
          </a:p>
          <a:p>
            <a:pPr lvl="0"/>
            <a:r>
              <a:t>Supports inventory planning and pricing strategies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CASE with Aggregate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Conditional counts, sums, and averages</a:t>
            </a:r>
          </a:p>
          <a:p>
            <a:pPr lvl="0"/>
            <a:r>
              <a:t>Answer complex business questions</a:t>
            </a:r>
          </a:p>
          <a:p>
            <a:pPr lvl="0"/>
            <a:r>
              <a:t>“How many high-value customers do we have?”</a:t>
            </a:r>
          </a:p>
          <a:p>
            <a:pPr lvl="0"/>
            <a:r>
              <a:t>“What percentage of revenue from premium members?”</a:t>
            </a:r>
          </a:p>
          <a:p>
            <a:pPr lvl="0"/>
            <a:r>
              <a:t>Crucial for business strategy and planning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Text Transformations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Clean, standardize, and extract information from text</a:t>
            </a:r>
          </a:p>
          <a:p>
            <a:pPr lvl="0"/>
            <a:r>
              <a:t>UPPER, LOWER, LENGTH functions for standardization</a:t>
            </a:r>
          </a:p>
          <a:p>
            <a:pPr lvl="0"/>
            <a:r>
              <a:t>Pattern matching with LIKE for categorization</a:t>
            </a:r>
          </a:p>
          <a:p>
            <a:pPr lvl="0"/>
            <a:r>
              <a:t>Essential for handling messy real-world data</a:t>
            </a:r>
          </a:p>
          <a:p>
            <a:pPr lvl="0"/>
            <a:r>
              <a:t>Extract maximum value from text fields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Book Categorization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Programming: titles containing “Python”</a:t>
            </a:r>
          </a:p>
          <a:p>
            <a:pPr lvl="0"/>
            <a:r>
              <a:t>Data Science: titles with “Data” or “SQL”</a:t>
            </a:r>
          </a:p>
          <a:p>
            <a:pPr lvl="0"/>
            <a:r>
              <a:t>Web Development: titles containing “Web”</a:t>
            </a:r>
          </a:p>
          <a:p>
            <a:pPr lvl="0"/>
            <a:r>
              <a:t>Artificial Intelligence: titles with “AI”</a:t>
            </a:r>
          </a:p>
          <a:p>
            <a:pPr lvl="0"/>
            <a:r>
              <a:t>Transform text into meaningful business categories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Date Component Extraction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YEAR, MONTH, DAYNAME functions</a:t>
            </a:r>
          </a:p>
          <a:p>
            <a:pPr lvl="0"/>
            <a:r>
              <a:t>Weekend vs. weekday classification</a:t>
            </a:r>
          </a:p>
          <a:p>
            <a:pPr lvl="0"/>
            <a:r>
              <a:t>Enable detailed time-based analysis</a:t>
            </a:r>
          </a:p>
          <a:p>
            <a:pPr lvl="0"/>
            <a:r>
              <a:t>Support seasonal trend identification</a:t>
            </a:r>
          </a:p>
          <a:p>
            <a:pPr lvl="0"/>
            <a:r>
              <a:t>Essential for business planning and reporting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Numeric Transformations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Rounding with ROUND function</a:t>
            </a:r>
          </a:p>
          <a:p>
            <a:pPr lvl="0"/>
            <a:r>
              <a:t>Tax calculations and conditional discounting</a:t>
            </a:r>
          </a:p>
          <a:p>
            <a:pPr lvl="0"/>
            <a:r>
              <a:t>Present numbers in meaningful business formats</a:t>
            </a:r>
          </a:p>
          <a:p>
            <a:pPr lvl="0"/>
            <a:r>
              <a:t>Different discount rates based on price thresholds</a:t>
            </a:r>
          </a:p>
          <a:p>
            <a:pPr lvl="0"/>
            <a:r>
              <a:t>Clean, readable reports for stakeholders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7115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6: </a:t>
            </a:r>
            <a:br>
              <a:rPr lang="en-US" dirty="0"/>
            </a:br>
            <a:r>
              <a:rPr dirty="0"/>
              <a:t>Derived Fields and Transformations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Handling NULL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COALESCE function replaces NULL with specified values</a:t>
            </a:r>
          </a:p>
          <a:p>
            <a:pPr lvl="0"/>
            <a:r>
              <a:t>Essential for accurate calculations with missing data</a:t>
            </a:r>
          </a:p>
          <a:p>
            <a:pPr lvl="0"/>
            <a:r>
              <a:t>Prevents NULL values from skewing analysis results</a:t>
            </a:r>
          </a:p>
          <a:p>
            <a:pPr lvl="0"/>
            <a:r>
              <a:t>Creates meaningful categories even with incomplete data</a:t>
            </a:r>
          </a:p>
          <a:p>
            <a:pPr lvl="0"/>
            <a:r>
              <a:t>Maintains data quality in transformations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AI-Assisted Transformations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suggests appropriate formulas and calculations</a:t>
            </a:r>
          </a:p>
          <a:p>
            <a:pPr lvl="0"/>
            <a:r>
              <a:t>Accelerates complex transformation creation</a:t>
            </a:r>
          </a:p>
          <a:p>
            <a:pPr lvl="0"/>
            <a:r>
              <a:t>Helps implement sophisticated business logic</a:t>
            </a:r>
          </a:p>
          <a:p>
            <a:pPr lvl="0"/>
            <a:r>
              <a:t>Focus on analytical insights rather than technical details</a:t>
            </a:r>
          </a:p>
          <a:p>
            <a:pPr lvl="0"/>
            <a:r>
              <a:t>Valuable for unfamiliar data or complex requirements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Customer Value Scoring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creates scoring systems based on spending patterns</a:t>
            </a:r>
          </a:p>
          <a:p>
            <a:pPr lvl="0"/>
            <a:r>
              <a:t>Handles NULL values automatically</a:t>
            </a:r>
          </a:p>
          <a:p>
            <a:pPr lvl="0"/>
            <a:r>
              <a:t>Suggests meaningful business categories</a:t>
            </a:r>
          </a:p>
          <a:p>
            <a:pPr lvl="0"/>
            <a:r>
              <a:t>Calculates percentage contributions to revenue</a:t>
            </a:r>
          </a:p>
          <a:p>
            <a:pPr lvl="0"/>
            <a:r>
              <a:t>Provides valuable customer importance insights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Validation of AI Transformations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Check logic against business requirements</a:t>
            </a:r>
          </a:p>
          <a:p>
            <a:pPr lvl="0"/>
            <a:r>
              <a:t>Test with sample data before full implementation</a:t>
            </a:r>
          </a:p>
          <a:p>
            <a:pPr lvl="0"/>
            <a:r>
              <a:t>Verify results look reasonable and expected</a:t>
            </a:r>
          </a:p>
          <a:p>
            <a:pPr lvl="0"/>
            <a:r>
              <a:t>Identify SQL errors or unexpected NULL values</a:t>
            </a:r>
          </a:p>
          <a:p>
            <a:pPr lvl="0"/>
            <a:r>
              <a:t>Ensure technical correctness and business appropriateness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Derived fields unlock insights hidden in raw data</a:t>
            </a:r>
          </a:p>
          <a:p>
            <a:pPr lvl="0"/>
            <a:r>
              <a:t>Mathematical operations and CASE statements provide powerful transformation capabilities</a:t>
            </a:r>
          </a:p>
          <a:p>
            <a:pPr lvl="0"/>
            <a:r>
              <a:t>Text, date, and numeric transformations clean and standardize data effectively</a:t>
            </a:r>
          </a:p>
          <a:p>
            <a:pPr lvl="0"/>
            <a:r>
              <a:t>AI tools accelerate transformation creation while requiring careful validation</a:t>
            </a:r>
          </a:p>
          <a:p>
            <a:pPr lvl="0"/>
            <a:r>
              <a:t>Proper NULL handling ensures accurate calculations with missing data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Hidden Insights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have customer and order data but need to answer business questions</a:t>
            </a:r>
          </a:p>
          <a:p>
            <a:pPr lvl="0"/>
            <a:r>
              <a:t>“What percentage of revenue comes from premium customers?”</a:t>
            </a:r>
          </a:p>
          <a:p>
            <a:pPr lvl="0"/>
            <a:r>
              <a:t>“Which customers should be classified as high-value?”</a:t>
            </a:r>
          </a:p>
          <a:p>
            <a:pPr lvl="0"/>
            <a:r>
              <a:t>Raw data doesn’t contain these answers directly</a:t>
            </a:r>
          </a:p>
          <a:p>
            <a:pPr lvl="0"/>
            <a:r>
              <a:t>Need to create new information through calculations and transformations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Derived Fields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New columns created by combining, calculating, or transforming existing data</a:t>
            </a:r>
          </a:p>
          <a:p>
            <a:pPr lvl="0"/>
            <a:r>
              <a:t>Like cooking: combine basic ingredients to create something new and useful</a:t>
            </a:r>
          </a:p>
          <a:p>
            <a:pPr lvl="0"/>
            <a:r>
              <a:t>Mathematical calculations, categorizations, and business logic applications</a:t>
            </a:r>
          </a:p>
          <a:p>
            <a:pPr lvl="0"/>
            <a:r>
              <a:t>Unlock insights that aren’t immediately visible in raw data</a:t>
            </a:r>
          </a:p>
          <a:p>
            <a:pPr lvl="0"/>
            <a:r>
              <a:t>Essential for answering complex business questions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Power of Calculated Fields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Real-time computation based on current data</a:t>
            </a:r>
          </a:p>
          <a:p>
            <a:pPr lvl="0"/>
            <a:r>
              <a:t>Always reflect most up-to-date information</a:t>
            </a:r>
          </a:p>
          <a:p>
            <a:pPr lvl="0"/>
            <a:r>
              <a:t>No need to store calculated values separately</a:t>
            </a:r>
          </a:p>
          <a:p>
            <a:pPr lvl="0"/>
            <a:r>
              <a:t>Generated fresh each time you run your query</a:t>
            </a:r>
          </a:p>
          <a:p>
            <a:pPr lvl="0"/>
            <a:r>
              <a:t>Foundation for business metrics and performance indicators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Basic Mathematical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Addition, subtraction, multiplication, division in SQL</a:t>
            </a:r>
          </a:p>
          <a:p>
            <a:pPr lvl="0"/>
            <a:r>
              <a:t>Create business metrics from raw data points</a:t>
            </a:r>
          </a:p>
          <a:p>
            <a:pPr lvl="0"/>
            <a:r>
              <a:t>Calculate taxes, discounts, totals, and percentages</a:t>
            </a:r>
          </a:p>
          <a:p>
            <a:pPr lvl="0"/>
            <a:r>
              <a:t>Example: price * 0.08 for tax calculation</a:t>
            </a:r>
          </a:p>
          <a:p>
            <a:pPr lvl="0"/>
            <a:r>
              <a:t>Building blocks for complex business calculations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Tax and Discount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Calculate tax amount: price * 0.08 as tax_amount</a:t>
            </a:r>
          </a:p>
          <a:p>
            <a:pPr lvl="0"/>
            <a:r>
              <a:t>Total with tax: price + (price * 0.08) as total_with_tax</a:t>
            </a:r>
          </a:p>
          <a:p>
            <a:pPr lvl="0"/>
            <a:r>
              <a:t>Conditional discounts using CASE statements</a:t>
            </a:r>
          </a:p>
          <a:p>
            <a:pPr lvl="0"/>
            <a:r>
              <a:t>Books over $40 get $5 discount automatically</a:t>
            </a:r>
          </a:p>
          <a:p>
            <a:pPr lvl="0"/>
            <a:r>
              <a:t>Essential for financial reporting and pricing analysis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Working with Aggregate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Perform calculations across multiple rows of data</a:t>
            </a:r>
          </a:p>
          <a:p>
            <a:pPr lvl="0"/>
            <a:r>
              <a:t>COUNT, SUM, AVG create summary statistics</a:t>
            </a:r>
          </a:p>
          <a:p>
            <a:pPr lvl="0"/>
            <a:r>
              <a:t>Essential for business reporting and analysis</a:t>
            </a:r>
          </a:p>
          <a:p>
            <a:pPr lvl="0"/>
            <a:r>
              <a:t>Combined with GROUP BY for category analysis</a:t>
            </a:r>
          </a:p>
          <a:p>
            <a:pPr lvl="0"/>
            <a:r>
              <a:t>Reveal overall patterns and trends in data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Statistics Creation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Total orders per customer using COUNT</a:t>
            </a:r>
          </a:p>
          <a:p>
            <a:pPr lvl="0"/>
            <a:r>
              <a:t>Total spending per customer using SUM</a:t>
            </a:r>
          </a:p>
          <a:p>
            <a:pPr lvl="0"/>
            <a:r>
              <a:t>Average order value using AVG</a:t>
            </a:r>
          </a:p>
          <a:p>
            <a:pPr lvl="0"/>
            <a:r>
              <a:t>LEFT JOIN preserves customers without orders</a:t>
            </a:r>
          </a:p>
          <a:p>
            <a:pPr lvl="0"/>
            <a:r>
              <a:t>Creates comprehensive customer profiles for analysis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</Words>
  <Application>Microsoft Office PowerPoint</Application>
  <PresentationFormat>Widescreen</PresentationFormat>
  <Paragraphs>134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This video accompanies</vt:lpstr>
      <vt:lpstr>Chapter 6:  Derived Fields and Transformations</vt:lpstr>
      <vt:lpstr>The Hidden Insights Challenge</vt:lpstr>
      <vt:lpstr>Understanding Derived Fields</vt:lpstr>
      <vt:lpstr>The Power of Calculated Fields</vt:lpstr>
      <vt:lpstr>Basic Mathematical Operations</vt:lpstr>
      <vt:lpstr>Tax and Discount Calculations</vt:lpstr>
      <vt:lpstr>Working with Aggregate Functions</vt:lpstr>
      <vt:lpstr>Customer Statistics Creation</vt:lpstr>
      <vt:lpstr>Date Calculations Fundamentals</vt:lpstr>
      <vt:lpstr>Understanding CASE Statements</vt:lpstr>
      <vt:lpstr>Simple vs. Searched CASE</vt:lpstr>
      <vt:lpstr>Age-Based Customer Segmentation</vt:lpstr>
      <vt:lpstr>Value-Based Order Categories</vt:lpstr>
      <vt:lpstr>CASE with Aggregate Functions</vt:lpstr>
      <vt:lpstr>Text Transformations</vt:lpstr>
      <vt:lpstr>Book Categorization Example</vt:lpstr>
      <vt:lpstr>Date Component Extraction</vt:lpstr>
      <vt:lpstr>Numeric Transformations</vt:lpstr>
      <vt:lpstr>Handling NULL Values</vt:lpstr>
      <vt:lpstr>AI-Assisted Transformations</vt:lpstr>
      <vt:lpstr>AI Customer Value Scoring</vt:lpstr>
      <vt:lpstr>Validation of AI Transformations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Derived Fields and Transformations</dc:title>
  <dc:creator>Kim Seefeld</dc:creator>
  <cp:keywords/>
  <cp:lastModifiedBy>Kim Seefeld</cp:lastModifiedBy>
  <cp:revision>1</cp:revision>
  <dcterms:created xsi:type="dcterms:W3CDTF">2026-03-07T01:14:34Z</dcterms:created>
  <dcterms:modified xsi:type="dcterms:W3CDTF">2026-03-07T01:15:51Z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6: Creating New Insights from Existing Data</vt:lpwstr>
  </property>
</Properties>
</file>