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ED652A-691D-42A8-BDC5-FC87FC63E84F}" v="3" dt="2026-03-06T22:11:42.3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Data: The Language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Customer reviews, social media posts, email content, survey responses</a:t>
            </a:r>
          </a:p>
          <a:p>
            <a:pPr lvl="0"/>
            <a:r>
              <a:t>Same concept expressed countless ways: “excellent,” “love it,” “five stars”</a:t>
            </a:r>
          </a:p>
          <a:p>
            <a:pPr lvl="0"/>
            <a:r>
              <a:t>Human language is complex, ambiguous, and constantly evolving</a:t>
            </a:r>
          </a:p>
          <a:p>
            <a:pPr lvl="0"/>
            <a:r>
              <a:t>Increasingly valuable for AI as natural language processing improves</a:t>
            </a:r>
          </a:p>
          <a:p>
            <a:pPr lvl="0"/>
            <a:r>
              <a:t>Requires careful preprocessing and feature engineering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Data: Business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Customer reviews reveal product issues</a:t>
            </a:r>
          </a:p>
          <a:p>
            <a:pPr lvl="0"/>
            <a:r>
              <a:t>Social media posts indicate brand sentiment</a:t>
            </a:r>
          </a:p>
          <a:p>
            <a:pPr lvl="0"/>
            <a:r>
              <a:t>Support tickets identify common problems</a:t>
            </a:r>
          </a:p>
          <a:p>
            <a:pPr lvl="0"/>
            <a:r>
              <a:t>Converting text into algorithm-processable formats requires specialized techniques</a:t>
            </a:r>
          </a:p>
          <a:p>
            <a:pPr lvl="0"/>
            <a:r>
              <a:rPr b="1"/>
              <a:t>Python</a:t>
            </a:r>
            <a:r>
              <a:t> provides most extensive ecosystem for natural language processing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Image Data: Visual Information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Photographs, scans, diagrams, charts, and visual content</a:t>
            </a:r>
          </a:p>
          <a:p>
            <a:pPr lvl="0"/>
            <a:r>
              <a:t>Medical imaging requires different handling than social media photos</a:t>
            </a:r>
          </a:p>
          <a:p>
            <a:pPr lvl="0"/>
            <a:r>
              <a:t>High-resolution professional images vs smartphone snapshots</a:t>
            </a:r>
          </a:p>
          <a:p>
            <a:pPr lvl="0"/>
            <a:r>
              <a:t>Computer vision enables object identification and anomaly detection</a:t>
            </a:r>
          </a:p>
          <a:p>
            <a:pPr lvl="0"/>
            <a:r>
              <a:t>Requires significant computational resources and specialized tools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Timestamp Data: Temporal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Transaction timestamps, sensor readings, log entries</a:t>
            </a:r>
          </a:p>
          <a:p>
            <a:pPr lvl="0"/>
            <a:r>
              <a:t>Various formats and granularities from milliseconds to monthly aggregations</a:t>
            </a:r>
          </a:p>
          <a:p>
            <a:pPr lvl="0"/>
            <a:r>
              <a:t>Customer behavior changes over time</a:t>
            </a:r>
          </a:p>
          <a:p>
            <a:pPr lvl="0"/>
            <a:r>
              <a:t>Equipment performance degrades gradually</a:t>
            </a:r>
          </a:p>
          <a:p>
            <a:pPr lvl="0"/>
            <a:r>
              <a:t>Market conditions evolve continuously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Type Storage and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Numeric data</a:t>
            </a:r>
            <a:r>
              <a:t>: Minimal storage, processes quickly</a:t>
            </a:r>
          </a:p>
          <a:p>
            <a:pPr lvl="0"/>
            <a:r>
              <a:rPr b="1"/>
              <a:t>Text data</a:t>
            </a:r>
            <a:r>
              <a:t>: More storage and processing time</a:t>
            </a:r>
          </a:p>
          <a:p>
            <a:pPr lvl="0"/>
            <a:r>
              <a:rPr b="1"/>
              <a:t>Image data</a:t>
            </a:r>
            <a:r>
              <a:t>: Enormous storage space, significant computational resources</a:t>
            </a:r>
          </a:p>
          <a:p>
            <a:pPr lvl="0"/>
            <a:r>
              <a:t>Database with millions of numeric records vs millions of high-resolution images</a:t>
            </a:r>
          </a:p>
          <a:p>
            <a:pPr lvl="0"/>
            <a:r>
              <a:t>Understanding trade-offs helps design effective data architectures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Structured Data: Organized and Predictable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Follows consistent, predefined format</a:t>
            </a:r>
          </a:p>
          <a:p>
            <a:pPr lvl="0"/>
            <a:r>
              <a:t>Each piece of information has designated place and meaning</a:t>
            </a:r>
          </a:p>
          <a:p>
            <a:pPr lvl="0"/>
            <a:r>
              <a:t>Like well-organized filing cabinet with specific folders</a:t>
            </a:r>
          </a:p>
          <a:p>
            <a:pPr lvl="0"/>
            <a:r>
              <a:t>Spreadsheet or database: rows (records) and columns (attributes)</a:t>
            </a:r>
          </a:p>
          <a:p>
            <a:pPr lvl="0"/>
            <a:r>
              <a:t>Foundation for machine learning models with clear relationships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CSV Files: Universal Data Exchange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Most universal format for structured data</a:t>
            </a:r>
          </a:p>
          <a:p>
            <a:pPr lvl="0"/>
            <a:r>
              <a:t>Almost every tool can read and write CSV files</a:t>
            </a:r>
          </a:p>
          <a:p>
            <a:pPr lvl="0"/>
            <a:r>
              <a:t>Simple text format: rows are records, commas separate fields</a:t>
            </a:r>
          </a:p>
          <a:p>
            <a:pPr lvl="0"/>
            <a:r>
              <a:t>Lacks advanced features like data type information</a:t>
            </a:r>
          </a:p>
          <a:p>
            <a:pPr lvl="0"/>
            <a:r>
              <a:t>Common denominator for data exchange in AI projects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SQL Databases: Enterprise Data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Robust, scalable storage exceeding spreadsheet capabilities</a:t>
            </a:r>
          </a:p>
          <a:p>
            <a:pPr lvl="0"/>
            <a:r>
              <a:t>Handle large datasets with multiple users simultaneously</a:t>
            </a:r>
          </a:p>
          <a:p>
            <a:pPr lvl="0"/>
            <a:r>
              <a:t>Efficiently store related information in separate linked tables</a:t>
            </a:r>
          </a:p>
          <a:p>
            <a:pPr lvl="0"/>
            <a:r>
              <a:t>Reduces data duplication and ensures consistency</a:t>
            </a:r>
          </a:p>
          <a:p>
            <a:pPr lvl="0"/>
            <a:r>
              <a:t>Primary data source for enterprise machine learning projects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Unstructured Data: Flexible but Complex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No predefined format - emails, social media posts, images</a:t>
            </a:r>
          </a:p>
          <a:p>
            <a:pPr lvl="0"/>
            <a:r>
              <a:t>Each piece might be organized differently</a:t>
            </a:r>
          </a:p>
          <a:p>
            <a:pPr lvl="0"/>
            <a:r>
              <a:t>One review: single sentence, another: paragraphs with bullet points</a:t>
            </a:r>
          </a:p>
          <a:p>
            <a:pPr lvl="0"/>
            <a:r>
              <a:t>Variability makes standard analysis techniques difficult</a:t>
            </a:r>
          </a:p>
          <a:p>
            <a:pPr lvl="0"/>
            <a:r>
              <a:t>Requires specialized techniques but contains valuable information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JSON: Semi-Structured Flexibility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Middle ground between structured and unstructured data</a:t>
            </a:r>
          </a:p>
          <a:p>
            <a:pPr lvl="0"/>
            <a:r>
              <a:t>Allows flexible, nested structures with systematic processing</a:t>
            </a:r>
          </a:p>
          <a:p>
            <a:pPr lvl="0"/>
            <a:r>
              <a:t>Customer record: basic info plus nested order history and preferences</a:t>
            </a:r>
          </a:p>
          <a:p>
            <a:pPr lvl="0"/>
            <a:r>
              <a:t>Popular for web applications and APIs</a:t>
            </a:r>
          </a:p>
          <a:p>
            <a:pPr lvl="0"/>
            <a:r>
              <a:t>Requires preprocessing to extract information for machine learning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77" y="180052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2: </a:t>
            </a:r>
            <a:br>
              <a:rPr lang="en-US" dirty="0"/>
            </a:br>
            <a:r>
              <a:rPr dirty="0"/>
              <a:t>Navigating the Modern Data Landscape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Log Files: Patterns in Unstructured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Combines structured and unstructured elements</a:t>
            </a:r>
          </a:p>
          <a:p>
            <a:pPr lvl="0"/>
            <a:r>
              <a:t>Follow consistent patterns (timestamp, user ID, action)</a:t>
            </a:r>
          </a:p>
          <a:p>
            <a:pPr lvl="0"/>
            <a:r>
              <a:t>Contain free-form text requiring parsing</a:t>
            </a:r>
          </a:p>
          <a:p>
            <a:pPr lvl="0"/>
            <a:r>
              <a:t>Server logs reveal usage patterns, application logs identify errors</a:t>
            </a:r>
          </a:p>
          <a:p>
            <a:pPr lvl="0"/>
            <a:r>
              <a:t>Security logs detect suspicious activities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AI-Enhanced Data: Augmenting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Using AI to improve, expand, or enrich existing datasets</a:t>
            </a:r>
          </a:p>
          <a:p>
            <a:pPr lvl="0"/>
            <a:r>
              <a:t>Computer vision normalizes images, NLP standardizes text</a:t>
            </a:r>
          </a:p>
          <a:p>
            <a:pPr lvl="0"/>
            <a:r>
              <a:t>Machine learning predicts missing values and generates features</a:t>
            </a:r>
          </a:p>
          <a:p>
            <a:pPr lvl="0"/>
            <a:r>
              <a:t>Customer data enhanced with predicted preferences</a:t>
            </a:r>
          </a:p>
          <a:p>
            <a:pPr lvl="0"/>
            <a:r>
              <a:t>Sensor data augmented with derived measurements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Synthetic Data: Creating Artificial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Artificially generated data mimicking real data patterns</a:t>
            </a:r>
          </a:p>
          <a:p>
            <a:pPr lvl="0"/>
            <a:r>
              <a:t>Addresses privacy concerns while providing realistic datasets</a:t>
            </a:r>
          </a:p>
          <a:p>
            <a:pPr lvl="0"/>
            <a:r>
              <a:t>Financial institutions use synthetic transactions for fraud testing</a:t>
            </a:r>
          </a:p>
          <a:p>
            <a:pPr lvl="0"/>
            <a:r>
              <a:t>Healthcare organizations use synthetic patient data for research</a:t>
            </a:r>
          </a:p>
          <a:p>
            <a:pPr lvl="0"/>
            <a:r>
              <a:t>Can only reproduce existing patterns, might miss rare events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Profiling: Quality Assessment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Systematically examine data characteristics, quality, and suitability</a:t>
            </a:r>
          </a:p>
          <a:p>
            <a:pPr lvl="0"/>
            <a:r>
              <a:t>Identify potential issues before they affect results</a:t>
            </a:r>
          </a:p>
          <a:p>
            <a:pPr lvl="0"/>
            <a:r>
              <a:t>Basic profiling: records count, variables, data types, distributions</a:t>
            </a:r>
          </a:p>
          <a:p>
            <a:pPr lvl="0"/>
            <a:r>
              <a:t>Missing data patterns reveal collection processes</a:t>
            </a:r>
          </a:p>
          <a:p>
            <a:pPr lvl="0"/>
            <a:r>
              <a:t>Quality dimensions: accuracy, completeness, consistency, timeliness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Five essential data types each require different approaches and tools</a:t>
            </a:r>
          </a:p>
          <a:p>
            <a:pPr lvl="0"/>
            <a:r>
              <a:t>Structured data follows patterns; unstructured data offers flexibility with complexity</a:t>
            </a:r>
          </a:p>
          <a:p>
            <a:pPr lvl="0"/>
            <a:r>
              <a:t>AI-enhanced and synthetic data expand possibilities while requiring careful validation</a:t>
            </a:r>
          </a:p>
          <a:p>
            <a:pPr lvl="0"/>
            <a:r>
              <a:t>Data profiling prevents quality issues from affecting analysis results</a:t>
            </a:r>
          </a:p>
          <a:p>
            <a:pPr lvl="0"/>
            <a:r>
              <a:t>Tool selection should match data characteristics and project requirements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Healthcare Data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First day as healthcare data analyst - five different files on your desk</a:t>
            </a:r>
          </a:p>
          <a:p>
            <a:pPr lvl="0"/>
            <a:r>
              <a:t>CSV spreadsheet with patient demographics</a:t>
            </a:r>
          </a:p>
          <a:p>
            <a:pPr lvl="0"/>
            <a:r>
              <a:t>JSON file from the company’s mobile app</a:t>
            </a:r>
          </a:p>
          <a:p>
            <a:pPr lvl="0"/>
            <a:r>
              <a:t>Database connection to electronic health records</a:t>
            </a:r>
          </a:p>
          <a:p>
            <a:pPr lvl="0"/>
            <a:r>
              <a:t>Image files from medical scans and log files from monitoring systems</a:t>
            </a:r>
          </a:p>
          <a:p>
            <a:pPr lvl="0"/>
            <a:r>
              <a:t>Each contains valuable information but organized completely differently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Welcome to the Modern Data Landscape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Information comes in many forms with unique characteristics and requirements</a:t>
            </a:r>
          </a:p>
          <a:p>
            <a:pPr lvl="0"/>
            <a:r>
              <a:t>Traditional business data now combines with social media, sensors, and AI-generated content</a:t>
            </a:r>
          </a:p>
          <a:p>
            <a:pPr lvl="0"/>
            <a:r>
              <a:t>Understanding data types helps you choose appropriate tools and techniques</a:t>
            </a:r>
          </a:p>
          <a:p>
            <a:pPr lvl="0"/>
            <a:r>
              <a:t>Like identifying building materials before construction - wood, metal, or concrete</a:t>
            </a:r>
          </a:p>
          <a:p>
            <a:pPr lvl="0"/>
            <a:r>
              <a:t>Essential foundation for effective analysis and AI applications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Five Essential Data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Numeric</a:t>
            </a:r>
            <a:r>
              <a:t>: Quantities and measurements (ages, prices, temperatures)</a:t>
            </a:r>
          </a:p>
          <a:p>
            <a:pPr lvl="0"/>
            <a:r>
              <a:rPr b="1"/>
              <a:t>Categorical</a:t>
            </a:r>
            <a:r>
              <a:t>: Discrete choices or classifications (product categories, regions)</a:t>
            </a:r>
          </a:p>
          <a:p>
            <a:pPr lvl="0"/>
            <a:r>
              <a:rPr b="1"/>
              <a:t>Text</a:t>
            </a:r>
            <a:r>
              <a:t>: Customer reviews, social media posts, survey responses</a:t>
            </a:r>
          </a:p>
          <a:p>
            <a:pPr lvl="0"/>
            <a:r>
              <a:rPr b="1"/>
              <a:t>Image</a:t>
            </a:r>
            <a:r>
              <a:t>: Photographs, scans, diagrams, visual content</a:t>
            </a:r>
          </a:p>
          <a:p>
            <a:pPr lvl="0"/>
            <a:r>
              <a:rPr b="1"/>
              <a:t>Timestamp</a:t>
            </a:r>
            <a:r>
              <a:t>: When events occur, enabling trend and pattern analysis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Numeric Data: Continuous vs. Discrete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Continuous data</a:t>
            </a:r>
            <a:r>
              <a:t>: Any value within range (temperature: 98.6°F, 98.65°F)</a:t>
            </a:r>
          </a:p>
          <a:p>
            <a:pPr lvl="0"/>
            <a:r>
              <a:rPr b="1"/>
              <a:t>Discrete data</a:t>
            </a:r>
            <a:r>
              <a:t>: Countable items (customers: 5, 6, 7, never 5.5)</a:t>
            </a:r>
          </a:p>
          <a:p>
            <a:pPr lvl="0"/>
            <a:r>
              <a:t>Provides clearest signals for machine learning algorithms</a:t>
            </a:r>
          </a:p>
          <a:p>
            <a:pPr lvl="0"/>
            <a:r>
              <a:t>Rating of 4.5 stars clearly preferred over 2.1 stars</a:t>
            </a:r>
          </a:p>
          <a:p>
            <a:pPr lvl="0"/>
            <a:r>
              <a:t>Scale and distribution significantly affect analysis results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Numeric Data: Tool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Excel</a:t>
            </a:r>
            <a:r>
              <a:t>: Basic calculations and visualizations</a:t>
            </a:r>
          </a:p>
          <a:p>
            <a:pPr lvl="0"/>
            <a:r>
              <a:rPr b="1"/>
              <a:t>SQL</a:t>
            </a:r>
            <a:r>
              <a:t>: Efficiently store and aggregate large amounts of numeric data</a:t>
            </a:r>
          </a:p>
          <a:p>
            <a:pPr lvl="0"/>
            <a:r>
              <a:rPr b="1"/>
              <a:t>R</a:t>
            </a:r>
            <a:r>
              <a:t>: Advanced statistical analysis capabilities</a:t>
            </a:r>
          </a:p>
          <a:p>
            <a:pPr lvl="0"/>
            <a:r>
              <a:rPr b="1"/>
              <a:t>Python</a:t>
            </a:r>
            <a:r>
              <a:t>: Flexible preprocessing for machine learning applications</a:t>
            </a:r>
          </a:p>
          <a:p>
            <a:pPr lvl="0"/>
            <a:r>
              <a:t>Normalization and scaling become important for AI applications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Categorical Data: Nominal vs. Ordinal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Nominal categories</a:t>
            </a:r>
            <a:r>
              <a:t>: No natural order (colors: red, blue, green)</a:t>
            </a:r>
          </a:p>
          <a:p>
            <a:pPr lvl="0"/>
            <a:r>
              <a:rPr b="1"/>
              <a:t>Ordinal categories</a:t>
            </a:r>
            <a:r>
              <a:t>: Meaningful sequence (satisfaction: poor, fair, good, excellent)</a:t>
            </a:r>
          </a:p>
          <a:p>
            <a:pPr lvl="0"/>
            <a:r>
              <a:t>Distinction affects how you can analyze and process the data</a:t>
            </a:r>
          </a:p>
          <a:p>
            <a:pPr lvl="0"/>
            <a:r>
              <a:t>Most machine learning algorithms expect numeric inputs</a:t>
            </a:r>
          </a:p>
          <a:p>
            <a:pPr lvl="0"/>
            <a:r>
              <a:t>Converting categories while preserving meaning is crucial skill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Categorical Data: AI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Customer segment labeled “premium” contains valuable information</a:t>
            </a:r>
          </a:p>
          <a:p>
            <a:pPr lvl="0"/>
            <a:r>
              <a:t>AI models need categorical data converted to numeric representation</a:t>
            </a:r>
          </a:p>
          <a:p>
            <a:pPr lvl="0"/>
            <a:r>
              <a:rPr b="1"/>
              <a:t>Excel</a:t>
            </a:r>
            <a:r>
              <a:t>: Basic summary tables and charts</a:t>
            </a:r>
          </a:p>
          <a:p>
            <a:pPr lvl="0"/>
            <a:r>
              <a:rPr b="1"/>
              <a:t>SQL</a:t>
            </a:r>
            <a:r>
              <a:t>: Excels at grouping and counting categories</a:t>
            </a:r>
          </a:p>
          <a:p>
            <a:pPr lvl="0"/>
            <a:r>
              <a:rPr b="1"/>
              <a:t>R</a:t>
            </a:r>
            <a:r>
              <a:t>: Sophisticated factor handling, </a:t>
            </a:r>
            <a:r>
              <a:rPr b="1"/>
              <a:t>Python</a:t>
            </a:r>
            <a:r>
              <a:t>: Comprehensive encoding techniques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1101</Words>
  <Application>Microsoft Office PowerPoint</Application>
  <PresentationFormat>Widescreen</PresentationFormat>
  <Paragraphs>135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This video accompanies</vt:lpstr>
      <vt:lpstr>Chapter 2:  Navigating the Modern Data Landscape</vt:lpstr>
      <vt:lpstr>The Healthcare Data Challenge</vt:lpstr>
      <vt:lpstr>Welcome to the Modern Data Landscape</vt:lpstr>
      <vt:lpstr>The Five Essential Data Types</vt:lpstr>
      <vt:lpstr>Numeric Data: Continuous vs. Discrete</vt:lpstr>
      <vt:lpstr>Numeric Data: Tool Capabilities</vt:lpstr>
      <vt:lpstr>Categorical Data: Nominal vs. Ordinal</vt:lpstr>
      <vt:lpstr>Categorical Data: AI Applications</vt:lpstr>
      <vt:lpstr>Text Data: The Language Challenge</vt:lpstr>
      <vt:lpstr>Text Data: Business Applications</vt:lpstr>
      <vt:lpstr>Image Data: Visual Information Processing</vt:lpstr>
      <vt:lpstr>Timestamp Data: Temporal Patterns</vt:lpstr>
      <vt:lpstr>Data Type Storage and Performance</vt:lpstr>
      <vt:lpstr>Structured Data: Organized and Predictable</vt:lpstr>
      <vt:lpstr>CSV Files: Universal Data Exchange</vt:lpstr>
      <vt:lpstr>SQL Databases: Enterprise Data Management</vt:lpstr>
      <vt:lpstr>Unstructured Data: Flexible but Complex</vt:lpstr>
      <vt:lpstr>JSON: Semi-Structured Flexibility</vt:lpstr>
      <vt:lpstr>Log Files: Patterns in Unstructured Format</vt:lpstr>
      <vt:lpstr>AI-Enhanced Data: Augmenting Reality</vt:lpstr>
      <vt:lpstr>Synthetic Data: Creating Artificial Information</vt:lpstr>
      <vt:lpstr>Data Profiling: Quality Assessment Foundation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Sources, Structures, and Formats</dc:title>
  <dc:creator>Kim Seefeld</dc:creator>
  <cp:keywords/>
  <cp:lastModifiedBy>Kim Seefeld</cp:lastModifiedBy>
  <cp:revision>1</cp:revision>
  <dcterms:created xsi:type="dcterms:W3CDTF">2026-03-06T22:10:26Z</dcterms:created>
  <dcterms:modified xsi:type="dcterms:W3CDTF">2026-03-06T22:11:52Z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2: Navigating the Modern Data Landscape</vt:lpwstr>
  </property>
</Properties>
</file>