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91214E-CAA1-444D-9B92-300C767A56CE}" v="5" dt="2026-03-06T23:28:17.2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Seefeld" userId="9280da10541980ae" providerId="LiveId" clId="{D8449322-6F1D-49C5-868C-1ACCF9F0A711}"/>
    <pc:docChg chg="undo custSel modSld">
      <pc:chgData name="Kim Seefeld" userId="9280da10541980ae" providerId="LiveId" clId="{D8449322-6F1D-49C5-868C-1ACCF9F0A711}" dt="2026-03-06T23:28:24.044" v="24" actId="20577"/>
      <pc:docMkLst>
        <pc:docMk/>
      </pc:docMkLst>
      <pc:sldChg chg="modSp mod">
        <pc:chgData name="Kim Seefeld" userId="9280da10541980ae" providerId="LiveId" clId="{D8449322-6F1D-49C5-868C-1ACCF9F0A711}" dt="2026-03-06T23:28:24.044" v="24" actId="20577"/>
        <pc:sldMkLst>
          <pc:docMk/>
          <pc:sldMk cId="0" sldId="258"/>
        </pc:sldMkLst>
        <pc:spChg chg="mod">
          <ac:chgData name="Kim Seefeld" userId="9280da10541980ae" providerId="LiveId" clId="{D8449322-6F1D-49C5-868C-1ACCF9F0A711}" dt="2026-03-06T23:28:24.044" v="24" actId="20577"/>
          <ac:spMkLst>
            <pc:docMk/>
            <pc:sldMk cId="0" sldId="258"/>
            <ac:spMk id="2" creationId="{00522159-EF18-025A-5FF1-CF0CEAB5409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998F8E-3E07-D444-33A9-8CBD02AA90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1103" y="584531"/>
            <a:ext cx="3877216" cy="53061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Identifying Anomalous Values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Anomalous values differ significantly from typical patterns</a:t>
            </a:r>
          </a:p>
          <a:p>
            <a:pPr lvl="0"/>
            <a:r>
              <a:t>Might indicate data entry errors or genuinely unusual cases</a:t>
            </a:r>
          </a:p>
          <a:p>
            <a:pPr lvl="0"/>
            <a:r>
              <a:t>Statistical methods provide systematic identification approaches</a:t>
            </a:r>
          </a:p>
          <a:p>
            <a:pPr lvl="0"/>
            <a:r>
              <a:t>Standard deviation methods identify values far from mean</a:t>
            </a:r>
          </a:p>
          <a:p>
            <a:pPr lvl="0"/>
            <a:r>
              <a:t>IQR methods more robust for skewed distributions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Business Rule Validation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Age values typically between 0 and 120 years</a:t>
            </a:r>
          </a:p>
          <a:p>
            <a:pPr lvl="0"/>
            <a:r>
              <a:t>Historical datasets should not contain future dates</a:t>
            </a:r>
          </a:p>
          <a:p>
            <a:pPr lvl="0"/>
            <a:r>
              <a:t>Phone numbers should contain correct number of digits</a:t>
            </a:r>
          </a:p>
          <a:p>
            <a:pPr lvl="0"/>
            <a:r>
              <a:t>Email addresses must include “@” symbol</a:t>
            </a:r>
          </a:p>
          <a:p>
            <a:pPr lvl="0"/>
            <a:r>
              <a:t>Cross-variable validation checks consistency between related fields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AI-Assisted Imputation 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Traditional methods: mean substitution, forward filling</a:t>
            </a:r>
          </a:p>
          <a:p>
            <a:pPr lvl="0"/>
            <a:r>
              <a:t>AI-assisted techniques learn sophisticated patterns</a:t>
            </a:r>
          </a:p>
          <a:p>
            <a:pPr lvl="0"/>
            <a:r>
              <a:t>Use multiple variables to predict missing values more accurately</a:t>
            </a:r>
          </a:p>
          <a:p>
            <a:pPr lvl="0"/>
            <a:r>
              <a:t>Machine learning algorithms identify complex relationships</a:t>
            </a:r>
          </a:p>
          <a:p>
            <a:pPr lvl="0"/>
            <a:r>
              <a:t>Balance automation with human oversight and validation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Machine Learning Imputation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Regression-based</a:t>
            </a:r>
            <a:r>
              <a:t>: Predict missing values using statistical models</a:t>
            </a:r>
          </a:p>
          <a:p>
            <a:pPr lvl="0"/>
            <a:r>
              <a:rPr b="1"/>
              <a:t>Tree-based</a:t>
            </a:r>
            <a:r>
              <a:t>: Handle complex, non-linear relationships automatically</a:t>
            </a:r>
          </a:p>
          <a:p>
            <a:pPr lvl="0"/>
            <a:r>
              <a:rPr b="1"/>
              <a:t>Deep learning</a:t>
            </a:r>
            <a:r>
              <a:t>: Learn very complex patterns for high-dimensional data</a:t>
            </a:r>
          </a:p>
          <a:p>
            <a:pPr lvl="0"/>
            <a:r>
              <a:t>Cross-validation tests imputation accuracy on known values</a:t>
            </a:r>
          </a:p>
          <a:p>
            <a:pPr lvl="0"/>
            <a:r>
              <a:t>Documentation crucial for transparency and reproducibility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Hybrid Implementation Strategies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Combine AI automation with human judgment effectively</a:t>
            </a:r>
          </a:p>
          <a:p>
            <a:pPr lvl="0"/>
            <a:r>
              <a:t>AI identifies issues and suggests corrections</a:t>
            </a:r>
          </a:p>
          <a:p>
            <a:pPr lvl="0"/>
            <a:r>
              <a:t>Humans make final decisions about which suggestions to accept</a:t>
            </a:r>
          </a:p>
          <a:p>
            <a:pPr lvl="0"/>
            <a:r>
              <a:t>Confidence scoring helps prioritize human review efforts</a:t>
            </a:r>
          </a:p>
          <a:p>
            <a:pPr lvl="0"/>
            <a:r>
              <a:t>Iterative improvement allows systems to learn from feedback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Text Normalization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Case variations</a:t>
            </a:r>
            <a:r>
              <a:t>: “John Smith” vs “JOHN SMITH” vs “john smith”</a:t>
            </a:r>
          </a:p>
          <a:p>
            <a:pPr lvl="0"/>
            <a:r>
              <a:rPr b="1"/>
              <a:t>Spacing issues</a:t>
            </a:r>
            <a:r>
              <a:t>: Extra spaces, tabs, whitespace characters</a:t>
            </a:r>
          </a:p>
          <a:p>
            <a:pPr lvl="0"/>
            <a:r>
              <a:rPr b="1"/>
              <a:t>Abbreviation variations</a:t>
            </a:r>
            <a:r>
              <a:t>: “California” vs “CA” vs “Calif.”</a:t>
            </a:r>
          </a:p>
          <a:p>
            <a:pPr lvl="0"/>
            <a:r>
              <a:rPr b="1"/>
              <a:t>Special characters</a:t>
            </a:r>
            <a:r>
              <a:t>: Encoding issues from different sources</a:t>
            </a:r>
          </a:p>
          <a:p>
            <a:pPr lvl="0"/>
            <a:r>
              <a:t>Systematic normalization creates consistent representations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Standardization Strategies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Choose consistent formats for analysis (case, spacing, abbreviations)</a:t>
            </a:r>
          </a:p>
          <a:p>
            <a:pPr lvl="0"/>
            <a:r>
              <a:t>Create standardization dictionaries for common variations</a:t>
            </a:r>
          </a:p>
          <a:p>
            <a:pPr lvl="0"/>
            <a:r>
              <a:t>Regular expressions identify and standardize text patterns</a:t>
            </a:r>
          </a:p>
          <a:p>
            <a:pPr lvl="0"/>
            <a:r>
              <a:t>Preserve meaningful variations in technical specifications</a:t>
            </a:r>
          </a:p>
          <a:p>
            <a:pPr lvl="0"/>
            <a:r>
              <a:t>Balance consistency with information preservation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Date and Time Normalization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Same date: “2023-12-15,” “December 15, 2023,” “12/15/23”</a:t>
            </a:r>
          </a:p>
          <a:p>
            <a:pPr lvl="0"/>
            <a:r>
              <a:t>Ambiguous formats: “01/02/03” could mean multiple dates</a:t>
            </a:r>
          </a:p>
          <a:p>
            <a:pPr lvl="0"/>
            <a:r>
              <a:t>Time zone differences complicate multi-location data</a:t>
            </a:r>
          </a:p>
          <a:p>
            <a:pPr lvl="0"/>
            <a:r>
              <a:t>ISO 8601 format (YYYY-MM-DD) provides unambiguous standard</a:t>
            </a:r>
          </a:p>
          <a:p>
            <a:pPr lvl="0"/>
            <a:r>
              <a:t>Validation checks identify impossible or unlikely dates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Understanding Duplicate Records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Exact duplicates</a:t>
            </a:r>
            <a:r>
              <a:t>: Identical across all fields</a:t>
            </a:r>
          </a:p>
          <a:p>
            <a:pPr lvl="0"/>
            <a:r>
              <a:rPr b="1"/>
              <a:t>Near duplicates</a:t>
            </a:r>
            <a:r>
              <a:t>: Same entity with slight variations</a:t>
            </a:r>
          </a:p>
          <a:p>
            <a:pPr lvl="0"/>
            <a:r>
              <a:rPr b="1"/>
              <a:t>Partial duplicates</a:t>
            </a:r>
            <a:r>
              <a:t>: Share key information but differ in other fields</a:t>
            </a:r>
          </a:p>
          <a:p>
            <a:pPr lvl="0"/>
            <a:r>
              <a:t>Can significantly bias analysis by giving extra weight to duplicated entities</a:t>
            </a:r>
          </a:p>
          <a:p>
            <a:pPr lvl="0"/>
            <a:r>
              <a:t>AI models may overfit to duplicated training examples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Duplicate Detection Strategies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Hash-based approaches create unique fingerprints for exact duplicates</a:t>
            </a:r>
          </a:p>
          <a:p>
            <a:pPr lvl="0"/>
            <a:r>
              <a:t>Fuzzy matching identifies similar but not identical records</a:t>
            </a:r>
          </a:p>
          <a:p>
            <a:pPr lvl="0"/>
            <a:r>
              <a:t>String similarity measures handle spelling variations and formatting</a:t>
            </a:r>
          </a:p>
          <a:p>
            <a:pPr lvl="0"/>
            <a:r>
              <a:t>Phonetic matching identifies names that sound similar</a:t>
            </a:r>
          </a:p>
          <a:p>
            <a:pPr lvl="0"/>
            <a:r>
              <a:t>SQL provides powerful capabilities for large-scale deduplication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09134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3: </a:t>
            </a:r>
            <a:br>
              <a:rPr lang="en-US"/>
            </a:br>
            <a:r>
              <a:rPr lang="en-US"/>
              <a:t>Cleaning Messy Data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SQL Deduplication Techniques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GROUP BY and HAVING clauses identify records appearing multiple times</a:t>
            </a:r>
          </a:p>
          <a:p>
            <a:pPr lvl="0"/>
            <a:r>
              <a:t>Window functions enable sophisticated ranking within groups</a:t>
            </a:r>
          </a:p>
          <a:p>
            <a:pPr lvl="0"/>
            <a:r>
              <a:t>Self-joins compare records within same table</a:t>
            </a:r>
          </a:p>
          <a:p>
            <a:pPr lvl="0"/>
            <a:r>
              <a:t>String functions standardize text before duplicate detection</a:t>
            </a:r>
          </a:p>
          <a:p>
            <a:pPr lvl="0"/>
            <a:r>
              <a:t>Advanced techniques handle complex matching scenarios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Building Comprehensive Workflows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Systematic workflows ensure consistent application of cleaning steps</a:t>
            </a:r>
          </a:p>
          <a:p>
            <a:pPr lvl="0"/>
            <a:r>
              <a:t>Dependencies between cleaning operations require proper sequencing</a:t>
            </a:r>
          </a:p>
          <a:p>
            <a:pPr lvl="0"/>
            <a:r>
              <a:t>Documentation and logging provide audit trails for quality assurance</a:t>
            </a:r>
          </a:p>
          <a:p>
            <a:pPr lvl="0"/>
            <a:r>
              <a:t>Validation and testing verify cleaning improves data quality</a:t>
            </a:r>
          </a:p>
          <a:p>
            <a:pPr lvl="0"/>
            <a:r>
              <a:t>Before-and-after comparisons confirm intended goals achieved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Tool Integration Strategies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Excel for initial exploration and validation</a:t>
            </a:r>
          </a:p>
          <a:p>
            <a:pPr lvl="0"/>
            <a:r>
              <a:t>SQL for large-scale transformations and processing</a:t>
            </a:r>
          </a:p>
          <a:p>
            <a:pPr lvl="0"/>
            <a:r>
              <a:t>R/Python for complex analysis and specialized techniques</a:t>
            </a:r>
          </a:p>
          <a:p>
            <a:pPr lvl="0"/>
            <a:r>
              <a:t>Automated pipelines ensure consistent application to new data</a:t>
            </a:r>
          </a:p>
          <a:p>
            <a:pPr lvl="0"/>
            <a:r>
              <a:t>Data pipeline approaches reduce manual effort for ongoing maintenance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186" y="1793727"/>
            <a:ext cx="11695814" cy="4351338"/>
          </a:xfrm>
        </p:spPr>
        <p:txBody>
          <a:bodyPr/>
          <a:lstStyle/>
          <a:p>
            <a:pPr lvl="0"/>
            <a:r>
              <a:rPr dirty="0"/>
              <a:t>Data cleaning is foundational requirement for trustworthy analysis</a:t>
            </a:r>
          </a:p>
          <a:p>
            <a:pPr lvl="0"/>
            <a:r>
              <a:rPr dirty="0"/>
              <a:t>Systematic approaches distinguish between noise, variation, and true errors</a:t>
            </a:r>
          </a:p>
          <a:p>
            <a:pPr lvl="0"/>
            <a:r>
              <a:rPr dirty="0"/>
              <a:t>AI-assisted methods extend beyond simple techniques but require human oversight</a:t>
            </a:r>
          </a:p>
          <a:p>
            <a:pPr lvl="0"/>
            <a:r>
              <a:rPr dirty="0"/>
              <a:t>Consistency through normalization enables reliable matching and integration</a:t>
            </a:r>
          </a:p>
          <a:p>
            <a:pPr lvl="0"/>
            <a:r>
              <a:rPr dirty="0"/>
              <a:t>Structured, repeatable workflows combine multiple tools and techniques effectively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Customer Database Nightmare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You receive a customer database that looks promising at first glance</a:t>
            </a:r>
          </a:p>
          <a:p>
            <a:pPr lvl="0"/>
            <a:r>
              <a:rPr b="1"/>
              <a:t>John Smith</a:t>
            </a:r>
            <a:r>
              <a:t>, age 25, phone 555-1234, joined 2023-01-15</a:t>
            </a:r>
          </a:p>
          <a:p>
            <a:pPr lvl="0"/>
            <a:r>
              <a:rPr b="1"/>
              <a:t>JANE DOE</a:t>
            </a:r>
            <a:r>
              <a:t>, missing age, phone (555) 234-5678, joined Jan 20, 2023</a:t>
            </a:r>
          </a:p>
          <a:p>
            <a:pPr lvl="0"/>
            <a:r>
              <a:rPr b="1"/>
              <a:t>Bob Johnson</a:t>
            </a:r>
            <a:r>
              <a:t>, age 150, phone 5552345678, joined 1/25/23</a:t>
            </a:r>
          </a:p>
          <a:p>
            <a:pPr lvl="0"/>
            <a:r>
              <a:rPr b="1"/>
              <a:t>Jane Doe</a:t>
            </a:r>
            <a:r>
              <a:t>, age 28, phone 555-234-5678, joined 2023-01-20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Welcome to Data Cleaning Reality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Missing values, impossible ages, inconsistent formatting, potential duplicates</a:t>
            </a:r>
          </a:p>
          <a:p>
            <a:pPr lvl="0"/>
            <a:r>
              <a:t>These problems are typical of real-world data</a:t>
            </a:r>
          </a:p>
          <a:p>
            <a:pPr lvl="0"/>
            <a:r>
              <a:t>Can seriously impact analysis results and AI model performance</a:t>
            </a:r>
          </a:p>
          <a:p>
            <a:pPr lvl="0"/>
            <a:r>
              <a:t>Data cleaning is systematic process of identifying and correcting quality issues</a:t>
            </a:r>
          </a:p>
          <a:p>
            <a:pPr lvl="0"/>
            <a:r>
              <a:t>Often most time-consuming but most critical part of any data project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Cost of Poor Data Quality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Poor data quality leads to unreliable analysis and biased AI models</a:t>
            </a:r>
          </a:p>
          <a:p>
            <a:pPr lvl="0"/>
            <a:r>
              <a:t>Incorrect business decisions based on flawed information</a:t>
            </a:r>
          </a:p>
          <a:p>
            <a:pPr lvl="0"/>
            <a:r>
              <a:t>Studies show organizations lose millions annually due to data quality issues</a:t>
            </a:r>
          </a:p>
          <a:p>
            <a:pPr lvl="0"/>
            <a:r>
              <a:t>Creates vicious cycle: poor quality → less trust → less investment</a:t>
            </a:r>
          </a:p>
          <a:p>
            <a:pPr lvl="0"/>
            <a:r>
              <a:t>Systematic cleaning prevents these cascading problems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Understanding Missing Data Patterns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MCAR (Missing Completely At Random)</a:t>
            </a:r>
            <a:r>
              <a:t>: No relationship to any variables</a:t>
            </a:r>
          </a:p>
          <a:p>
            <a:pPr lvl="0"/>
            <a:r>
              <a:rPr b="1"/>
              <a:t>MAR (Missing At Random)</a:t>
            </a:r>
            <a:r>
              <a:t>: Depends on observed variables, not missing values</a:t>
            </a:r>
          </a:p>
          <a:p>
            <a:pPr lvl="0"/>
            <a:r>
              <a:rPr b="1"/>
              <a:t>MNAR (Missing Not At Random)</a:t>
            </a:r>
            <a:r>
              <a:t>: Depends on the unobserved values themselves</a:t>
            </a:r>
          </a:p>
          <a:p>
            <a:pPr lvl="0"/>
            <a:r>
              <a:t>Understanding patterns crucial for choosing appropriate handling strategies</a:t>
            </a:r>
          </a:p>
          <a:p>
            <a:pPr lvl="0"/>
            <a:r>
              <a:t>Different types require different cleaning approaches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Recognizing Hidden Missing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Empty cells or NULL values in databases</a:t>
            </a:r>
          </a:p>
          <a:p>
            <a:pPr lvl="0"/>
            <a:r>
              <a:t>Placeholder text like “N/A,” “Unknown,” or “TBD”</a:t>
            </a:r>
          </a:p>
          <a:p>
            <a:pPr lvl="0"/>
            <a:r>
              <a:t>Default values like 0, 999, or 01/01/1900 used as placeholders</a:t>
            </a:r>
          </a:p>
          <a:p>
            <a:pPr lvl="0"/>
            <a:r>
              <a:t>Impossible values that indicate missing data (age = -1)</a:t>
            </a:r>
          </a:p>
          <a:p>
            <a:pPr lvl="0"/>
            <a:r>
              <a:t>Inconsistent coding schemes across different data sources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Systematic Detection Approaches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Calculate missing value percentages for each variable</a:t>
            </a:r>
          </a:p>
          <a:p>
            <a:pPr lvl="0"/>
            <a:r>
              <a:t>Pattern analysis reveals whether missing data occurs randomly</a:t>
            </a:r>
          </a:p>
          <a:p>
            <a:pPr lvl="0"/>
            <a:r>
              <a:t>Visual analysis using charts reveals patterns not apparent in statistics</a:t>
            </a:r>
          </a:p>
          <a:p>
            <a:pPr lvl="0"/>
            <a:r>
              <a:t>Missing data plots show patterns across multiple variables</a:t>
            </a:r>
          </a:p>
          <a:p>
            <a:pPr lvl="0"/>
            <a:r>
              <a:t>Time series plots reveal temporal patterns in missing data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Tool-Specific Detection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Excel</a:t>
            </a:r>
            <a:r>
              <a:t>: Conditional formatting, COUNTBLANK(), pivot tables</a:t>
            </a:r>
          </a:p>
          <a:p>
            <a:pPr lvl="0"/>
            <a:r>
              <a:rPr b="1"/>
              <a:t>SQL</a:t>
            </a:r>
            <a:r>
              <a:t>: Aggregate functions, WHERE clauses for efficient analysis</a:t>
            </a:r>
          </a:p>
          <a:p>
            <a:pPr lvl="0"/>
            <a:r>
              <a:rPr b="1"/>
              <a:t>R/Python</a:t>
            </a:r>
            <a:r>
              <a:t>: Comprehensive packages for missing data analysis</a:t>
            </a:r>
          </a:p>
          <a:p>
            <a:pPr lvl="0"/>
            <a:r>
              <a:t>Each tool provides different strengths for detection tasks</a:t>
            </a:r>
          </a:p>
          <a:p>
            <a:pPr lvl="0"/>
            <a:r>
              <a:t>Combine tools for comprehensive missing data assessment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993</Words>
  <Application>Microsoft Office PowerPoint</Application>
  <PresentationFormat>Widescreen</PresentationFormat>
  <Paragraphs>128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Aptos</vt:lpstr>
      <vt:lpstr>Aptos Display</vt:lpstr>
      <vt:lpstr>Arial</vt:lpstr>
      <vt:lpstr>Office Theme</vt:lpstr>
      <vt:lpstr>This video accompanies</vt:lpstr>
      <vt:lpstr>Chapter 3:  Cleaning Messy Data</vt:lpstr>
      <vt:lpstr>The Customer Database Nightmare</vt:lpstr>
      <vt:lpstr>Welcome to Data Cleaning Reality</vt:lpstr>
      <vt:lpstr>The Cost of Poor Data Quality</vt:lpstr>
      <vt:lpstr>Understanding Missing Data Patterns</vt:lpstr>
      <vt:lpstr>Recognizing Hidden Missing Data</vt:lpstr>
      <vt:lpstr>Systematic Detection Approaches</vt:lpstr>
      <vt:lpstr>Tool-Specific Detection Methods</vt:lpstr>
      <vt:lpstr>Identifying Anomalous Values</vt:lpstr>
      <vt:lpstr>Business Rule Validation</vt:lpstr>
      <vt:lpstr>AI-Assisted Imputation Evolution</vt:lpstr>
      <vt:lpstr>Machine Learning Imputation Methods</vt:lpstr>
      <vt:lpstr>Hybrid Implementation Strategies</vt:lpstr>
      <vt:lpstr>Text Normalization Principles</vt:lpstr>
      <vt:lpstr>Standardization Strategies</vt:lpstr>
      <vt:lpstr>Date and Time Normalization</vt:lpstr>
      <vt:lpstr>Understanding Duplicate Records</vt:lpstr>
      <vt:lpstr>Duplicate Detection Strategies</vt:lpstr>
      <vt:lpstr>SQL Deduplication Techniques</vt:lpstr>
      <vt:lpstr>Building Comprehensive Workflows</vt:lpstr>
      <vt:lpstr>Tool Integration Strategies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Cleaning Messy Data</dc:title>
  <dc:creator>Kim Seefeld</dc:creator>
  <cp:keywords/>
  <cp:lastModifiedBy>Kim Seefeld</cp:lastModifiedBy>
  <cp:revision>1</cp:revision>
  <dcterms:created xsi:type="dcterms:W3CDTF">2026-03-06T22:58:51Z</dcterms:created>
  <dcterms:modified xsi:type="dcterms:W3CDTF">2026-03-06T23:28:24Z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Chapter 3: Systematic Approaches to Data Quality</vt:lpwstr>
  </property>
</Properties>
</file>