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Props/app0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5" Type="http://schemas.openxmlformats.org/package/2006/relationships/metadata/extended-properties" Target="docProps/app0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05BF623-222E-4DB5-9862-B6821ECD4A43}" v="3" dt="2026-03-06T18:35:38.69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>
      <p:cViewPr varScale="1">
        <p:scale>
          <a:sx n="90" d="100"/>
          <a:sy n="90" d="100"/>
        </p:scale>
        <p:origin x="1308" y="30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microsoft.com/office/2015/10/relationships/revisionInfo" Target="revisionInfo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7495B7A3-3F33-4169-C7B7-7E379873CC1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9" name="Title 8">
            <a:extLst>
              <a:ext uri="{FF2B5EF4-FFF2-40B4-BE49-F238E27FC236}">
                <a16:creationId xmlns:a16="http://schemas.microsoft.com/office/drawing/2014/main" id="{A6D1B549-AC8A-B243-953C-3678907EE5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602859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83351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615B42-1BD9-3D59-C78E-13DDE1C476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8EFE919-1979-FD72-1DCD-4CEB488BEB5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3269819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0B2FB4-5FE9-379C-A737-08181ACAC1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B1FCDE-1794-7951-B8DC-E9D62C363ED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EF1C924-B5B9-B728-52AC-703721D94F5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E38E064-8D7F-7FB4-2E05-DB44B834B1D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03233A0-0FF0-4F55-A73A-F1A4C92383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7847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D810E3-3E89-2B0B-B2B1-2955F8AC04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B00E5DF-38EE-AC65-CA03-C7713F77596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157B3D3-2D96-3476-067F-E4FAE9EEB10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3E677CF-578B-6BB1-4811-FB73B8A2BA0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49623C9-AA7E-F01D-C1DC-17B05697C94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A9BCC88D-DC47-D749-052B-7A6286B6916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03233A0-0FF0-4F55-A73A-F1A4C92383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4200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CAE837-2D62-2744-4284-991E821FAA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8804027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508249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B3006B-F0B9-113E-7CBB-A251427303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2D69C5C-237F-05F0-24F0-0BC4700C47B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7C953C8-76C8-8369-6ACD-1E399C1DAA4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08B7C94-7674-9FD2-19EB-C168681E2E4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03233A0-0FF0-4F55-A73A-F1A4C92383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59445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5CE75E-890F-0884-A788-0032220A9B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AACAA02-62FF-454C-0E1A-2DAE4044BFF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1B7D7F4-F77D-2CBD-FC0F-7A9BDF66712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6274ED2-9121-CD43-9B4C-9A43FA5D744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13230" y="6337788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www.dataanalyticscurriculum.com</a:t>
            </a:r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A050447-F59A-98EA-1418-4EC661ADB2C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03233A0-0FF0-4F55-A73A-F1A4C92383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81329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0526420-E684-3268-D4E9-F9040BAFA2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050B632-B813-7790-FF8D-DC5243BE3A4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43FA52C-E727-BF41-E0A0-B12DF16AD468}"/>
              </a:ext>
            </a:extLst>
          </p:cNvPr>
          <p:cNvSpPr txBox="1"/>
          <p:nvPr userDrawn="1"/>
        </p:nvSpPr>
        <p:spPr>
          <a:xfrm>
            <a:off x="3578044" y="6218078"/>
            <a:ext cx="861395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Accessible and Inclusive AI &amp; Data Learning for Everyone                       </a:t>
            </a:r>
            <a:r>
              <a:rPr lang="en-US" sz="1600" b="1" dirty="0"/>
              <a:t>www.DataJoyAI.com</a:t>
            </a:r>
            <a:endParaRPr lang="en-US" sz="1600" b="1" i="1" dirty="0"/>
          </a:p>
        </p:txBody>
      </p:sp>
      <p:pic>
        <p:nvPicPr>
          <p:cNvPr id="5" name="Picture 4" descr="A blue and green letters  AI-generated content may be incorrect.">
            <a:extLst>
              <a:ext uri="{FF2B5EF4-FFF2-40B4-BE49-F238E27FC236}">
                <a16:creationId xmlns:a16="http://schemas.microsoft.com/office/drawing/2014/main" id="{CBDF257C-5DA4-7EF4-A51B-9A0E6E9A23B3}"/>
              </a:ext>
            </a:extLst>
          </p:cNvPr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279" y="6083284"/>
            <a:ext cx="2595417" cy="615468"/>
          </a:xfrm>
          <a:prstGeom prst="rect">
            <a:avLst/>
          </a:prstGeom>
        </p:spPr>
      </p:pic>
      <p:pic>
        <p:nvPicPr>
          <p:cNvPr id="7" name="Picture 6" descr="A black silhouette of a person  AI-generated content may be incorrect.">
            <a:extLst>
              <a:ext uri="{FF2B5EF4-FFF2-40B4-BE49-F238E27FC236}">
                <a16:creationId xmlns:a16="http://schemas.microsoft.com/office/drawing/2014/main" id="{FBC28EA2-8877-C89B-92A1-CDB03F0D4830}"/>
              </a:ext>
            </a:extLst>
          </p:cNvPr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2900215" y="6104067"/>
            <a:ext cx="546387" cy="5463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83500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1" kern="1200">
          <a:solidFill>
            <a:schemeClr val="tx2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This video accompanies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E998F8E-3E07-D444-33A9-8CBD02AA902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41103" y="584531"/>
            <a:ext cx="3877216" cy="530616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The Multi-Tool Reality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Modern data wrangling combines multiple specialized tools</a:t>
            </a:r>
          </a:p>
          <a:p>
            <a:pPr lvl="0"/>
            <a:r>
              <a:rPr b="1"/>
              <a:t>Excel</a:t>
            </a:r>
            <a:r>
              <a:t>: Visual exploration, manual cleaning, intuitive interface</a:t>
            </a:r>
          </a:p>
          <a:p>
            <a:pPr lvl="0"/>
            <a:r>
              <a:rPr b="1"/>
              <a:t>SQL</a:t>
            </a:r>
            <a:r>
              <a:t>: Large structured datasets, database operations, declarative approach</a:t>
            </a:r>
          </a:p>
          <a:p>
            <a:pPr lvl="0"/>
            <a:r>
              <a:rPr b="1"/>
              <a:t>R</a:t>
            </a:r>
            <a:r>
              <a:t>: Statistical sophistication, advanced transformations, extensive libraries</a:t>
            </a:r>
          </a:p>
          <a:p>
            <a:pPr lvl="0"/>
            <a:r>
              <a:rPr b="1"/>
              <a:t>Python</a:t>
            </a:r>
            <a:r>
              <a:t>: Versatility, automation, ecosystem integration, pandas library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Common Quality Challenges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b="1"/>
              <a:t>Missing data</a:t>
            </a:r>
            <a:r>
              <a:t>: Not always random - patterns reveal business insights</a:t>
            </a:r>
          </a:p>
          <a:p>
            <a:pPr lvl="0"/>
            <a:r>
              <a:rPr b="1"/>
              <a:t>Format inconsistencies</a:t>
            </a:r>
            <a:r>
              <a:t>: Same information in different formats</a:t>
            </a:r>
          </a:p>
          <a:p>
            <a:pPr lvl="0"/>
            <a:r>
              <a:rPr b="1"/>
              <a:t>Duplicate records</a:t>
            </a:r>
            <a:r>
              <a:t>: Same entity with slight variations</a:t>
            </a:r>
          </a:p>
          <a:p>
            <a:pPr lvl="0"/>
            <a:r>
              <a:rPr b="1"/>
              <a:t>Identity resolution</a:t>
            </a:r>
            <a:r>
              <a:t>: Determining when records match</a:t>
            </a:r>
          </a:p>
          <a:p>
            <a:pPr lvl="0"/>
            <a:r>
              <a:t>Each challenge requires balancing precision with recall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The Missing Data Dilemma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Higher income customers less likely to provide salary information</a:t>
            </a:r>
          </a:p>
          <a:p>
            <a:pPr lvl="0"/>
            <a:r>
              <a:t>Older customers may not provide email addresses</a:t>
            </a:r>
          </a:p>
          <a:p>
            <a:pPr lvl="0"/>
            <a:r>
              <a:t>Understanding patterns helps assess potential analysis bias</a:t>
            </a:r>
          </a:p>
          <a:p>
            <a:pPr lvl="0"/>
            <a:r>
              <a:t>Impact depends on amount missing and intended data use</a:t>
            </a:r>
          </a:p>
          <a:p>
            <a:pPr lvl="0"/>
            <a:r>
              <a:t>Small gaps in non-critical fields vs extensive missing key variables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Building Your Systematic Approach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Develop consistent data exploration checklists</a:t>
            </a:r>
          </a:p>
          <a:p>
            <a:pPr lvl="0"/>
            <a:r>
              <a:t>Create standard queries for identifying common issues</a:t>
            </a:r>
          </a:p>
          <a:p>
            <a:pPr lvl="0"/>
            <a:r>
              <a:t>Document decisions and rationale for future reference</a:t>
            </a:r>
          </a:p>
          <a:p>
            <a:pPr lvl="0"/>
            <a:r>
              <a:t>Balance technical skills with analytical thinking</a:t>
            </a:r>
          </a:p>
          <a:p>
            <a:pPr lvl="0"/>
            <a:r>
              <a:t>Templates help ensure nothing important gets missed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Balancing Perfection and Practicality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Data can always be cleaned further - knowing when to stop is key</a:t>
            </a:r>
          </a:p>
          <a:p>
            <a:pPr lvl="0"/>
            <a:r>
              <a:t>First 80% of quality improvement requires 20% of effort</a:t>
            </a:r>
          </a:p>
          <a:p>
            <a:pPr lvl="0"/>
            <a:r>
              <a:t>Remaining 20% improvement might require 80% of effort</a:t>
            </a:r>
          </a:p>
          <a:p>
            <a:pPr lvl="0"/>
            <a:r>
              <a:t>Balance depends on analytical objectives and consequences</a:t>
            </a:r>
          </a:p>
          <a:p>
            <a:pPr lvl="0"/>
            <a:r>
              <a:t>Exploratory analysis vs business-critical model building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Your Data Wrangling Foundation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Quality preparation directly impacts analysis reliability</a:t>
            </a:r>
          </a:p>
          <a:p>
            <a:pPr lvl="0"/>
            <a:r>
              <a:t>Combines technical proficiency with creative problem-solving</a:t>
            </a:r>
          </a:p>
          <a:p>
            <a:pPr lvl="0"/>
            <a:r>
              <a:t>Perfection isn’t always the goal - fitness for purpose is</a:t>
            </a:r>
          </a:p>
          <a:p>
            <a:pPr lvl="0"/>
            <a:r>
              <a:t>Investment in these skills pays dividends throughout your career</a:t>
            </a:r>
          </a:p>
          <a:p>
            <a:pPr lvl="0"/>
            <a:r>
              <a:t>Essential capability in our increasingly data-driven world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Key Takeaways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Data wrangling is the foundation of effective analysis</a:t>
            </a:r>
          </a:p>
          <a:p>
            <a:pPr lvl="0"/>
            <a:r>
              <a:t>Real-world data is inevitably messy for systematic reasons</a:t>
            </a:r>
          </a:p>
          <a:p>
            <a:pPr lvl="0"/>
            <a:r>
              <a:t>Multiple tools serve different purposes in the wrangling process</a:t>
            </a:r>
          </a:p>
          <a:p>
            <a:pPr lvl="0"/>
            <a:r>
              <a:t>Systematic approaches prevent missed issues and enable documentation</a:t>
            </a:r>
          </a:p>
          <a:p>
            <a:pPr lvl="0"/>
            <a:r>
              <a:t>Balance quality improvements against time and project constraints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87056" y="1470911"/>
            <a:ext cx="10515600" cy="1325563"/>
          </a:xfrm>
        </p:spPr>
        <p:txBody>
          <a:bodyPr/>
          <a:lstStyle/>
          <a:p>
            <a:pPr marL="0" lvl="0" indent="0">
              <a:buNone/>
            </a:pPr>
            <a:r>
              <a:rPr dirty="0"/>
              <a:t>Chapter 1: </a:t>
            </a:r>
            <a:br>
              <a:rPr lang="en-US" dirty="0"/>
            </a:br>
            <a:r>
              <a:rPr dirty="0"/>
              <a:t>From Messy Reality to Clean Analysis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The Marketing Analyst’s Nightmare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You’re excited to analyze customer purchasing patterns for email campaigns</a:t>
            </a:r>
          </a:p>
          <a:p>
            <a:pPr lvl="0"/>
            <a:r>
              <a:t>IT delivers three months of customer data - you dive in eagerly</a:t>
            </a:r>
          </a:p>
          <a:p>
            <a:pPr lvl="0"/>
            <a:r>
              <a:t>Reality hits: “John Smith” vs “Smith, John” vs “J. Smith” vs “JOHN SMITH”</a:t>
            </a:r>
          </a:p>
          <a:p>
            <a:pPr lvl="0"/>
            <a:r>
              <a:t>Purchase dates include impossible entries like February 30th</a:t>
            </a:r>
          </a:p>
          <a:p>
            <a:pPr lvl="0"/>
            <a:r>
              <a:t>Same products appear under multiple names and categories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Welcome to Data Wrangling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The unglamorous but essential process of preparing data for analysis</a:t>
            </a:r>
          </a:p>
          <a:p>
            <a:pPr lvl="0"/>
            <a:r>
              <a:t>Every insight depends entirely on data preparation quality</a:t>
            </a:r>
          </a:p>
          <a:p>
            <a:pPr lvl="0"/>
            <a:r>
              <a:t>Poor data quality costs organizations millions of dollars annually</a:t>
            </a:r>
          </a:p>
          <a:p>
            <a:pPr lvl="0"/>
            <a:r>
              <a:t>Often 80% of analysis time is spent on data preparation</a:t>
            </a:r>
          </a:p>
          <a:p>
            <a:pPr lvl="0"/>
            <a:r>
              <a:t>The foundation that makes all other analysis possible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Why Data Gets Messy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Sales reps enter information based on personal preferences or training</a:t>
            </a:r>
          </a:p>
          <a:p>
            <a:pPr lvl="0"/>
            <a:r>
              <a:t>Online forms allow customers to enter information in various formats</a:t>
            </a:r>
          </a:p>
          <a:p>
            <a:pPr lvl="0"/>
            <a:r>
              <a:t>Different systems store same information using different field names</a:t>
            </a:r>
          </a:p>
          <a:p>
            <a:pPr lvl="0"/>
            <a:r>
              <a:t>Company acquisitions inherit data from incompatible systems</a:t>
            </a:r>
          </a:p>
          <a:p>
            <a:pPr lvl="0"/>
            <a:r>
              <a:t>Small inconsistencies compound exponentially over time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The Real Cost of Poor Data Quality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Failed deliveries from incorrect customer information</a:t>
            </a:r>
          </a:p>
          <a:p>
            <a:pPr lvl="0"/>
            <a:r>
              <a:t>Inventory tracking problems from inconsistent product data</a:t>
            </a:r>
          </a:p>
          <a:p>
            <a:pPr lvl="0"/>
            <a:r>
              <a:t>Poor business decisions from inaccurate financial data</a:t>
            </a:r>
          </a:p>
          <a:p>
            <a:pPr lvl="0"/>
            <a:r>
              <a:t>Undermines confidence in data-driven decision making</a:t>
            </a:r>
          </a:p>
          <a:p>
            <a:pPr lvl="0"/>
            <a:r>
              <a:t>Creates vicious cycle: poor quality → less usage → less investment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Beyond Simple Cleaning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Data wrangling is like preparing ingredients for a complex meal</a:t>
            </a:r>
          </a:p>
          <a:p>
            <a:pPr lvl="0"/>
            <a:r>
              <a:t>Skilled chefs select best ingredients and understand preparation methods</a:t>
            </a:r>
          </a:p>
          <a:p>
            <a:pPr lvl="0"/>
            <a:r>
              <a:t>Requires understanding data characteristics and transformation effects</a:t>
            </a:r>
          </a:p>
          <a:p>
            <a:pPr lvl="0"/>
            <a:r>
              <a:t>The “wrangling” metaphor captures unpredictable, challenging nature</a:t>
            </a:r>
          </a:p>
          <a:p>
            <a:pPr lvl="0"/>
            <a:r>
              <a:t>Demands patience, skill, and adaptability like livestock wrangling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The Art and Science Balance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b="1"/>
              <a:t>Technical skills</a:t>
            </a:r>
            <a:r>
              <a:t>: Tools, formats, structures, efficient transformations</a:t>
            </a:r>
          </a:p>
          <a:p>
            <a:pPr lvl="0"/>
            <a:r>
              <a:rPr b="1"/>
              <a:t>Business judgment</a:t>
            </a:r>
            <a:r>
              <a:t>: Handling ambiguous cases, quality trade-offs</a:t>
            </a:r>
          </a:p>
          <a:p>
            <a:pPr lvl="0"/>
            <a:r>
              <a:t>Example: Should “John Smith” and “Jon Smith” be the same person?</a:t>
            </a:r>
          </a:p>
          <a:p>
            <a:pPr lvl="0"/>
            <a:r>
              <a:t>Context matters: “123 Main St” vs “123 Main Street”</a:t>
            </a:r>
          </a:p>
          <a:p>
            <a:pPr lvl="0"/>
            <a:r>
              <a:t>No single “correct” approach - different solutions have different trade-offs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Discovery and Assessment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Every project begins with understanding what data you have</a:t>
            </a:r>
          </a:p>
          <a:p>
            <a:pPr lvl="0"/>
            <a:r>
              <a:t>Examine structure, identify missing value patterns</a:t>
            </a:r>
          </a:p>
          <a:p>
            <a:pPr lvl="0"/>
            <a:r>
              <a:t>Assess range and distribution of variables</a:t>
            </a:r>
          </a:p>
          <a:p>
            <a:pPr lvl="0"/>
            <a:r>
              <a:t>Data that appears clean in small samples might show quality issues</a:t>
            </a:r>
          </a:p>
          <a:p>
            <a:pPr lvl="0"/>
            <a:r>
              <a:t>Early discovery prevents costly mistakes later in the process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DJA">
      <a:dk1>
        <a:srgbClr val="0A1A2F"/>
      </a:dk1>
      <a:lt1>
        <a:srgbClr val="FFFFFF"/>
      </a:lt1>
      <a:dk2>
        <a:srgbClr val="3E5C76"/>
      </a:dk2>
      <a:lt2>
        <a:srgbClr val="FFFFFF"/>
      </a:lt2>
      <a:accent1>
        <a:srgbClr val="2A7F9E"/>
      </a:accent1>
      <a:accent2>
        <a:srgbClr val="7A6FA1"/>
      </a:accent2>
      <a:accent3>
        <a:srgbClr val="8A7F7A"/>
      </a:accent3>
      <a:accent4>
        <a:srgbClr val="B85C38"/>
      </a:accent4>
      <a:accent5>
        <a:srgbClr val="FFFFFF"/>
      </a:accent5>
      <a:accent6>
        <a:srgbClr val="FFFFFF"/>
      </a:accent6>
      <a:hlink>
        <a:srgbClr val="FFFFFF"/>
      </a:hlink>
      <a:folHlink>
        <a:srgbClr val="FFFFFF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696</Words>
  <Application>Microsoft Office PowerPoint</Application>
  <PresentationFormat>Widescreen</PresentationFormat>
  <Paragraphs>86</Paragraphs>
  <Slides>16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0" baseType="lpstr">
      <vt:lpstr>Aptos</vt:lpstr>
      <vt:lpstr>Aptos Display</vt:lpstr>
      <vt:lpstr>Arial</vt:lpstr>
      <vt:lpstr>Office Theme</vt:lpstr>
      <vt:lpstr>This video accompanies</vt:lpstr>
      <vt:lpstr>Chapter 1:  From Messy Reality to Clean Analysis</vt:lpstr>
      <vt:lpstr>The Marketing Analyst’s Nightmare</vt:lpstr>
      <vt:lpstr>Welcome to Data Wrangling</vt:lpstr>
      <vt:lpstr>Why Data Gets Messy</vt:lpstr>
      <vt:lpstr>The Real Cost of Poor Data Quality</vt:lpstr>
      <vt:lpstr>Beyond Simple Cleaning</vt:lpstr>
      <vt:lpstr>The Art and Science Balance</vt:lpstr>
      <vt:lpstr>Discovery and Assessment</vt:lpstr>
      <vt:lpstr>The Multi-Tool Reality</vt:lpstr>
      <vt:lpstr>Common Quality Challenges</vt:lpstr>
      <vt:lpstr>The Missing Data Dilemma</vt:lpstr>
      <vt:lpstr>Building Your Systematic Approach</vt:lpstr>
      <vt:lpstr>Balancing Perfection and Practicality</vt:lpstr>
      <vt:lpstr>Your Data Wrangling Foundation</vt:lpstr>
      <vt:lpstr>Key Takeaways</vt:lpstr>
    </vt:vector>
  </TitlesOfParts>
  <LinksUpToDate>false</LinksUpToDate>
  <SharedDoc>false</SharedDoc>
  <HyperlinksChanged>false</HyperlinksChanged>
  <AppVersion>16.0000</AppVersion>
</Properties>
</file>

<file path=docProps/app0.xml><?xml version="1.0" encoding="utf-8"?>
<Properties xmlns="http://schemas.openxmlformats.org/officeDocument/2006/extended-properties" xmlns:vt="http://schemas.openxmlformats.org/officeDocument/2006/docPropsVTypes">
  <TotalTime>24</TotalTime>
  <Words>3</Words>
  <Application>Microsoft Office PowerPoint</Application>
  <PresentationFormat>Widescreen</PresentationFormat>
  <Paragraphs>1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Aptos</vt:lpstr>
      <vt:lpstr>Aptos Display</vt:lpstr>
      <vt:lpstr>Arial</vt:lpstr>
      <vt:lpstr>Office Theme</vt:lpstr>
      <vt:lpstr>Slides to Accompany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Introduction to Data Wrangling</dc:title>
  <dc:creator>Kim Seefeld</dc:creator>
  <cp:keywords/>
  <cp:lastModifiedBy>Kim Seefeld</cp:lastModifiedBy>
  <cp:revision>1</cp:revision>
  <dcterms:created xsi:type="dcterms:W3CDTF">2026-03-06T18:30:53Z</dcterms:created>
  <dcterms:modified xsi:type="dcterms:W3CDTF">2026-03-06T18:35:48Z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output">
    <vt:lpwstr/>
  </property>
  <property fmtid="{D5CDD505-2E9C-101B-9397-08002B2CF9AE}" pid="3" name="subtitle">
    <vt:lpwstr>Chapter 1: From Messy Reality to Clean Analysis</vt:lpwstr>
  </property>
</Properties>
</file>