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2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711B10-9B74-4B8D-A4D1-7FC6361A78E6}" v="4" dt="2026-02-28T18:02:07.9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7" autoAdjust="0"/>
    <p:restoredTop sz="86392" autoAdjust="0"/>
  </p:normalViewPr>
  <p:slideViewPr>
    <p:cSldViewPr snapToGrid="0">
      <p:cViewPr varScale="1">
        <p:scale>
          <a:sx n="81" d="100"/>
          <a:sy n="81" d="100"/>
        </p:scale>
        <p:origin x="546" y="300"/>
      </p:cViewPr>
      <p:guideLst/>
    </p:cSldViewPr>
  </p:slideViewPr>
  <p:outlineViewPr>
    <p:cViewPr>
      <p:scale>
        <a:sx n="33" d="100"/>
        <a:sy n="33" d="100"/>
      </p:scale>
      <p:origin x="0" y="-312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Seefeld" userId="9280da10541980ae" providerId="LiveId" clId="{D8449322-6F1D-49C5-868C-1ACCF9F0A711}"/>
    <pc:docChg chg="addSld modSld">
      <pc:chgData name="Kim Seefeld" userId="9280da10541980ae" providerId="LiveId" clId="{D8449322-6F1D-49C5-868C-1ACCF9F0A711}" dt="2026-02-28T18:02:07.926" v="3" actId="27636"/>
      <pc:docMkLst>
        <pc:docMk/>
      </pc:docMkLst>
      <pc:sldChg chg="modSp">
        <pc:chgData name="Kim Seefeld" userId="9280da10541980ae" providerId="LiveId" clId="{D8449322-6F1D-49C5-868C-1ACCF9F0A711}" dt="2026-02-28T18:02:05.878" v="1" actId="27636"/>
        <pc:sldMkLst>
          <pc:docMk/>
          <pc:sldMk cId="0" sldId="266"/>
        </pc:sldMkLst>
        <pc:spChg chg="mod">
          <ac:chgData name="Kim Seefeld" userId="9280da10541980ae" providerId="LiveId" clId="{D8449322-6F1D-49C5-868C-1ACCF9F0A711}" dt="2026-02-28T18:02:05.878" v="1" actId="27636"/>
          <ac:spMkLst>
            <pc:docMk/>
            <pc:sldMk cId="0" sldId="266"/>
            <ac:spMk id="3" creationId="{8F85219F-0575-3128-6942-FCD8590E3147}"/>
          </ac:spMkLst>
        </pc:spChg>
      </pc:sldChg>
      <pc:sldChg chg="modSp add">
        <pc:chgData name="Kim Seefeld" userId="9280da10541980ae" providerId="LiveId" clId="{D8449322-6F1D-49C5-868C-1ACCF9F0A711}" dt="2026-02-28T18:02:07.926" v="3" actId="27636"/>
        <pc:sldMkLst>
          <pc:docMk/>
          <pc:sldMk cId="3665498354" sldId="272"/>
        </pc:sldMkLst>
        <pc:spChg chg="mod">
          <ac:chgData name="Kim Seefeld" userId="9280da10541980ae" providerId="LiveId" clId="{D8449322-6F1D-49C5-868C-1ACCF9F0A711}" dt="2026-02-28T18:02:07.926" v="3" actId="27636"/>
          <ac:spMkLst>
            <pc:docMk/>
            <pc:sldMk cId="3665498354" sldId="272"/>
            <ac:spMk id="2" creationId="{531BB11E-5960-6B17-FD26-AAF20CBF14D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402572" cy="2027201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dirty="0"/>
              <a:t>This video accompanies</a:t>
            </a:r>
            <a:br>
              <a:rPr lang="en-US" dirty="0"/>
            </a:br>
            <a:br>
              <a:rPr lang="en-US" dirty="0"/>
            </a:br>
            <a:endParaRPr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F1D3C5-3FC1-5B0E-2DCD-12974DCD3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464" y="1537594"/>
            <a:ext cx="2867425" cy="35914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1ED220E-9445-4DA9-C6BA-48036671AD78}"/>
              </a:ext>
            </a:extLst>
          </p:cNvPr>
          <p:cNvSpPr txBox="1"/>
          <p:nvPr/>
        </p:nvSpPr>
        <p:spPr>
          <a:xfrm>
            <a:off x="6096000" y="1925896"/>
            <a:ext cx="60977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Curriculum and book info are linked in the  video description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Logistic regression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dirty="0"/>
              <a:t>Predicts probability of class membership</a:t>
            </a:r>
          </a:p>
          <a:p>
            <a:pPr lvl="0"/>
            <a:r>
              <a:rPr dirty="0"/>
              <a:t>Uses sigmoid function to map values to 0–1</a:t>
            </a:r>
          </a:p>
          <a:p>
            <a:pPr lvl="0"/>
            <a:r>
              <a:rPr dirty="0"/>
              <a:t>Coefficients show feature influence and direction</a:t>
            </a:r>
          </a:p>
          <a:p>
            <a:pPr lvl="0"/>
            <a:r>
              <a:rPr dirty="0"/>
              <a:t>Works well when relationships are roughly linear</a:t>
            </a:r>
          </a:p>
          <a:p>
            <a:pPr marL="0" lvl="0" indent="0">
              <a:spcBef>
                <a:spcPts val="3000"/>
              </a:spcBef>
              <a:buNone/>
            </a:pPr>
            <a:endParaRPr lang="en-US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BB11E-5960-6B17-FD26-AAF20CBF1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spcBef>
                <a:spcPts val="3000"/>
              </a:spcBef>
              <a:buNone/>
            </a:pPr>
            <a:r>
              <a:rPr lang="en-US" b="1" dirty="0"/>
              <a:t>Decision trees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36C4A4-4B9A-B44B-882B-6A057082C3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Tree‑like structure of decision rules</a:t>
            </a:r>
          </a:p>
          <a:p>
            <a:pPr lvl="0"/>
            <a:r>
              <a:rPr lang="en-US" dirty="0"/>
              <a:t>Highly interpretable and intuitive</a:t>
            </a:r>
          </a:p>
          <a:p>
            <a:pPr lvl="0"/>
            <a:r>
              <a:rPr lang="en-US" dirty="0"/>
              <a:t>Splits based on impurity measures (Gini, entropy)</a:t>
            </a:r>
          </a:p>
          <a:p>
            <a:pPr lvl="0"/>
            <a:r>
              <a:rPr lang="en-US" dirty="0"/>
              <a:t>Pruning prevents overfitting and improves generalization</a:t>
            </a:r>
          </a:p>
        </p:txBody>
      </p:sp>
    </p:spTree>
    <p:extLst>
      <p:ext uri="{BB962C8B-B14F-4D97-AF65-F5344CB8AC3E}">
        <p14:creationId xmlns:p14="http://schemas.microsoft.com/office/powerpoint/2010/main" val="3665498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K‑nearest neighbors (KNN)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Classifies based on similarity to nearest neighbors</a:t>
            </a:r>
          </a:p>
          <a:p>
            <a:pPr lvl="0"/>
            <a:r>
              <a:t>No explicit training phase (“lazy learning”)</a:t>
            </a:r>
          </a:p>
          <a:p>
            <a:pPr lvl="0"/>
            <a:r>
              <a:t>Distance metrics determine similarity</a:t>
            </a:r>
          </a:p>
          <a:p>
            <a:pPr lvl="0"/>
            <a:r>
              <a:t>Sensitive to scaling and irrelevant features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Choosing the right algorithm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Logistic regression: interpretable, fast, linear patterns</a:t>
            </a:r>
          </a:p>
          <a:p>
            <a:pPr lvl="0"/>
            <a:r>
              <a:t>Decision trees: explainable, handles mixed data types</a:t>
            </a:r>
          </a:p>
          <a:p>
            <a:pPr lvl="0"/>
            <a:r>
              <a:t>KNN: flexible, captures local patterns</a:t>
            </a:r>
          </a:p>
          <a:p>
            <a:pPr lvl="0"/>
            <a:r>
              <a:t>AI tools compare models and recommend best fit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Evaluating classification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Confusion matrix summarizes prediction outcomes</a:t>
            </a:r>
          </a:p>
          <a:p>
            <a:pPr lvl="0"/>
            <a:r>
              <a:t>Accuracy, precision, recall, and F1‑score assess performance</a:t>
            </a:r>
          </a:p>
          <a:p>
            <a:pPr lvl="0"/>
            <a:r>
              <a:t>ROC curves and AUC evaluate threshold‑independent performance</a:t>
            </a:r>
          </a:p>
          <a:p>
            <a:pPr lvl="0"/>
            <a:r>
              <a:t>Cross‑validation provides robust model estimates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Advanced methods preview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Neural networks handle complex, nonlinear patterns</a:t>
            </a:r>
          </a:p>
          <a:p>
            <a:pPr lvl="0"/>
            <a:r>
              <a:t>Ensemble methods (Random Forests, boosting) improve accuracy</a:t>
            </a:r>
          </a:p>
          <a:p>
            <a:pPr lvl="0"/>
            <a:r>
              <a:t>Used when core methods underperform</a:t>
            </a:r>
          </a:p>
          <a:p>
            <a:pPr lvl="0"/>
            <a:r>
              <a:t>Require more data and computational resources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Classification predicts categories using labeled data</a:t>
            </a:r>
          </a:p>
          <a:p>
            <a:pPr lvl="0"/>
            <a:r>
              <a:t>Workflow includes preparation, training, and validation</a:t>
            </a:r>
          </a:p>
          <a:p>
            <a:pPr lvl="0"/>
            <a:r>
              <a:t>Logistic regression, decision trees, and KNN form the core toolkit</a:t>
            </a:r>
          </a:p>
          <a:p>
            <a:pPr lvl="0"/>
            <a:r>
              <a:t>Evaluation metrics guide model selection and improvement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6: Classification Analysis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Predicting categories with supervised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Classification predicts categorical outcomes using labeled data</a:t>
            </a:r>
          </a:p>
          <a:p>
            <a:pPr lvl="0"/>
            <a:r>
              <a:t>Uses known examples to classify new observations</a:t>
            </a:r>
          </a:p>
          <a:p>
            <a:pPr lvl="0"/>
            <a:r>
              <a:t>Differs from clustering (no labels) and regression (numeric outcomes)</a:t>
            </a:r>
          </a:p>
          <a:p>
            <a:pPr lvl="0"/>
            <a:r>
              <a:t>Foundation of many real‑world predictive systems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Labeled data and target variables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Supervised learning uses input features + known labels</a:t>
            </a:r>
          </a:p>
          <a:p>
            <a:pPr lvl="0"/>
            <a:r>
              <a:t>Target variable is categorical (e.g., spam/not spam)</a:t>
            </a:r>
          </a:p>
          <a:p>
            <a:pPr lvl="0"/>
            <a:r>
              <a:t>Labels guide the learning process</a:t>
            </a:r>
          </a:p>
          <a:p>
            <a:pPr lvl="0"/>
            <a:r>
              <a:t>AI tools detect target types and suggest algorithms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Classification vs. regression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Classification predicts discrete categories</a:t>
            </a:r>
          </a:p>
          <a:p>
            <a:pPr lvl="0"/>
            <a:r>
              <a:t>Regression predicts continuous values</a:t>
            </a:r>
          </a:p>
          <a:p>
            <a:pPr lvl="0"/>
            <a:r>
              <a:t>Choice determines algorithms and evaluation metrics</a:t>
            </a:r>
          </a:p>
          <a:p>
            <a:pPr lvl="0"/>
            <a:r>
              <a:t>Essential distinction for correct model design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Types of classification 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Binary classification: two classes (yes/no)</a:t>
            </a:r>
          </a:p>
          <a:p>
            <a:pPr lvl="0"/>
            <a:r>
              <a:t>Multiclass classification: three or more categories</a:t>
            </a:r>
          </a:p>
          <a:p>
            <a:pPr lvl="0"/>
            <a:r>
              <a:t>Core algorithms handle both types</a:t>
            </a:r>
          </a:p>
          <a:p>
            <a:pPr lvl="0"/>
            <a:r>
              <a:t>Binary problems are most common in practice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classification workflow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Clean and prepare data for modeling</a:t>
            </a:r>
          </a:p>
          <a:p>
            <a:pPr lvl="0"/>
            <a:r>
              <a:t>Select relevant features to improve accuracy</a:t>
            </a:r>
          </a:p>
          <a:p>
            <a:pPr lvl="0"/>
            <a:r>
              <a:t>Split data into training and testing sets</a:t>
            </a:r>
          </a:p>
          <a:p>
            <a:pPr lvl="0"/>
            <a:r>
              <a:t>Train model and validate performance on unseen data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Data preparation and feature selection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Handle missing values, duplicates, and outliers</a:t>
            </a:r>
          </a:p>
          <a:p>
            <a:pPr lvl="0"/>
            <a:r>
              <a:t>Encode categorical variables numerically</a:t>
            </a:r>
          </a:p>
          <a:p>
            <a:pPr lvl="0"/>
            <a:r>
              <a:t>Remove irrelevant or redundant features</a:t>
            </a:r>
          </a:p>
          <a:p>
            <a:pPr lvl="0"/>
            <a:r>
              <a:t>AI tools suggest predictive features automatically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Training/testing split and validation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Typical split: 70–80% training, 20–30% testing</a:t>
            </a:r>
          </a:p>
          <a:p>
            <a:pPr lvl="0"/>
            <a:r>
              <a:t>Stratified sampling preserves class proportions</a:t>
            </a:r>
          </a:p>
          <a:p>
            <a:pPr lvl="0"/>
            <a:r>
              <a:t>Cross‑validation improves reliability for small datasets</a:t>
            </a:r>
          </a:p>
          <a:p>
            <a:pPr lvl="0"/>
            <a:r>
              <a:t>Prevents overfitting and ensures generalization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477</Words>
  <Application>Microsoft Office PowerPoint</Application>
  <PresentationFormat>Widescreen</PresentationFormat>
  <Paragraphs>73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Office Theme</vt:lpstr>
      <vt:lpstr>This video accompanies  </vt:lpstr>
      <vt:lpstr>Chapter 6: Classification Analysis</vt:lpstr>
      <vt:lpstr>Predicting categories with supervised learning</vt:lpstr>
      <vt:lpstr>Labeled data and target variables</vt:lpstr>
      <vt:lpstr>Classification vs. regression</vt:lpstr>
      <vt:lpstr>Types of classification problems</vt:lpstr>
      <vt:lpstr>The classification workflow</vt:lpstr>
      <vt:lpstr>Data preparation and feature selection</vt:lpstr>
      <vt:lpstr>Training/testing split and validation</vt:lpstr>
      <vt:lpstr>Logistic regression</vt:lpstr>
      <vt:lpstr>Decision trees</vt:lpstr>
      <vt:lpstr>K‑nearest neighbors (KNN)</vt:lpstr>
      <vt:lpstr>Choosing the right algorithm</vt:lpstr>
      <vt:lpstr>Evaluating classification models</vt:lpstr>
      <vt:lpstr>Advanced methods preview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Invisible AI Revolution</dc:title>
  <dc:creator>AI and Data Literacy Series</dc:creator>
  <cp:keywords/>
  <cp:lastModifiedBy>Kim Seefeld</cp:lastModifiedBy>
  <cp:revision>1</cp:revision>
  <dcterms:created xsi:type="dcterms:W3CDTF">2026-02-28T17:44:43Z</dcterms:created>
  <dcterms:modified xsi:type="dcterms:W3CDTF">2026-02-28T18:02:27Z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How You’re Already Living in an AI World</vt:lpwstr>
  </property>
</Properties>
</file>