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29F999-7E22-4403-BE64-B0905FDB6093}" v="8" dt="2026-02-28T01:05:52.3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custSel addSld delSld modSld sldOrd">
      <pc:chgData name="Kim Seefeld" userId="9280da10541980ae" providerId="LiveId" clId="{D8449322-6F1D-49C5-868C-1ACCF9F0A711}" dt="2026-02-28T01:09:26.674" v="183" actId="20577"/>
      <pc:docMkLst>
        <pc:docMk/>
      </pc:docMkLst>
      <pc:sldChg chg="del">
        <pc:chgData name="Kim Seefeld" userId="9280da10541980ae" providerId="LiveId" clId="{D8449322-6F1D-49C5-868C-1ACCF9F0A711}" dt="2026-02-28T01:04:39.653" v="50" actId="47"/>
        <pc:sldMkLst>
          <pc:docMk/>
          <pc:sldMk cId="0" sldId="256"/>
        </pc:sldMkLst>
      </pc:sldChg>
      <pc:sldChg chg="addSp delSp modSp mod ord">
        <pc:chgData name="Kim Seefeld" userId="9280da10541980ae" providerId="LiveId" clId="{D8449322-6F1D-49C5-868C-1ACCF9F0A711}" dt="2026-02-28T01:09:26.674" v="183" actId="20577"/>
        <pc:sldMkLst>
          <pc:docMk/>
          <pc:sldMk cId="0" sldId="257"/>
        </pc:sldMkLst>
        <pc:spChg chg="mod">
          <ac:chgData name="Kim Seefeld" userId="9280da10541980ae" providerId="LiveId" clId="{D8449322-6F1D-49C5-868C-1ACCF9F0A711}" dt="2026-02-28T01:09:12.070" v="174" actId="14100"/>
          <ac:spMkLst>
            <pc:docMk/>
            <pc:sldMk cId="0" sldId="257"/>
            <ac:spMk id="2" creationId="{00522159-EF18-025A-5FF1-CF0CEAB54098}"/>
          </ac:spMkLst>
        </pc:spChg>
        <pc:spChg chg="add mod">
          <ac:chgData name="Kim Seefeld" userId="9280da10541980ae" providerId="LiveId" clId="{D8449322-6F1D-49C5-868C-1ACCF9F0A711}" dt="2026-02-28T01:09:26.674" v="183" actId="20577"/>
          <ac:spMkLst>
            <pc:docMk/>
            <pc:sldMk cId="0" sldId="257"/>
            <ac:spMk id="8" creationId="{71ED220E-9445-4DA9-C6BA-48036671AD78}"/>
          </ac:spMkLst>
        </pc:spChg>
        <pc:picChg chg="add del mod">
          <ac:chgData name="Kim Seefeld" userId="9280da10541980ae" providerId="LiveId" clId="{D8449322-6F1D-49C5-868C-1ACCF9F0A711}" dt="2026-02-28T01:07:27.953" v="76" actId="478"/>
          <ac:picMkLst>
            <pc:docMk/>
            <pc:sldMk cId="0" sldId="257"/>
            <ac:picMk id="4" creationId="{1E0BA695-2B9C-8AA7-EEEC-EEF420D8591F}"/>
          </ac:picMkLst>
        </pc:picChg>
        <pc:picChg chg="add mod">
          <ac:chgData name="Kim Seefeld" userId="9280da10541980ae" providerId="LiveId" clId="{D8449322-6F1D-49C5-868C-1ACCF9F0A711}" dt="2026-02-28T01:08:38.498" v="79" actId="1076"/>
          <ac:picMkLst>
            <pc:docMk/>
            <pc:sldMk cId="0" sldId="257"/>
            <ac:picMk id="6" creationId="{CEF1D3C5-3FC1-5B0E-2DCD-12974DCD32B5}"/>
          </ac:picMkLst>
        </pc:picChg>
      </pc:sldChg>
      <pc:sldChg chg="modSp mod">
        <pc:chgData name="Kim Seefeld" userId="9280da10541980ae" providerId="LiveId" clId="{D8449322-6F1D-49C5-868C-1ACCF9F0A711}" dt="2026-02-28T01:03:18.938" v="1" actId="27636"/>
        <pc:sldMkLst>
          <pc:docMk/>
          <pc:sldMk cId="0" sldId="267"/>
        </pc:sldMkLst>
        <pc:spChg chg="mod">
          <ac:chgData name="Kim Seefeld" userId="9280da10541980ae" providerId="LiveId" clId="{D8449322-6F1D-49C5-868C-1ACCF9F0A711}" dt="2026-02-28T01:03:18.938" v="1" actId="27636"/>
          <ac:spMkLst>
            <pc:docMk/>
            <pc:sldMk cId="0" sldId="267"/>
            <ac:spMk id="3" creationId="{8F85219F-0575-3128-6942-FCD8590E3147}"/>
          </ac:spMkLst>
        </pc:spChg>
      </pc:sldChg>
      <pc:sldChg chg="addSp modSp add del mod modClrScheme chgLayout">
        <pc:chgData name="Kim Seefeld" userId="9280da10541980ae" providerId="LiveId" clId="{D8449322-6F1D-49C5-868C-1ACCF9F0A711}" dt="2026-02-28T01:03:34.214" v="3" actId="2696"/>
        <pc:sldMkLst>
          <pc:docMk/>
          <pc:sldMk cId="1127649269" sldId="271"/>
        </pc:sldMkLst>
        <pc:spChg chg="mod ord">
          <ac:chgData name="Kim Seefeld" userId="9280da10541980ae" providerId="LiveId" clId="{D8449322-6F1D-49C5-868C-1ACCF9F0A711}" dt="2026-02-28T01:03:29.414" v="2" actId="700"/>
          <ac:spMkLst>
            <pc:docMk/>
            <pc:sldMk cId="1127649269" sldId="271"/>
            <ac:spMk id="2" creationId="{6CF1D81F-BBAF-D4EE-9E8F-03CB13156F5F}"/>
          </ac:spMkLst>
        </pc:spChg>
        <pc:spChg chg="add mod ord">
          <ac:chgData name="Kim Seefeld" userId="9280da10541980ae" providerId="LiveId" clId="{D8449322-6F1D-49C5-868C-1ACCF9F0A711}" dt="2026-02-28T01:03:29.414" v="2" actId="700"/>
          <ac:spMkLst>
            <pc:docMk/>
            <pc:sldMk cId="1127649269" sldId="271"/>
            <ac:spMk id="3" creationId="{C2308070-48E3-5920-DA52-68FA2EAEC662}"/>
          </ac:spMkLst>
        </pc:spChg>
      </pc:sldChg>
      <pc:sldChg chg="add del">
        <pc:chgData name="Kim Seefeld" userId="9280da10541980ae" providerId="LiveId" clId="{D8449322-6F1D-49C5-868C-1ACCF9F0A711}" dt="2026-02-28T01:03:50.983" v="5"/>
        <pc:sldMkLst>
          <pc:docMk/>
          <pc:sldMk cId="2175854888" sldId="271"/>
        </pc:sldMkLst>
      </pc:sldChg>
      <pc:sldChg chg="new del">
        <pc:chgData name="Kim Seefeld" userId="9280da10541980ae" providerId="LiveId" clId="{D8449322-6F1D-49C5-868C-1ACCF9F0A711}" dt="2026-02-28T01:04:35.712" v="49" actId="47"/>
        <pc:sldMkLst>
          <pc:docMk/>
          <pc:sldMk cId="3179445852" sldId="271"/>
        </pc:sldMkLst>
      </pc:sldChg>
      <pc:sldChg chg="delSp modSp add mod">
        <pc:chgData name="Kim Seefeld" userId="9280da10541980ae" providerId="LiveId" clId="{D8449322-6F1D-49C5-868C-1ACCF9F0A711}" dt="2026-02-28T01:07:51.382" v="78" actId="1076"/>
        <pc:sldMkLst>
          <pc:docMk/>
          <pc:sldMk cId="4105116591" sldId="272"/>
        </pc:sldMkLst>
        <pc:spChg chg="mod">
          <ac:chgData name="Kim Seefeld" userId="9280da10541980ae" providerId="LiveId" clId="{D8449322-6F1D-49C5-868C-1ACCF9F0A711}" dt="2026-02-28T01:07:51.382" v="78" actId="1076"/>
          <ac:spMkLst>
            <pc:docMk/>
            <pc:sldMk cId="4105116591" sldId="272"/>
            <ac:spMk id="2" creationId="{32BF074C-4948-9B00-CB54-AE3078C7D22B}"/>
          </ac:spMkLst>
        </pc:spChg>
        <pc:spChg chg="del">
          <ac:chgData name="Kim Seefeld" userId="9280da10541980ae" providerId="LiveId" clId="{D8449322-6F1D-49C5-868C-1ACCF9F0A711}" dt="2026-02-28T01:07:47.587" v="77" actId="478"/>
          <ac:spMkLst>
            <pc:docMk/>
            <pc:sldMk cId="4105116591" sldId="272"/>
            <ac:spMk id="3" creationId="{CDECC332-AA20-61F3-73B8-44B035E8AB28}"/>
          </ac:spMkLst>
        </pc:spChg>
      </pc:sldChg>
      <pc:sldChg chg="add del setBg">
        <pc:chgData name="Kim Seefeld" userId="9280da10541980ae" providerId="LiveId" clId="{D8449322-6F1D-49C5-868C-1ACCF9F0A711}" dt="2026-02-28T01:05:52.399" v="54"/>
        <pc:sldMkLst>
          <pc:docMk/>
          <pc:sldMk cId="3308438844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AI revolution: 2019–present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 2019, powerful language models advanced natural language processing</a:t>
            </a:r>
          </a:p>
          <a:p>
            <a:pPr lvl="0"/>
            <a:r>
              <a:t>The release of ChatGPT in 2022 democratized sophisticated AI for the public</a:t>
            </a:r>
          </a:p>
          <a:p>
            <a:pPr lvl="0"/>
            <a:r>
              <a:t>Automated machine learning can now clean data, select algorithms, and interpret results</a:t>
            </a:r>
          </a:p>
          <a:p>
            <a:pPr lvl="0"/>
            <a:r>
              <a:t>Human experts focus more on asking the right questions and understanding context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types in the AI 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Numeric and categorical data remain core to traditional analytics</a:t>
            </a:r>
          </a:p>
          <a:p>
            <a:pPr lvl="0"/>
            <a:r>
              <a:t>Text, image, audio, and video data are unstructured but now analyzable with AI</a:t>
            </a:r>
          </a:p>
          <a:p>
            <a:pPr lvl="0"/>
            <a:r>
              <a:t>Time series data supports forecasting and trend analysis with advanced ML models</a:t>
            </a:r>
          </a:p>
          <a:p>
            <a:pPr lvl="0"/>
            <a:r>
              <a:t>Spatial data supports mapping, logistics, and environmental analysis with AI tools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AI‑enhanced data mining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t>Step 1: Obtain and explore data with AI‑assisted profiling and visualization</a:t>
            </a:r>
          </a:p>
          <a:p>
            <a:pPr lvl="0"/>
            <a:r>
              <a:t>Step 2: Preprocess data using intelligent automation for cleaning and transformation</a:t>
            </a:r>
          </a:p>
          <a:p>
            <a:pPr lvl="0"/>
            <a:r>
              <a:t>Step 3: Apply AI‑powered data mining, including machine learning and deep learning</a:t>
            </a:r>
          </a:p>
          <a:p>
            <a:pPr lvl="0"/>
            <a:r>
              <a:t>Step 4: Postprocess and evaluate models with AI‑enhanced diagnostics and explainability</a:t>
            </a:r>
          </a:p>
          <a:p>
            <a:pPr lvl="0"/>
            <a:r>
              <a:t>Step 5: Apply knowledge through automated systems and human‑guided decisions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Modern tools and platforms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tools like Excel, SPSS, SAS, and Minitab now include AI features</a:t>
            </a:r>
          </a:p>
          <a:p>
            <a:pPr lvl="0"/>
            <a:r>
              <a:t>Visualization and BI tools such as Tableau and Power BI offer AI‑driven insights</a:t>
            </a:r>
          </a:p>
          <a:p>
            <a:pPr lvl="0"/>
            <a:r>
              <a:t>Programming languages Python and R provide rich AI and machine learning libraries</a:t>
            </a:r>
          </a:p>
          <a:p>
            <a:pPr lvl="0"/>
            <a:r>
              <a:t>AutoML, cloud platforms, and no‑code/low‑code tools democratize AI‑powered data mining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Ethics and limitations in AI data mining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is exploratory and can surface false patterns and spurious correlations</a:t>
            </a:r>
          </a:p>
          <a:p>
            <a:pPr lvl="0"/>
            <a:r>
              <a:t>AI can amplify existing biases in data and decision‑making</a:t>
            </a:r>
          </a:p>
          <a:p>
            <a:pPr lvl="0"/>
            <a:r>
              <a:t>Privacy, consent, transparency, and regulation (e.g., GDPR, CCPA, EU AI Act) are critical</a:t>
            </a:r>
          </a:p>
          <a:p>
            <a:pPr lvl="0"/>
            <a:r>
              <a:t>Responsible AI requires human oversight, domain knowledge, and ethical awareness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has evolved from manual analysis to AI‑enhanced, automated workflows</a:t>
            </a:r>
          </a:p>
          <a:p>
            <a:pPr lvl="0"/>
            <a:r>
              <a:t>AI expands what we can do with all types of data, structured and unstructured</a:t>
            </a:r>
          </a:p>
          <a:p>
            <a:pPr lvl="0"/>
            <a:r>
              <a:t>The core process—explore, preprocess, mine, evaluate, apply—remains central</a:t>
            </a:r>
          </a:p>
          <a:p>
            <a:pPr lvl="0"/>
            <a:r>
              <a:t>Tools change rapidly, but theoretical foundations and ethics remain essential</a:t>
            </a:r>
          </a:p>
          <a:p>
            <a:pPr lvl="0"/>
            <a:r>
              <a:t>Human expertise and AI work best together, not in competition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F4CDE-D336-8DD9-4286-966A4D95F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F074C-4948-9B00-CB54-AE3078C7D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5772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lang="en-US" dirty="0"/>
              <a:t>Chapter 1: Data Mining in the Age of AI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511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mining in the age of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has become deeply intertwined with artificial intelligence and machine learning</a:t>
            </a:r>
          </a:p>
          <a:p>
            <a:pPr lvl="0"/>
            <a:r>
              <a:t>We now use AI to uncover patterns we never could have discovered manually</a:t>
            </a:r>
          </a:p>
          <a:p>
            <a:pPr lvl="0"/>
            <a:r>
              <a:t>From recommendation systems to medical diagnosis, AI amplifies what data mining can do</a:t>
            </a:r>
          </a:p>
          <a:p>
            <a:pPr lvl="0"/>
            <a:r>
              <a:t>In 2025, AI is an enhancement to analytics, not a replacement for human thinking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gold mines to data mines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still mirrors the process of mining for gold</a:t>
            </a:r>
          </a:p>
          <a:p>
            <a:pPr lvl="0"/>
            <a:r>
              <a:t>The objective is to extract valuable insights from a vast expanse of data</a:t>
            </a:r>
          </a:p>
          <a:p>
            <a:pPr lvl="0"/>
            <a:r>
              <a:t>AI gives us more sophisticated tools to “dig” through massive datasets</a:t>
            </a:r>
          </a:p>
          <a:p>
            <a:pPr lvl="0"/>
            <a:r>
              <a:t>Human analysts still decide which questions and patterns matter most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is data mining, really?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can be viewed as a process of searching for patterns within a dataset</a:t>
            </a:r>
          </a:p>
          <a:p>
            <a:pPr lvl="0"/>
            <a:r>
              <a:t>It focuses on uncovering meaningful patterns that support decisions</a:t>
            </a:r>
          </a:p>
          <a:p>
            <a:pPr lvl="0"/>
            <a:r>
              <a:t>In practice, it combines AI algorithms with traditional analytical methods</a:t>
            </a:r>
          </a:p>
          <a:p>
            <a:pPr lvl="0"/>
            <a:r>
              <a:t>The goal is actionable knowledge, not just interesting statistics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An interdisciplinary field, not “just AI”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mining draws from mathematics, statistics, and computer science</a:t>
            </a:r>
          </a:p>
          <a:p>
            <a:pPr lvl="0"/>
            <a:r>
              <a:t>It also relies on database management, programming, and automated systems</a:t>
            </a:r>
          </a:p>
          <a:p>
            <a:pPr lvl="0"/>
            <a:r>
              <a:t>Domain knowledge from business, healthcare, and other fields is essential</a:t>
            </a:r>
          </a:p>
          <a:p>
            <a:pPr lvl="0"/>
            <a:r>
              <a:t>AI serves as a powerful enhancement rather than a replacement for analytical thinking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Early days: 1960s–1980s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Before computers, data management relied on manual processes and paper records</a:t>
            </a:r>
          </a:p>
          <a:p>
            <a:pPr lvl="0"/>
            <a:r>
              <a:t>Early computing in the 1960s hinted at automating analytical tasks</a:t>
            </a:r>
          </a:p>
          <a:p>
            <a:pPr lvl="0"/>
            <a:r>
              <a:t>By the 1980s, “knowledge discovery in databases” (KDD) emerged as a key concept</a:t>
            </a:r>
          </a:p>
          <a:p>
            <a:pPr lvl="0"/>
            <a:r>
              <a:t>Data mining began to take shape as a defined practice on desktop computers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Internet boom and big data: 1990s–2000s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The 1990s saw widespread desktop adoption and growing interest in data for profit</a:t>
            </a:r>
          </a:p>
          <a:p>
            <a:pPr lvl="0"/>
            <a:r>
              <a:t>Businesses embraced data-driven decision-making for sales and customer behavior</a:t>
            </a:r>
          </a:p>
          <a:p>
            <a:pPr lvl="0"/>
            <a:r>
              <a:t>Open-source tools like R democratized data analysis in the early 2000s</a:t>
            </a:r>
          </a:p>
          <a:p>
            <a:pPr lvl="0"/>
            <a:r>
              <a:t>The rise of “Big Data” reflected exponential growth in data volume and complexity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Cloud, machine learning, and deep learning: 2010s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Cloud computing enabled massive, scalable data warehouses accessible via the internet</a:t>
            </a:r>
          </a:p>
          <a:p>
            <a:pPr lvl="0"/>
            <a:r>
              <a:t>Social media platforms fueled demand for powerful data analysis tools</a:t>
            </a:r>
          </a:p>
          <a:p>
            <a:pPr lvl="0"/>
            <a:r>
              <a:t>IBM Watson’s 2011 Jeopardy win showcased AI and natural language processing</a:t>
            </a:r>
          </a:p>
          <a:p>
            <a:pPr lvl="0"/>
            <a:r>
              <a:t>Deep learning became a dominant paradigm, transforming vision and language tasks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805</Words>
  <Application>Microsoft Office PowerPoint</Application>
  <PresentationFormat>Widescreen</PresentationFormat>
  <Paragraphs>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This video accompanies  </vt:lpstr>
      <vt:lpstr>Chapter 1: Data Mining in the Age of AI</vt:lpstr>
      <vt:lpstr>Data mining in the age of AI</vt:lpstr>
      <vt:lpstr>From gold mines to data mines</vt:lpstr>
      <vt:lpstr>What is data mining, really?</vt:lpstr>
      <vt:lpstr>An interdisciplinary field, not “just AI”</vt:lpstr>
      <vt:lpstr>Early days: 1960s–1980s</vt:lpstr>
      <vt:lpstr>Internet boom and big data: 1990s–2000s</vt:lpstr>
      <vt:lpstr>Cloud, machine learning, and deep learning: 2010s</vt:lpstr>
      <vt:lpstr>The AI revolution: 2019–present</vt:lpstr>
      <vt:lpstr>Data types in the AI era</vt:lpstr>
      <vt:lpstr>AI‑enhanced data mining process</vt:lpstr>
      <vt:lpstr>Modern tools and platforms</vt:lpstr>
      <vt:lpstr>Ethics and limitations in AI data mining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2026-02-28T00:59:55Z</dcterms:created>
  <dcterms:modified xsi:type="dcterms:W3CDTF">2026-02-28T01:09:33Z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