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Props/app0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openxmlformats.org/package/2006/relationships/metadata/extended-properties" Target="docProps/app0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90" d="100"/>
          <a:sy n="90" d="100"/>
        </p:scale>
        <p:origin x="1308" y="3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495B7A3-3F33-4169-C7B7-7E379873CC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A6D1B549-AC8A-B243-953C-3678907EE5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602859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3351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615B42-1BD9-3D59-C78E-13DDE1C47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8EFE919-1979-FD72-1DCD-4CEB488BEB5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269819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0B2FB4-5FE9-379C-A737-08181ACAC1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B1FCDE-1794-7951-B8DC-E9D62C363ED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EF1C924-B5B9-B728-52AC-703721D94F5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E38E064-8D7F-7FB4-2E05-DB44B834B1D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3233A0-0FF0-4F55-A73A-F1A4C9238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7847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D810E3-3E89-2B0B-B2B1-2955F8AC04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B00E5DF-38EE-AC65-CA03-C7713F77596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157B3D3-2D96-3476-067F-E4FAE9EEB10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3E677CF-578B-6BB1-4811-FB73B8A2BA0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49623C9-AA7E-F01D-C1DC-17B05697C94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A9BCC88D-DC47-D749-052B-7A6286B6916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3233A0-0FF0-4F55-A73A-F1A4C9238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4200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CAE837-2D62-2744-4284-991E821FAA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8804027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508249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B3006B-F0B9-113E-7CBB-A251427303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D69C5C-237F-05F0-24F0-0BC4700C47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7C953C8-76C8-8369-6ACD-1E399C1DAA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08B7C94-7674-9FD2-19EB-C168681E2E4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3233A0-0FF0-4F55-A73A-F1A4C9238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59445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5CE75E-890F-0884-A788-0032220A9B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ACAA02-62FF-454C-0E1A-2DAE4044BFF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1B7D7F4-F77D-2CBD-FC0F-7A9BDF66712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6274ED2-9121-CD43-9B4C-9A43FA5D744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13230" y="6337788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www.dataanalyticscurriculum.com</a:t>
            </a:r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A050447-F59A-98EA-1418-4EC661ADB2C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3233A0-0FF0-4F55-A73A-F1A4C9238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81329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0526420-E684-3268-D4E9-F9040BAFA2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050B632-B813-7790-FF8D-DC5243BE3A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43FA52C-E727-BF41-E0A0-B12DF16AD468}"/>
              </a:ext>
            </a:extLst>
          </p:cNvPr>
          <p:cNvSpPr txBox="1"/>
          <p:nvPr userDrawn="1"/>
        </p:nvSpPr>
        <p:spPr>
          <a:xfrm>
            <a:off x="3578044" y="6218078"/>
            <a:ext cx="86139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Accessible and Inclusive AI &amp; Data Learning for Everyone                       </a:t>
            </a:r>
            <a:r>
              <a:rPr lang="en-US" sz="1600" b="1" dirty="0"/>
              <a:t>www.DataJoyAI.com</a:t>
            </a:r>
            <a:endParaRPr lang="en-US" sz="1600" b="1" i="1" dirty="0"/>
          </a:p>
        </p:txBody>
      </p:sp>
      <p:pic>
        <p:nvPicPr>
          <p:cNvPr id="5" name="Picture 4" descr="A blue and green letters  AI-generated content may be incorrect.">
            <a:extLst>
              <a:ext uri="{FF2B5EF4-FFF2-40B4-BE49-F238E27FC236}">
                <a16:creationId xmlns:a16="http://schemas.microsoft.com/office/drawing/2014/main" id="{CBDF257C-5DA4-7EF4-A51B-9A0E6E9A23B3}"/>
              </a:ext>
            </a:extLst>
          </p:cNvPr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279" y="6083284"/>
            <a:ext cx="2595417" cy="615468"/>
          </a:xfrm>
          <a:prstGeom prst="rect">
            <a:avLst/>
          </a:prstGeom>
        </p:spPr>
      </p:pic>
      <p:pic>
        <p:nvPicPr>
          <p:cNvPr id="7" name="Picture 6" descr="A black silhouette of a person  AI-generated content may be incorrect.">
            <a:extLst>
              <a:ext uri="{FF2B5EF4-FFF2-40B4-BE49-F238E27FC236}">
                <a16:creationId xmlns:a16="http://schemas.microsoft.com/office/drawing/2014/main" id="{FBC28EA2-8877-C89B-92A1-CDB03F0D4830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2900215" y="6104067"/>
            <a:ext cx="546387" cy="546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83500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1" kern="1200">
          <a:solidFill>
            <a:schemeClr val="tx2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6402572" cy="2027201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dirty="0"/>
              <a:t>This video accompanies</a:t>
            </a:r>
            <a:br>
              <a:rPr lang="en-US" dirty="0"/>
            </a:br>
            <a:br>
              <a:rPr lang="en-US" dirty="0"/>
            </a:br>
            <a:endParaRPr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EF1D3C5-3FC1-5B0E-2DCD-12974DCD32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2464" y="1537594"/>
            <a:ext cx="2867425" cy="3591426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71ED220E-9445-4DA9-C6BA-48036671AD78}"/>
              </a:ext>
            </a:extLst>
          </p:cNvPr>
          <p:cNvSpPr txBox="1"/>
          <p:nvPr/>
        </p:nvSpPr>
        <p:spPr>
          <a:xfrm>
            <a:off x="6096000" y="1925896"/>
            <a:ext cx="609777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Curriculum and book info are linked in the  video description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Grouping and binning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Converts continuous data into categories or intervals</a:t>
            </a:r>
          </a:p>
          <a:p>
            <a:pPr lvl="0"/>
            <a:r>
              <a:t>Supports histograms, frequency tables, and modeling</a:t>
            </a:r>
          </a:p>
          <a:p>
            <a:pPr lvl="0"/>
            <a:r>
              <a:t>AI suggests optimal bin sizes based on distribution</a:t>
            </a:r>
          </a:p>
          <a:p>
            <a:pPr lvl="0"/>
            <a:r>
              <a:t>Useful for simplifying complex quantitative variables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Restructuring datasets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Changing data types or table formats</a:t>
            </a:r>
          </a:p>
          <a:p>
            <a:pPr lvl="0"/>
            <a:r>
              <a:t>Converting between long and wide formats</a:t>
            </a:r>
          </a:p>
          <a:p>
            <a:pPr lvl="0"/>
            <a:r>
              <a:t>Aggregating data for summaries or dashboards</a:t>
            </a:r>
          </a:p>
          <a:p>
            <a:pPr lvl="0"/>
            <a:r>
              <a:t>Subsetting to create focused analytical files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Normalizing quantitative data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Converts values to z-scores for comparability</a:t>
            </a:r>
          </a:p>
          <a:p>
            <a:pPr lvl="0"/>
            <a:r>
              <a:t>Removes unit differences across variables</a:t>
            </a:r>
          </a:p>
          <a:p>
            <a:pPr lvl="0"/>
            <a:r>
              <a:t>Essential for distance-based methods in data mining</a:t>
            </a:r>
          </a:p>
          <a:p>
            <a:pPr lvl="0"/>
            <a:r>
              <a:t>Software automates z-score calculation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Curse of dimensionality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High-dimensional data becomes sparse and hard to analyze</a:t>
            </a:r>
          </a:p>
          <a:p>
            <a:pPr lvl="0"/>
            <a:r>
              <a:t>Visualization and interpretation become difficult</a:t>
            </a:r>
          </a:p>
          <a:p>
            <a:pPr lvl="0"/>
            <a:r>
              <a:t>Redundancy and collinearity reduce model performance</a:t>
            </a:r>
          </a:p>
          <a:p>
            <a:pPr lvl="0"/>
            <a:r>
              <a:t>Dimensionality reduction simplifies analysis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Principal component analysis (PCA)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lvl="0"/>
            <a:r>
              <a:t>Creates new variables (principal components)</a:t>
            </a:r>
          </a:p>
          <a:p>
            <a:pPr lvl="0"/>
            <a:r>
              <a:t>Captures most information with fewer dimensions</a:t>
            </a:r>
          </a:p>
          <a:p>
            <a:pPr lvl="0"/>
            <a:r>
              <a:t>Scree plots guide how many components to retain</a:t>
            </a:r>
          </a:p>
          <a:p>
            <a:pPr lvl="0"/>
            <a:r>
              <a:t>PCA scores replace original variables for analysis</a:t>
            </a:r>
          </a:p>
          <a:p>
            <a:pPr marL="0" lvl="0" indent="0">
              <a:spcBef>
                <a:spcPts val="3000"/>
              </a:spcBef>
              <a:buNone/>
            </a:pPr>
            <a:r>
              <a:rPr b="1"/>
              <a:t>PCA scores and loadings</a:t>
            </a:r>
          </a:p>
          <a:p>
            <a:pPr lvl="0"/>
            <a:r>
              <a:t>Scores represent transformed data in new dimensions</a:t>
            </a:r>
          </a:p>
          <a:p>
            <a:pPr lvl="0"/>
            <a:r>
              <a:t>Loadings show how original variables contribute</a:t>
            </a:r>
          </a:p>
          <a:p>
            <a:pPr lvl="0"/>
            <a:r>
              <a:t>Normalization ensures fair weighting across variables</a:t>
            </a:r>
          </a:p>
          <a:p>
            <a:pPr lvl="0"/>
            <a:r>
              <a:t>Components summarize underlying patterns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Interpreting PCA results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PC1 often captures overall variation</a:t>
            </a:r>
          </a:p>
          <a:p>
            <a:pPr lvl="0"/>
            <a:r>
              <a:t>PC2 highlights contrasts between variables</a:t>
            </a:r>
          </a:p>
          <a:p>
            <a:pPr lvl="0"/>
            <a:r>
              <a:t>Components retain most information with fewer variables</a:t>
            </a:r>
          </a:p>
          <a:p>
            <a:pPr lvl="0"/>
            <a:r>
              <a:t>Useful for clustering, visualization, and modeling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Key takeaways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Preprocessing is essential for reliable analysis</a:t>
            </a:r>
          </a:p>
          <a:p>
            <a:pPr lvl="0"/>
            <a:r>
              <a:t>AI accelerates cleaning, modification, and restructuring</a:t>
            </a:r>
          </a:p>
          <a:p>
            <a:pPr lvl="0"/>
            <a:r>
              <a:t>Normalization and PCA support fair comparisons and reduced complexity</a:t>
            </a:r>
          </a:p>
          <a:p>
            <a:pPr lvl="0"/>
            <a:r>
              <a:t>Clean, well-prepared data leads to stronger insights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449107"/>
            <a:ext cx="10515600" cy="1325563"/>
          </a:xfrm>
        </p:spPr>
        <p:txBody>
          <a:bodyPr/>
          <a:lstStyle/>
          <a:p>
            <a:pPr marL="0" lvl="0" indent="0">
              <a:buNone/>
            </a:pPr>
            <a:r>
              <a:rPr dirty="0"/>
              <a:t>Chapter 4: Data Preprocessing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Preparing data for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Preprocessing ensures data is clean, consistent, and ready for mining</a:t>
            </a:r>
          </a:p>
          <a:p>
            <a:pPr lvl="0"/>
            <a:r>
              <a:t>Includes cleaning, modifying, and restructuring data</a:t>
            </a:r>
          </a:p>
          <a:p>
            <a:pPr lvl="0"/>
            <a:r>
              <a:t>AI tools automate routine tasks and flag issues</a:t>
            </a:r>
          </a:p>
          <a:p>
            <a:pPr lvl="0"/>
            <a:r>
              <a:t>Human understanding remains essential for correct decisions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Why preprocessing matters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Errors and inconsistencies distort analysis</a:t>
            </a:r>
          </a:p>
          <a:p>
            <a:pPr lvl="0"/>
            <a:r>
              <a:t>Clean data improves model accuracy and reliability</a:t>
            </a:r>
          </a:p>
          <a:p>
            <a:pPr lvl="0"/>
            <a:r>
              <a:t>Preprocessing supports fair comparisons and valid insights</a:t>
            </a:r>
          </a:p>
          <a:p>
            <a:pPr lvl="0"/>
            <a:r>
              <a:t>AI accelerates detection of issues but cannot replace judgment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Common data quality issues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Type inconsistencies (numbers stored as text)</a:t>
            </a:r>
          </a:p>
          <a:p>
            <a:pPr lvl="0"/>
            <a:r>
              <a:t>Out-of-range values and anomalies</a:t>
            </a:r>
          </a:p>
          <a:p>
            <a:pPr lvl="0"/>
            <a:r>
              <a:t>Duplicate records and fuzzy matches</a:t>
            </a:r>
          </a:p>
          <a:p>
            <a:pPr lvl="0"/>
            <a:r>
              <a:t>Spelling, capitalization, and inconsistent categories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AI-assisted data cleaning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Tools detect incorrect formats and suggest fixes</a:t>
            </a:r>
          </a:p>
          <a:p>
            <a:pPr lvl="0"/>
            <a:r>
              <a:t>Profiling identifies unusual minimums, maximums, and patterns</a:t>
            </a:r>
          </a:p>
          <a:p>
            <a:pPr lvl="0"/>
            <a:r>
              <a:t>Duplicate detection uses fuzzy matching and confidence scores</a:t>
            </a:r>
          </a:p>
          <a:p>
            <a:pPr lvl="0"/>
            <a:r>
              <a:t>Text clustering standardizes inconsistent entries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Format and consistency checks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Pattern issues in phone numbers, zip codes, and IDs</a:t>
            </a:r>
          </a:p>
          <a:p>
            <a:pPr lvl="0"/>
            <a:r>
              <a:t>Cross-field logic checks (age vs. birthdate)</a:t>
            </a:r>
          </a:p>
          <a:p>
            <a:pPr lvl="0"/>
            <a:r>
              <a:t>Validation tools flag mismatches automatically</a:t>
            </a:r>
          </a:p>
          <a:p>
            <a:pPr lvl="0"/>
            <a:r>
              <a:t>Ensures internal consistency across fields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Missing and incomplete data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Missing values may be random or systematic</a:t>
            </a:r>
          </a:p>
          <a:p>
            <a:pPr lvl="0"/>
            <a:r>
              <a:t>Incomplete entries contain partial but insufficient information</a:t>
            </a:r>
          </a:p>
          <a:p>
            <a:pPr lvl="0"/>
            <a:r>
              <a:t>AI detects missingness patterns and suggests handling options</a:t>
            </a:r>
          </a:p>
          <a:p>
            <a:pPr lvl="0"/>
            <a:r>
              <a:t>Cleaning removes extra spaces, random characters, and noise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Data modification techniques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Renaming variables for clarity and merging datasets</a:t>
            </a:r>
          </a:p>
          <a:p>
            <a:pPr lvl="0"/>
            <a:r>
              <a:t>Reformatting values for consistency (zip codes, phone numbers)</a:t>
            </a:r>
          </a:p>
          <a:p>
            <a:pPr lvl="0"/>
            <a:r>
              <a:t>Joining or splitting fields for analysis needs</a:t>
            </a:r>
          </a:p>
          <a:p>
            <a:pPr lvl="0"/>
            <a:r>
              <a:t>Tools track changes and maintain audit trails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DJA">
      <a:dk1>
        <a:srgbClr val="0A1A2F"/>
      </a:dk1>
      <a:lt1>
        <a:srgbClr val="FFFFFF"/>
      </a:lt1>
      <a:dk2>
        <a:srgbClr val="3E5C76"/>
      </a:dk2>
      <a:lt2>
        <a:srgbClr val="FFFFFF"/>
      </a:lt2>
      <a:accent1>
        <a:srgbClr val="2A7F9E"/>
      </a:accent1>
      <a:accent2>
        <a:srgbClr val="7A6FA1"/>
      </a:accent2>
      <a:accent3>
        <a:srgbClr val="8A7F7A"/>
      </a:accent3>
      <a:accent4>
        <a:srgbClr val="B85C38"/>
      </a:accent4>
      <a:accent5>
        <a:srgbClr val="FFFFFF"/>
      </a:accent5>
      <a:accent6>
        <a:srgbClr val="FFFFFF"/>
      </a:accent6>
      <a:hlink>
        <a:srgbClr val="FFFFFF"/>
      </a:hlink>
      <a:folHlink>
        <a:srgbClr val="FFFFFF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486</Words>
  <Application>Microsoft Office PowerPoint</Application>
  <PresentationFormat>Widescreen</PresentationFormat>
  <Paragraphs>78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0" baseType="lpstr">
      <vt:lpstr>Aptos</vt:lpstr>
      <vt:lpstr>Aptos Display</vt:lpstr>
      <vt:lpstr>Arial</vt:lpstr>
      <vt:lpstr>Office Theme</vt:lpstr>
      <vt:lpstr>This video accompanies  </vt:lpstr>
      <vt:lpstr>Chapter 4: Data Preprocessing</vt:lpstr>
      <vt:lpstr>Preparing data for analysis</vt:lpstr>
      <vt:lpstr>Why preprocessing matters</vt:lpstr>
      <vt:lpstr>Common data quality issues</vt:lpstr>
      <vt:lpstr>AI-assisted data cleaning</vt:lpstr>
      <vt:lpstr>Format and consistency checks</vt:lpstr>
      <vt:lpstr>Missing and incomplete data</vt:lpstr>
      <vt:lpstr>Data modification techniques</vt:lpstr>
      <vt:lpstr>Grouping and binning</vt:lpstr>
      <vt:lpstr>Restructuring datasets</vt:lpstr>
      <vt:lpstr>Normalizing quantitative data</vt:lpstr>
      <vt:lpstr>Curse of dimensionality</vt:lpstr>
      <vt:lpstr>Principal component analysis (PCA)</vt:lpstr>
      <vt:lpstr>Interpreting PCA results</vt:lpstr>
      <vt:lpstr>Key takeaways</vt:lpstr>
    </vt:vector>
  </TitlesOfParts>
  <LinksUpToDate>false</LinksUpToDate>
  <SharedDoc>false</SharedDoc>
  <HyperlinksChanged>false</HyperlinksChanged>
  <AppVersion>16.0000</AppVersion>
</Properties>
</file>

<file path=docProps/app0.xml><?xml version="1.0" encoding="utf-8"?>
<Properties xmlns="http://schemas.openxmlformats.org/officeDocument/2006/extended-properties" xmlns:vt="http://schemas.openxmlformats.org/officeDocument/2006/docPropsVTypes">
  <TotalTime>24</TotalTime>
  <Words>3</Words>
  <Application>Microsoft Office PowerPoint</Application>
  <PresentationFormat>Widescreen</PresentationFormat>
  <Paragraphs>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Aptos</vt:lpstr>
      <vt:lpstr>Aptos Display</vt:lpstr>
      <vt:lpstr>Arial</vt:lpstr>
      <vt:lpstr>Office Theme</vt:lpstr>
      <vt:lpstr>Slides to Accompany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Invisible AI Revolution</dc:title>
  <dc:creator>AI and Data Literacy Series</dc:creator>
  <cp:keywords/>
  <cp:lastModifiedBy>Kim Seefeld</cp:lastModifiedBy>
  <cp:revision>1</cp:revision>
  <dcterms:created xsi:type="dcterms:W3CDTF">2026-02-28T15:39:24Z</dcterms:created>
  <dcterms:modified xsi:type="dcterms:W3CDTF">2026-02-28T15:40:22Z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output">
    <vt:lpwstr/>
  </property>
  <property fmtid="{D5CDD505-2E9C-101B-9397-08002B2CF9AE}" pid="3" name="subtitle">
    <vt:lpwstr>How You’re Already Living in an AI World</vt:lpwstr>
  </property>
</Properties>
</file>