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Example: grocery transactions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Bread, milk, butter, and jam form frequent patterns</a:t>
            </a:r>
          </a:p>
          <a:p>
            <a:pPr lvl="0"/>
            <a:r>
              <a:t>Bread and milk appear together in 40% of transactions</a:t>
            </a:r>
          </a:p>
          <a:p>
            <a:pPr lvl="0"/>
            <a:r>
              <a:t>Jam strongly associated with bread and butter</a:t>
            </a:r>
          </a:p>
          <a:p>
            <a:pPr lvl="0"/>
            <a:r>
              <a:t>Lift values highlight strongest relationships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Interpreting association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High lift indicates meaningful co‑occurrence</a:t>
            </a:r>
          </a:p>
          <a:p>
            <a:pPr lvl="0"/>
            <a:r>
              <a:t>Rules guide product placement and promotions</a:t>
            </a:r>
          </a:p>
          <a:p>
            <a:pPr lvl="0"/>
            <a:r>
              <a:t>Helps identify cross‑selling opportunities</a:t>
            </a:r>
          </a:p>
          <a:p>
            <a:pPr lvl="0"/>
            <a:r>
              <a:t>Supports inventory and merchandising decisions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Applications beyond retail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Web navigation patterns</a:t>
            </a:r>
          </a:p>
          <a:p>
            <a:pPr lvl="0"/>
            <a:r>
              <a:t>Healthcare symptom and treatment co‑occurrence</a:t>
            </a:r>
          </a:p>
          <a:p>
            <a:pPr lvl="0"/>
            <a:r>
              <a:t>Streaming content recommendations</a:t>
            </a:r>
          </a:p>
          <a:p>
            <a:pPr lvl="0"/>
            <a:r>
              <a:t>Social media behavior patterns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AI‑enhanced association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Tools automate rule generation and filtering</a:t>
            </a:r>
          </a:p>
          <a:p>
            <a:pPr lvl="0"/>
            <a:r>
              <a:t>Natural‑language explanations improve interpretability</a:t>
            </a:r>
          </a:p>
          <a:p>
            <a:pPr lvl="0"/>
            <a:r>
              <a:t>Suggest optimal support and confidence thresholds</a:t>
            </a:r>
          </a:p>
          <a:p>
            <a:pPr lvl="0"/>
            <a:r>
              <a:t>Integrate with dashboards and recommendation engines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Business decision insights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Breakfast combinations: bread + butter → jam</a:t>
            </a:r>
          </a:p>
          <a:p>
            <a:pPr lvl="0"/>
            <a:r>
              <a:t>Moderate associations: bread ↔ milk</a:t>
            </a:r>
          </a:p>
          <a:p>
            <a:pPr lvl="0"/>
            <a:r>
              <a:t>Use rules to design bundles and promotions</a:t>
            </a:r>
          </a:p>
          <a:p>
            <a:pPr lvl="0"/>
            <a:r>
              <a:t>Stock complementary items together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Strengths and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Strengths: simple, interpretable, actionable</a:t>
            </a:r>
          </a:p>
          <a:p>
            <a:pPr lvl="0"/>
            <a:r>
              <a:t>Works well with large transactional datasets</a:t>
            </a:r>
          </a:p>
          <a:p>
            <a:pPr lvl="0"/>
            <a:r>
              <a:t>Limitations: correlation ≠ causation</a:t>
            </a:r>
          </a:p>
          <a:p>
            <a:pPr lvl="0"/>
            <a:r>
              <a:t>Requires careful threshold selection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Association analysis uncovers meaningful co‑occurrence patterns</a:t>
            </a:r>
          </a:p>
          <a:p>
            <a:pPr lvl="0"/>
            <a:r>
              <a:t>Support, confidence, and lift evaluate rule strength</a:t>
            </a:r>
          </a:p>
          <a:p>
            <a:pPr lvl="0"/>
            <a:r>
              <a:t>Apriori algorithm efficiently finds frequent itemsets</a:t>
            </a:r>
          </a:p>
          <a:p>
            <a:pPr lvl="0"/>
            <a:r>
              <a:t>Insights drive cross‑selling, promotions, and product placement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74409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7: Association Analysis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Finding relationships in transactional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Association analysis uncovers items that frequently occur together</a:t>
            </a:r>
          </a:p>
          <a:p>
            <a:pPr lvl="0"/>
            <a:r>
              <a:t>Second major unsupervised technique after clustering</a:t>
            </a:r>
          </a:p>
          <a:p>
            <a:pPr lvl="0"/>
            <a:r>
              <a:t>Works with transactional data instead of row‑column tables</a:t>
            </a:r>
          </a:p>
          <a:p>
            <a:pPr lvl="0"/>
            <a:r>
              <a:t>AI tools automate pattern discovery and interpretation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association analysis does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Identifies co‑occurrence patterns across transactions</a:t>
            </a:r>
          </a:p>
          <a:p>
            <a:pPr lvl="0"/>
            <a:r>
              <a:t>Produces rules of the form X → Y</a:t>
            </a:r>
          </a:p>
          <a:p>
            <a:pPr lvl="0"/>
            <a:r>
              <a:t>Reveals correlation, not causation</a:t>
            </a:r>
          </a:p>
          <a:p>
            <a:pPr lvl="0"/>
            <a:r>
              <a:t>Supports decisions in retail, healthcare, web analytics, and media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Transactional data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Each transaction is a set of items purchased together</a:t>
            </a:r>
          </a:p>
          <a:p>
            <a:pPr lvl="0"/>
            <a:r>
              <a:t>Format differs from traditional datasets</a:t>
            </a:r>
          </a:p>
          <a:p>
            <a:pPr lvl="0"/>
            <a:r>
              <a:t>Itemsets form the basis of pattern discovery</a:t>
            </a:r>
          </a:p>
          <a:p>
            <a:pPr lvl="0"/>
            <a:r>
              <a:t>AI tools convert raw data into transactional format automatically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Itemsets and frequent patterns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Itemsets: collections of items appearing together</a:t>
            </a:r>
          </a:p>
          <a:p>
            <a:pPr lvl="0"/>
            <a:r>
              <a:t>Frequent itemsets meet minimum support thresholds</a:t>
            </a:r>
          </a:p>
          <a:p>
            <a:pPr lvl="0"/>
            <a:r>
              <a:t>Larger itemsets are more specific but less common</a:t>
            </a:r>
          </a:p>
          <a:p>
            <a:pPr lvl="0"/>
            <a:r>
              <a:t>Foundation for generating association rules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Support, confidence, and lift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Support: frequency of an itemset in the dataset</a:t>
            </a:r>
          </a:p>
          <a:p>
            <a:pPr lvl="0"/>
            <a:r>
              <a:t>Confidence: reliability of a rule X → Y</a:t>
            </a:r>
          </a:p>
          <a:p>
            <a:pPr lvl="0"/>
            <a:r>
              <a:t>Lift: strength of association relative to chance</a:t>
            </a:r>
          </a:p>
          <a:p>
            <a:pPr lvl="0"/>
            <a:r>
              <a:t>Lift &gt; 1 indicates positive association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Apriori property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If an itemset is frequent, all subsets must be frequent</a:t>
            </a:r>
          </a:p>
          <a:p>
            <a:pPr lvl="0"/>
            <a:r>
              <a:t>If an itemset is infrequent, supersets cannot be frequent</a:t>
            </a:r>
          </a:p>
          <a:p>
            <a:pPr lvl="0"/>
            <a:r>
              <a:t>Enables efficient pruning of search space</a:t>
            </a:r>
          </a:p>
          <a:p>
            <a:pPr lvl="0"/>
            <a:r>
              <a:t>Makes large‑scale association mining feasible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Apriori algorithm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Step 1: Identify frequent 1‑itemsets</a:t>
            </a:r>
          </a:p>
          <a:p>
            <a:pPr lvl="0"/>
            <a:r>
              <a:t>Step 2: Generate candidate (k+1)‑itemsets</a:t>
            </a:r>
          </a:p>
          <a:p>
            <a:pPr lvl="0"/>
            <a:r>
              <a:t>Step 3: Filter by minimum support</a:t>
            </a:r>
          </a:p>
          <a:p>
            <a:pPr lvl="0"/>
            <a:r>
              <a:t>Step 4: Generate rules and evaluate confidence and lift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  </vt:lpstr>
      <vt:lpstr>Chapter 7: Association Analysis</vt:lpstr>
      <vt:lpstr>Finding relationships in transactional data</vt:lpstr>
      <vt:lpstr>What association analysis does</vt:lpstr>
      <vt:lpstr>Transactional data structure</vt:lpstr>
      <vt:lpstr>Itemsets and frequent patterns</vt:lpstr>
      <vt:lpstr>Support, confidence, and lift</vt:lpstr>
      <vt:lpstr>Apriori property</vt:lpstr>
      <vt:lpstr>Apriori algorithm overview</vt:lpstr>
      <vt:lpstr>Example: grocery transactions</vt:lpstr>
      <vt:lpstr>Interpreting association rules</vt:lpstr>
      <vt:lpstr>Applications beyond retail</vt:lpstr>
      <vt:lpstr>AI‑enhanced association analysis</vt:lpstr>
      <vt:lpstr>Business decision insights</vt:lpstr>
      <vt:lpstr>Strengths and limitations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2026-02-28T18:16:51Z</dcterms:created>
  <dcterms:modified xsi:type="dcterms:W3CDTF">2026-02-28T18:18:10Z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