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6402572" cy="202720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dirty="0"/>
              <a:t>This video accompanies</a:t>
            </a:r>
            <a:br>
              <a:rPr lang="en-US" dirty="0"/>
            </a:br>
            <a:br>
              <a:rPr lang="en-US" dirty="0"/>
            </a:b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F1D3C5-3FC1-5B0E-2DCD-12974DC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464" y="1537594"/>
            <a:ext cx="2867425" cy="3591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ED220E-9445-4DA9-C6BA-48036671AD78}"/>
              </a:ext>
            </a:extLst>
          </p:cNvPr>
          <p:cNvSpPr txBox="1"/>
          <p:nvPr/>
        </p:nvSpPr>
        <p:spPr>
          <a:xfrm>
            <a:off x="6096000" y="1925896"/>
            <a:ext cx="6097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Curriculum and book info are linked in the  video description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Employee example: raw vs. normalized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Salary and experience differ in scale</a:t>
            </a:r>
          </a:p>
          <a:p>
            <a:pPr lvl="0"/>
            <a:r>
              <a:t>Raw distances dominated by salary</a:t>
            </a:r>
          </a:p>
          <a:p>
            <a:pPr lvl="0"/>
            <a:r>
              <a:t>Normalized distances reflect both variables equally</a:t>
            </a:r>
          </a:p>
          <a:p>
            <a:pPr lvl="0"/>
            <a:r>
              <a:t>Demonstrates why scaling is required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Hierarchical 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Builds nested clusters through iterative merging</a:t>
            </a:r>
          </a:p>
          <a:p>
            <a:pPr lvl="0"/>
            <a:r>
              <a:t>Uses distance matrices and linkage methods</a:t>
            </a:r>
          </a:p>
          <a:p>
            <a:pPr lvl="0"/>
            <a:r>
              <a:t>Dendrogram visualizes the clustering hierarchy</a:t>
            </a:r>
          </a:p>
          <a:p>
            <a:pPr lvl="0"/>
            <a:r>
              <a:t>No need to pre‑specify number of clusters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Linkage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Single linkage: closest points between clusters</a:t>
            </a:r>
          </a:p>
          <a:p>
            <a:pPr lvl="0"/>
            <a:r>
              <a:t>Complete linkage: farthest points between clusters</a:t>
            </a:r>
          </a:p>
          <a:p>
            <a:pPr lvl="0"/>
            <a:r>
              <a:t>Average linkage: average distance between clusters</a:t>
            </a:r>
          </a:p>
          <a:p>
            <a:pPr lvl="0"/>
            <a:r>
              <a:t>Ward’s method: minimizes within‑cluster variance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K‑means 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Partitions data into K distinct clusters</a:t>
            </a:r>
          </a:p>
          <a:p>
            <a:pPr lvl="0"/>
            <a:r>
              <a:t>Iteratively updates centroids and assignments</a:t>
            </a:r>
          </a:p>
          <a:p>
            <a:pPr lvl="0"/>
            <a:r>
              <a:t>Works best with spherical, similarly sized clusters</a:t>
            </a:r>
          </a:p>
          <a:p>
            <a:pPr lvl="0"/>
            <a:r>
              <a:t>Requires choosing K in advance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Elbow method identifies diminishing returns</a:t>
            </a:r>
          </a:p>
          <a:p>
            <a:pPr lvl="0"/>
            <a:r>
              <a:t>Silhouette scores measure cluster separation</a:t>
            </a:r>
          </a:p>
          <a:p>
            <a:pPr lvl="0"/>
            <a:r>
              <a:t>Domain knowledge guides practical choices</a:t>
            </a:r>
          </a:p>
          <a:p>
            <a:pPr lvl="0"/>
            <a:r>
              <a:t>AI tools combine metrics to recommend 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DBSCAN: density‑based 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Forms clusters based on dense regions of points</a:t>
            </a:r>
          </a:p>
          <a:p>
            <a:pPr lvl="0"/>
            <a:r>
              <a:t>Identifies core, border, and noise points</a:t>
            </a:r>
          </a:p>
          <a:p>
            <a:pPr lvl="0"/>
            <a:r>
              <a:t>Captures irregular shapes and detects outliers</a:t>
            </a:r>
          </a:p>
          <a:p>
            <a:pPr lvl="0"/>
            <a:r>
              <a:t>Requires epsilon and MinPts parameters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Clustering reveals structure in unlabeled data</a:t>
            </a:r>
          </a:p>
          <a:p>
            <a:pPr lvl="0"/>
            <a:r>
              <a:t>Distance metrics and normalization shape results</a:t>
            </a:r>
          </a:p>
          <a:p>
            <a:pPr lvl="0"/>
            <a:r>
              <a:t>Hierarchical, K‑means, and DBSCAN serve different needs</a:t>
            </a:r>
          </a:p>
          <a:p>
            <a:pPr lvl="0"/>
            <a:r>
              <a:t>AI enhances parameter selection and interpretation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0372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5: Cluster Analysis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Discovering structure in unlabeled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Cluster analysis groups similar objects without predefined labels</a:t>
            </a:r>
          </a:p>
          <a:p>
            <a:pPr lvl="0"/>
            <a:r>
              <a:t>A core technique in unsupervised learning</a:t>
            </a:r>
          </a:p>
          <a:p>
            <a:pPr lvl="0"/>
            <a:r>
              <a:t>AI tools now suggest parameters and interpret clusters</a:t>
            </a:r>
          </a:p>
          <a:p>
            <a:pPr lvl="0"/>
            <a:r>
              <a:t>Helps uncover hidden patterns in complex datasets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Labeled vs. unlabeled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Labeled data includes predefined categories for supervised learning</a:t>
            </a:r>
          </a:p>
          <a:p>
            <a:pPr lvl="0"/>
            <a:r>
              <a:t>Unlabeled data lacks categories and requires exploration</a:t>
            </a:r>
          </a:p>
          <a:p>
            <a:pPr lvl="0"/>
            <a:r>
              <a:t>Clustering reveals structure when labels are absent</a:t>
            </a:r>
          </a:p>
          <a:p>
            <a:pPr lvl="0"/>
            <a:r>
              <a:t>Often the first step before labeling or classification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clustering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Helps organize novel datasets with no categories</a:t>
            </a:r>
          </a:p>
          <a:p>
            <a:pPr lvl="0"/>
            <a:r>
              <a:t>Reveals natural groupings and hidden patterns</a:t>
            </a:r>
          </a:p>
          <a:p>
            <a:pPr lvl="0"/>
            <a:r>
              <a:t>Supports segmentation in business, biology, finance, and more</a:t>
            </a:r>
          </a:p>
          <a:p>
            <a:pPr lvl="0"/>
            <a:r>
              <a:t>AI enhances interpretation and parameter selection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Mathematical foundations of 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Similarity measured using mathematical distance</a:t>
            </a:r>
          </a:p>
          <a:p>
            <a:pPr lvl="0"/>
            <a:r>
              <a:t>Euclidean distance is the most common metric</a:t>
            </a:r>
          </a:p>
          <a:p>
            <a:pPr lvl="0"/>
            <a:r>
              <a:t>Distance extends naturally to multidimensional space</a:t>
            </a:r>
          </a:p>
          <a:p>
            <a:pPr lvl="0"/>
            <a:r>
              <a:t>Distance matrices summarize pairwise similarities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Distance in multiple dimensions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2D distance uses the Pythagorean theorem</a:t>
            </a:r>
          </a:p>
          <a:p>
            <a:pPr lvl="0"/>
            <a:r>
              <a:t>Formula generalizes to n-dimensional space</a:t>
            </a:r>
          </a:p>
          <a:p>
            <a:pPr lvl="0"/>
            <a:r>
              <a:t>Each variable becomes a dimension in data space</a:t>
            </a:r>
          </a:p>
          <a:p>
            <a:pPr lvl="0"/>
            <a:r>
              <a:t>Enables clustering on high‑dimensional datasets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Alternative distance metrics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Jaccard distance for binary yes/no data</a:t>
            </a:r>
          </a:p>
          <a:p>
            <a:pPr lvl="0"/>
            <a:r>
              <a:t>Mahalanobis distance accounts for correlated variables</a:t>
            </a:r>
          </a:p>
          <a:p>
            <a:pPr lvl="0"/>
            <a:r>
              <a:t>Minkowski generalizes Euclidean and Manhattan distances</a:t>
            </a:r>
          </a:p>
          <a:p>
            <a:pPr lvl="0"/>
            <a:r>
              <a:t>AI tools recommend metrics based on data type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Normalization and scaling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Raw variables may have different units and magnitudes</a:t>
            </a:r>
          </a:p>
          <a:p>
            <a:pPr lvl="0"/>
            <a:r>
              <a:t>Z‑scores standardize variables for fair comparison</a:t>
            </a:r>
          </a:p>
          <a:p>
            <a:pPr lvl="0"/>
            <a:r>
              <a:t>Prevents one variable from dominating distance</a:t>
            </a:r>
          </a:p>
          <a:p>
            <a:pPr lvl="0"/>
            <a:r>
              <a:t>Essential for meaningful clustering results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</Words>
  <Application>Microsoft Office PowerPoint</Application>
  <PresentationFormat>Widescreen</PresentationFormat>
  <Paragraphs>73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Office Theme</vt:lpstr>
      <vt:lpstr>This video accompanies  </vt:lpstr>
      <vt:lpstr>Chapter 5: Cluster Analysis</vt:lpstr>
      <vt:lpstr>Discovering structure in unlabeled data</vt:lpstr>
      <vt:lpstr>Labeled vs. unlabeled data</vt:lpstr>
      <vt:lpstr>Why clustering matters</vt:lpstr>
      <vt:lpstr>Mathematical foundations of clustering</vt:lpstr>
      <vt:lpstr>Distance in multiple dimensions</vt:lpstr>
      <vt:lpstr>Alternative distance metrics</vt:lpstr>
      <vt:lpstr>Normalization and scaling</vt:lpstr>
      <vt:lpstr>Employee example: raw vs. normalized</vt:lpstr>
      <vt:lpstr>Hierarchical clustering</vt:lpstr>
      <vt:lpstr>Linkage methods</vt:lpstr>
      <vt:lpstr>K‑means clustering</vt:lpstr>
      <vt:lpstr>Choosing K</vt:lpstr>
      <vt:lpstr>DBSCAN: density‑based clustering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Invisible AI Revolution</dc:title>
  <dc:creator>AI and Data Literacy Series</dc:creator>
  <cp:keywords/>
  <cp:lastModifiedBy>Kim Seefeld</cp:lastModifiedBy>
  <cp:revision>1</cp:revision>
  <dcterms:created xsi:type="dcterms:W3CDTF">2026-02-28T16:25:45Z</dcterms:created>
  <dcterms:modified xsi:type="dcterms:W3CDTF">2026-02-28T16:26:41Z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How You’re Already Living in an AI World</vt:lpwstr>
  </property>
</Properties>
</file>