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app0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package/2006/relationships/metadata/extended-properties" Target="docProps/app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90" d="100"/>
          <a:sy n="90" d="100"/>
        </p:scale>
        <p:origin x="130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95B7A3-3F33-4169-C7B7-7E379873C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6D1B549-AC8A-B243-953C-3678907EE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28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3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EFE919-1979-FD72-1DCD-4CEB488BE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98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B2FB4-5FE9-379C-A737-08181ACA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1FCDE-1794-7951-B8DC-E9D62C363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F1C924-B5B9-B728-52AC-703721D94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38E064-8D7F-7FB4-2E05-DB44B834B1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810E3-3E89-2B0B-B2B1-2955F8AC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0E5DF-38EE-AC65-CA03-C7713F775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57B3D3-2D96-3476-067F-E4FAE9EEB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E677CF-578B-6BB1-4811-FB73B8A2BA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9623C9-AA7E-F01D-C1DC-17B05697C9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9BCC88D-DC47-D749-052B-7A6286B691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AE837-2D62-2744-4284-991E821FA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040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82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69C5C-237F-05F0-24F0-0BC4700C4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8B7C94-7674-9FD2-19EB-C168681E2E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4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CE75E-890F-0884-A788-0032220A9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CAA02-62FF-454C-0E1A-2DAE4044BF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7D7F4-F77D-2CBD-FC0F-7A9BDF6671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274ED2-9121-CD43-9B4C-9A43FA5D74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230" y="6337788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www.dataanalyticscurriculum.com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050447-F59A-98EA-1418-4EC661ADB2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3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526420-E684-3268-D4E9-F9040BAF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0B632-B813-7790-FF8D-DC5243BE3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3FA52C-E727-BF41-E0A0-B12DF16AD468}"/>
              </a:ext>
            </a:extLst>
          </p:cNvPr>
          <p:cNvSpPr txBox="1"/>
          <p:nvPr userDrawn="1"/>
        </p:nvSpPr>
        <p:spPr>
          <a:xfrm>
            <a:off x="3578044" y="6218078"/>
            <a:ext cx="8613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Accessible and Inclusive AI &amp; Data Learning for Everyone                       </a:t>
            </a:r>
            <a:r>
              <a:rPr lang="en-US" sz="1600" b="1" dirty="0"/>
              <a:t>www.DataJoyAI.com</a:t>
            </a:r>
            <a:endParaRPr lang="en-US" sz="1600" b="1" i="1" dirty="0"/>
          </a:p>
        </p:txBody>
      </p:sp>
      <p:pic>
        <p:nvPicPr>
          <p:cNvPr id="5" name="Picture 4" descr="A blue and green letters  AI-generated content may be incorrect.">
            <a:extLst>
              <a:ext uri="{FF2B5EF4-FFF2-40B4-BE49-F238E27FC236}">
                <a16:creationId xmlns:a16="http://schemas.microsoft.com/office/drawing/2014/main" id="{CBDF257C-5DA4-7EF4-A51B-9A0E6E9A23B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9" y="6083284"/>
            <a:ext cx="2595417" cy="615468"/>
          </a:xfrm>
          <a:prstGeom prst="rect">
            <a:avLst/>
          </a:prstGeom>
        </p:spPr>
      </p:pic>
      <p:pic>
        <p:nvPicPr>
          <p:cNvPr id="7" name="Picture 6" descr="A black silhouette of a person  AI-generated content may be incorrect.">
            <a:extLst>
              <a:ext uri="{FF2B5EF4-FFF2-40B4-BE49-F238E27FC236}">
                <a16:creationId xmlns:a16="http://schemas.microsoft.com/office/drawing/2014/main" id="{FBC28EA2-8877-C89B-92A1-CDB03F0D483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900215" y="6104067"/>
            <a:ext cx="546387" cy="54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5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6402572" cy="2027201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dirty="0"/>
              <a:t>This video accompanies</a:t>
            </a:r>
            <a:br>
              <a:rPr lang="en-US" dirty="0"/>
            </a:br>
            <a:br>
              <a:rPr lang="en-US" dirty="0"/>
            </a:br>
            <a:endParaRPr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EF1D3C5-3FC1-5B0E-2DCD-12974DCD32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2464" y="1537594"/>
            <a:ext cx="2867425" cy="359142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1ED220E-9445-4DA9-C6BA-48036671AD78}"/>
              </a:ext>
            </a:extLst>
          </p:cNvPr>
          <p:cNvSpPr txBox="1"/>
          <p:nvPr/>
        </p:nvSpPr>
        <p:spPr>
          <a:xfrm>
            <a:off x="6096000" y="1925896"/>
            <a:ext cx="60977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Curriculum and book info are linked in the  video description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Computer vision: mining visual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Image classification and object detection</a:t>
            </a:r>
          </a:p>
          <a:p>
            <a:pPr lvl="0"/>
            <a:r>
              <a:t>Image segmentation for detailed analysis</a:t>
            </a:r>
          </a:p>
          <a:p>
            <a:pPr lvl="0"/>
            <a:r>
              <a:t>OCR extracts text from images</a:t>
            </a:r>
          </a:p>
          <a:p>
            <a:pPr lvl="0"/>
            <a:r>
              <a:t>Enables automated inspection, monitoring, and behavior analysis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Integrating visual + traditional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Retail: shelf monitoring + sales data</a:t>
            </a:r>
          </a:p>
          <a:p>
            <a:pPr lvl="0"/>
            <a:r>
              <a:t>Healthcare: medical images + patient records</a:t>
            </a:r>
          </a:p>
          <a:p>
            <a:pPr lvl="0"/>
            <a:r>
              <a:t>Manufacturing: defect detection + sensor data</a:t>
            </a:r>
          </a:p>
          <a:p>
            <a:pPr lvl="0"/>
            <a:r>
              <a:t>Creates deeper, multi‑layered insights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Ethical AI and responsible mining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Bias can arise from data, algorithms, or deployment</a:t>
            </a:r>
          </a:p>
          <a:p>
            <a:pPr lvl="0"/>
            <a:r>
              <a:t>Fairness, transparency, and accountability are essential</a:t>
            </a:r>
          </a:p>
          <a:p>
            <a:pPr lvl="0"/>
            <a:r>
              <a:t>Explainable AI improves trust and oversight</a:t>
            </a:r>
          </a:p>
          <a:p>
            <a:pPr lvl="0"/>
            <a:r>
              <a:t>Privacy protection through minimization and anonymization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Bias mitigation strategies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Use diverse, representative datasets</a:t>
            </a:r>
          </a:p>
          <a:p>
            <a:pPr lvl="0"/>
            <a:r>
              <a:t>Apply fairness techniques and bias audits</a:t>
            </a:r>
          </a:p>
          <a:p>
            <a:pPr lvl="0"/>
            <a:r>
              <a:t>Maintain documentation and stakeholder involvement</a:t>
            </a:r>
          </a:p>
          <a:p>
            <a:pPr lvl="0"/>
            <a:r>
              <a:t>Ensure responsible deployment and monitoring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Emerging AI trends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Generative AI for synthetic data and automated insights</a:t>
            </a:r>
          </a:p>
          <a:p>
            <a:pPr lvl="0"/>
            <a:r>
              <a:t>Federated learning for privacy‑preserving collaboration</a:t>
            </a:r>
          </a:p>
          <a:p>
            <a:pPr lvl="0"/>
            <a:r>
              <a:t>Edge computing for real‑time analysis</a:t>
            </a:r>
          </a:p>
          <a:p>
            <a:pPr lvl="0"/>
            <a:r>
              <a:t>Quantum and neuromorphic computing on the horizon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Human‑AI collaboration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AI handles automation; humans provide judgment</a:t>
            </a:r>
          </a:p>
          <a:p>
            <a:pPr lvl="0"/>
            <a:r>
              <a:t>Augmented analytics supports strategic decision‑making</a:t>
            </a:r>
          </a:p>
          <a:p>
            <a:pPr lvl="0"/>
            <a:r>
              <a:t>Interactive ML enables continuous improvement</a:t>
            </a:r>
          </a:p>
          <a:p>
            <a:pPr lvl="0"/>
            <a:r>
              <a:t>Empowers non‑technical users to analyze data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Key takeaways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AI expands the scope and power of data mining</a:t>
            </a:r>
          </a:p>
          <a:p>
            <a:pPr lvl="0"/>
            <a:r>
              <a:t>Automated features, NLP, and vision unlock new data types</a:t>
            </a:r>
          </a:p>
          <a:p>
            <a:pPr lvl="0"/>
            <a:r>
              <a:t>Ethical considerations ensure responsible use</a:t>
            </a:r>
          </a:p>
          <a:p>
            <a:pPr lvl="0"/>
            <a:r>
              <a:t>Future trends emphasize collaboration, privacy, and scalability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9707" y="2257721"/>
            <a:ext cx="10515600" cy="1325563"/>
          </a:xfrm>
        </p:spPr>
        <p:txBody>
          <a:bodyPr/>
          <a:lstStyle/>
          <a:p>
            <a:pPr marL="0" lvl="0" indent="0">
              <a:buNone/>
            </a:pPr>
            <a:r>
              <a:rPr dirty="0"/>
              <a:t>Chapter 8: AI‑Enhanced Data Mining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How AI transforms data mining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AI automates and enhances traditional data mining tasks</a:t>
            </a:r>
          </a:p>
          <a:p>
            <a:pPr lvl="0"/>
            <a:r>
              <a:t>Expands what clustering, classification, and association can do</a:t>
            </a:r>
          </a:p>
          <a:p>
            <a:pPr lvl="0"/>
            <a:r>
              <a:t>Improves accuracy, scalability, and interpretability</a:t>
            </a:r>
          </a:p>
          <a:p>
            <a:pPr lvl="0"/>
            <a:r>
              <a:t>Shifts analyst focus from mechanics to strategy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From manual to AI‑enhanced workflows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Traditional methods required extensive human tuning</a:t>
            </a:r>
          </a:p>
          <a:p>
            <a:pPr lvl="0"/>
            <a:r>
              <a:t>AI selects parameters, features, and algorithms automatically</a:t>
            </a:r>
          </a:p>
          <a:p>
            <a:pPr lvl="0"/>
            <a:r>
              <a:t>Tools generate natural‑language explanations of results</a:t>
            </a:r>
          </a:p>
          <a:p>
            <a:pPr lvl="0"/>
            <a:r>
              <a:t>Democratizes access for non‑technical users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Expanding data types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AI enables mining of text, images, audio, and video</a:t>
            </a:r>
          </a:p>
          <a:p>
            <a:pPr lvl="0"/>
            <a:r>
              <a:t>Structured + unstructured data can be analyzed together</a:t>
            </a:r>
          </a:p>
          <a:p>
            <a:pPr lvl="0"/>
            <a:r>
              <a:t>Supports richer, multi‑modal insights</a:t>
            </a:r>
          </a:p>
          <a:p>
            <a:pPr lvl="0"/>
            <a:r>
              <a:t>Broadens applications across industries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Automated feature engineering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AI creates new variables from raw data</a:t>
            </a:r>
          </a:p>
          <a:p>
            <a:pPr lvl="0"/>
            <a:r>
              <a:t>Mathematical, temporal, aggregation, and interaction features</a:t>
            </a:r>
          </a:p>
          <a:p>
            <a:pPr lvl="0"/>
            <a:r>
              <a:t>Feature selection identifies most predictive variables</a:t>
            </a:r>
          </a:p>
          <a:p>
            <a:pPr lvl="0"/>
            <a:r>
              <a:t>Improves model performance and interpretability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Real‑world impact of feature engineering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Healthcare: patterns from images + patient histories</a:t>
            </a:r>
          </a:p>
          <a:p>
            <a:pPr lvl="0"/>
            <a:r>
              <a:t>Finance: fraud detection from behavioral anomalies</a:t>
            </a:r>
          </a:p>
          <a:p>
            <a:pPr lvl="0"/>
            <a:r>
              <a:t>E‑commerce: personalized recommendations</a:t>
            </a:r>
          </a:p>
          <a:p>
            <a:pPr lvl="0"/>
            <a:r>
              <a:t>Systems adapt as patterns evolve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NLP: unlocking text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Extracts meaning from unstructured text</a:t>
            </a:r>
          </a:p>
          <a:p>
            <a:pPr lvl="0"/>
            <a:r>
              <a:t>Sentiment analysis, entity recognition, topic modeling</a:t>
            </a:r>
          </a:p>
          <a:p>
            <a:pPr lvl="0"/>
            <a:r>
              <a:t>Text classification for routing and categorization</a:t>
            </a:r>
          </a:p>
          <a:p>
            <a:pPr lvl="0"/>
            <a:r>
              <a:t>AI understands context, nuance, and intent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Advanced NLP capabilities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Semantic search interprets user intent</a:t>
            </a:r>
          </a:p>
          <a:p>
            <a:pPr lvl="0"/>
            <a:r>
              <a:t>Text summarization condenses long documents</a:t>
            </a:r>
          </a:p>
          <a:p>
            <a:pPr lvl="0"/>
            <a:r>
              <a:t>Question‑answering retrieves precise information</a:t>
            </a:r>
          </a:p>
          <a:p>
            <a:pPr lvl="0"/>
            <a:r>
              <a:t>Multilingual analysis supports global insights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JA">
      <a:dk1>
        <a:srgbClr val="0A1A2F"/>
      </a:dk1>
      <a:lt1>
        <a:srgbClr val="FFFFFF"/>
      </a:lt1>
      <a:dk2>
        <a:srgbClr val="3E5C76"/>
      </a:dk2>
      <a:lt2>
        <a:srgbClr val="FFFFFF"/>
      </a:lt2>
      <a:accent1>
        <a:srgbClr val="2A7F9E"/>
      </a:accent1>
      <a:accent2>
        <a:srgbClr val="7A6FA1"/>
      </a:accent2>
      <a:accent3>
        <a:srgbClr val="8A7F7A"/>
      </a:accent3>
      <a:accent4>
        <a:srgbClr val="B85C38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471</Words>
  <Application>Microsoft Office PowerPoint</Application>
  <PresentationFormat>Widescreen</PresentationFormat>
  <Paragraphs>73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Aptos</vt:lpstr>
      <vt:lpstr>Aptos Display</vt:lpstr>
      <vt:lpstr>Arial</vt:lpstr>
      <vt:lpstr>Office Theme</vt:lpstr>
      <vt:lpstr>This video accompanies  </vt:lpstr>
      <vt:lpstr>Chapter 8: AI‑Enhanced Data Mining</vt:lpstr>
      <vt:lpstr>How AI transforms data mining</vt:lpstr>
      <vt:lpstr>From manual to AI‑enhanced workflows</vt:lpstr>
      <vt:lpstr>Expanding data types</vt:lpstr>
      <vt:lpstr>Automated feature engineering</vt:lpstr>
      <vt:lpstr>Real‑world impact of feature engineering</vt:lpstr>
      <vt:lpstr>NLP: unlocking text data</vt:lpstr>
      <vt:lpstr>Advanced NLP capabilities</vt:lpstr>
      <vt:lpstr>Computer vision: mining visual data</vt:lpstr>
      <vt:lpstr>Integrating visual + traditional data</vt:lpstr>
      <vt:lpstr>Ethical AI and responsible mining</vt:lpstr>
      <vt:lpstr>Bias mitigation strategies</vt:lpstr>
      <vt:lpstr>Emerging AI trends</vt:lpstr>
      <vt:lpstr>Human‑AI collaboration</vt:lpstr>
      <vt:lpstr>Key takeaways</vt:lpstr>
    </vt:vector>
  </TitlesOfParts>
  <LinksUpToDate>false</LinksUpToDate>
  <SharedDoc>false</SharedDoc>
  <HyperlinksChanged>false</HyperlinksChanged>
  <AppVersion>16.0000</AppVersion>
</Properties>
</file>

<file path=docProps/app0.xml><?xml version="1.0" encoding="utf-8"?>
<Properties xmlns="http://schemas.openxmlformats.org/officeDocument/2006/extended-properties" xmlns:vt="http://schemas.openxmlformats.org/officeDocument/2006/docPropsVTypes">
  <TotalTime>24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Slides to Accompany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Invisible AI Revolution</dc:title>
  <dc:creator>AI and Data Literacy Series</dc:creator>
  <cp:keywords/>
  <cp:lastModifiedBy>Kim Seefeld</cp:lastModifiedBy>
  <cp:revision>1</cp:revision>
  <dcterms:created xsi:type="dcterms:W3CDTF">2026-02-28T18:53:45Z</dcterms:created>
  <dcterms:modified xsi:type="dcterms:W3CDTF">2026-02-28T19:01:25Z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utput">
    <vt:lpwstr/>
  </property>
  <property fmtid="{D5CDD505-2E9C-101B-9397-08002B2CF9AE}" pid="3" name="subtitle">
    <vt:lpwstr>How You’re Already Living in an AI World</vt:lpwstr>
  </property>
</Properties>
</file>