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7" r:id="rId22"/>
    <p:sldId id="279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EB30BC0-DF9A-4009-BB4B-C60D4D50CA4D}" v="3" dt="2026-03-01T23:50:27.74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0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This video accompanies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04ECF42-33B4-1B57-4A35-EFBF8922A4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9842" y="691963"/>
            <a:ext cx="3801005" cy="532521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Business Correlation Examples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/>
              <a:t>Technology Company</a:t>
            </a:r>
            <a:r>
              <a:t>: Longer hours correlate with better reviews</a:t>
            </a:r>
          </a:p>
          <a:p>
            <a:pPr marL="0" lvl="0" indent="0">
              <a:buNone/>
            </a:pPr>
            <a:r>
              <a:rPr b="1"/>
              <a:t>Retail Store</a:t>
            </a:r>
            <a:r>
              <a:t>: More time in store correlates with more purchases</a:t>
            </a:r>
          </a:p>
          <a:p>
            <a:pPr marL="0" lvl="0" indent="0">
              <a:buNone/>
            </a:pPr>
            <a:r>
              <a:rPr b="1"/>
              <a:t>Online Company</a:t>
            </a:r>
            <a:r>
              <a:t>: App users spend more than website-only users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Testing for Real Cause-and-Effect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/>
              <a:t>A/B Testing</a:t>
            </a:r>
            <a:r>
              <a:t>: The gold standard for proving causation</a:t>
            </a:r>
          </a:p>
          <a:p>
            <a:pPr lvl="0"/>
            <a:r>
              <a:t>Randomly assign customers to different groups</a:t>
            </a:r>
          </a:p>
          <a:p>
            <a:pPr lvl="0"/>
            <a:r>
              <a:t>Change one thing between groups</a:t>
            </a:r>
          </a:p>
          <a:p>
            <a:pPr lvl="0"/>
            <a:r>
              <a:t>Measure what happens</a:t>
            </a:r>
          </a:p>
          <a:p>
            <a:pPr lvl="0"/>
            <a:r>
              <a:t>Random assignment proves causation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A/B Testing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Online store tests button colors:</a:t>
            </a:r>
          </a:p>
          <a:p>
            <a:pPr lvl="0"/>
            <a:r>
              <a:t>Half see red “Buy Now” button</a:t>
            </a:r>
          </a:p>
          <a:p>
            <a:pPr lvl="0"/>
            <a:r>
              <a:t>Half see blue “Buy Now” button</a:t>
            </a:r>
          </a:p>
          <a:p>
            <a:pPr lvl="0"/>
            <a:r>
              <a:t>More clicks on red = color caused the difference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When Experiments Aren’t Possible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Sometimes businesses can’t run experiments:</a:t>
            </a:r>
          </a:p>
          <a:p>
            <a:pPr lvl="0"/>
            <a:r>
              <a:t>Unethical (deliberately bad service)</a:t>
            </a:r>
          </a:p>
          <a:p>
            <a:pPr lvl="0"/>
            <a:r>
              <a:t>Impractical (major reorganizations)</a:t>
            </a:r>
          </a:p>
          <a:p>
            <a:pPr marL="0" lvl="0" indent="0">
              <a:buNone/>
            </a:pPr>
            <a:r>
              <a:rPr b="1"/>
              <a:t>Solution</a:t>
            </a:r>
            <a:r>
              <a:t>: Look for “natural experiments”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Four Questions for Cause-and-Effect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/>
              <a:t>Timing</a:t>
            </a:r>
            <a:r>
              <a:t>: Did the cause happen before the effect?</a:t>
            </a:r>
          </a:p>
          <a:p>
            <a:pPr marL="0" lvl="0" indent="0">
              <a:buNone/>
            </a:pPr>
            <a:r>
              <a:rPr b="1"/>
              <a:t>Strength</a:t>
            </a:r>
            <a:r>
              <a:t>: How strong is the relationship?</a:t>
            </a:r>
          </a:p>
          <a:p>
            <a:pPr marL="0" lvl="0" indent="0">
              <a:buNone/>
            </a:pPr>
            <a:r>
              <a:rPr b="1"/>
              <a:t>Consistency</a:t>
            </a:r>
            <a:r>
              <a:t>: Does it work in different situations?</a:t>
            </a:r>
          </a:p>
          <a:p>
            <a:pPr marL="0" lvl="0" indent="0">
              <a:buNone/>
            </a:pPr>
            <a:r>
              <a:rPr b="1"/>
              <a:t>Logic</a:t>
            </a:r>
            <a:r>
              <a:t>: Does the relationship make sense?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Breaking Down Big Numbers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Drill-down analysis is like using a magnifying glass:</a:t>
            </a:r>
          </a:p>
          <a:p>
            <a:pPr lvl="0"/>
            <a:r>
              <a:t>Start with big summary numbers</a:t>
            </a:r>
          </a:p>
          <a:p>
            <a:pPr lvl="0"/>
            <a:r>
              <a:t>Break down into smaller pieces</a:t>
            </a:r>
          </a:p>
          <a:p>
            <a:pPr lvl="0"/>
            <a:r>
              <a:t>Find which specific parts drive overall results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Report Card Analogy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If your grade average dropped:</a:t>
            </a:r>
          </a:p>
          <a:p>
            <a:pPr lvl="0"/>
            <a:r>
              <a:t>Which subjects caused the problem?</a:t>
            </a:r>
          </a:p>
          <a:p>
            <a:pPr lvl="0"/>
            <a:r>
              <a:t>Which specific tests or assignments?</a:t>
            </a:r>
          </a:p>
          <a:p>
            <a:pPr lvl="0"/>
            <a:r>
              <a:t>Each level reveals different information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Business Data Pyramid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 dirty="0"/>
              <a:t>Top</a:t>
            </a:r>
            <a:r>
              <a:rPr dirty="0"/>
              <a:t>: Big summary numbers (total sales) </a:t>
            </a:r>
            <a:endParaRPr lang="en-US" dirty="0"/>
          </a:p>
          <a:p>
            <a:pPr marL="0" lvl="0" indent="0">
              <a:buNone/>
            </a:pPr>
            <a:endParaRPr lang="en-US" b="1" dirty="0"/>
          </a:p>
          <a:p>
            <a:pPr marL="0" lvl="0" indent="0">
              <a:buNone/>
            </a:pPr>
            <a:r>
              <a:rPr b="1" dirty="0"/>
              <a:t>Middle</a:t>
            </a:r>
            <a:r>
              <a:rPr dirty="0"/>
              <a:t>: Regional breakdown </a:t>
            </a:r>
            <a:endParaRPr lang="en-US" dirty="0"/>
          </a:p>
          <a:p>
            <a:pPr marL="0" lvl="0" indent="0">
              <a:buNone/>
            </a:pPr>
            <a:endParaRPr lang="en-US" b="1" dirty="0"/>
          </a:p>
          <a:p>
            <a:pPr marL="0" lvl="0" indent="0">
              <a:buNone/>
            </a:pPr>
            <a:r>
              <a:rPr b="1" dirty="0"/>
              <a:t>Bottom</a:t>
            </a:r>
            <a:r>
              <a:rPr dirty="0"/>
              <a:t>: Individual stores, specific products</a:t>
            </a:r>
          </a:p>
          <a:p>
            <a:pPr marL="0" lvl="0" indent="0">
              <a:buNone/>
            </a:pPr>
            <a:endParaRPr lang="en-US" dirty="0"/>
          </a:p>
          <a:p>
            <a:pPr marL="0" lvl="0" indent="0">
              <a:buNone/>
            </a:pPr>
            <a:r>
              <a:rPr dirty="0"/>
              <a:t>The way you break down data determines what you discover.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Customer Segmentation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Not all customers are the same:</a:t>
            </a:r>
          </a:p>
          <a:p>
            <a:pPr marL="0" lvl="0" indent="0">
              <a:buNone/>
            </a:pPr>
            <a:r>
              <a:rPr b="1" dirty="0"/>
              <a:t>Demographics</a:t>
            </a:r>
            <a:r>
              <a:rPr dirty="0"/>
              <a:t>: Age, income, location </a:t>
            </a:r>
            <a:endParaRPr lang="en-US" dirty="0"/>
          </a:p>
          <a:p>
            <a:pPr marL="0" lvl="0" indent="0">
              <a:buNone/>
            </a:pPr>
            <a:r>
              <a:rPr b="1" dirty="0"/>
              <a:t>Behavior</a:t>
            </a:r>
            <a:r>
              <a:rPr dirty="0"/>
              <a:t>: Purchase frequency, spending patterns </a:t>
            </a:r>
            <a:endParaRPr lang="en-US" dirty="0"/>
          </a:p>
          <a:p>
            <a:pPr marL="0" lvl="0" indent="0">
              <a:buNone/>
            </a:pPr>
            <a:r>
              <a:rPr b="1" dirty="0"/>
              <a:t>Value</a:t>
            </a:r>
            <a:r>
              <a:rPr dirty="0"/>
              <a:t>: How much they’re worth to the business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Telecommunications Investigation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Company investigates dropping satisfaction scores through systematic breakdown.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3893" y="2103437"/>
            <a:ext cx="10515600" cy="1325563"/>
          </a:xfrm>
        </p:spPr>
        <p:txBody>
          <a:bodyPr/>
          <a:lstStyle/>
          <a:p>
            <a:pPr marL="0" lvl="0" indent="0">
              <a:buNone/>
            </a:pPr>
            <a:r>
              <a:rPr lang="en-US" dirty="0"/>
              <a:t>Chapter 3: Diagnostic Analytics</a:t>
            </a:r>
            <a:endParaRPr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Step 1: Customer Types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838200" y="1816100"/>
          <a:ext cx="10515600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Customer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Satisfaction Score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Business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7.65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Residential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7.39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Step 2: Service Types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838200" y="1816100"/>
          <a:ext cx="1051560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5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Customer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Service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Satisfaction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Business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Bundled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7.81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Business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Single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7.42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Residential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Bundled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7.05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Residential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Single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7.73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Step 3: Geographic Areas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838200" y="1816100"/>
          <a:ext cx="10515600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5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Service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Region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Satisfaction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Res. Bundled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Rural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7.42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Res. Bundled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Suburban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7.34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Res. Bundled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Urban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6.33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Step 4: Timeline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Satisfaction was highest in months 3 and 6, then declined from month 7 onward.</a:t>
            </a:r>
            <a:endParaRPr lang="en-US" dirty="0"/>
          </a:p>
          <a:p>
            <a:pPr marL="0" lvl="0" indent="0">
              <a:buNone/>
            </a:pPr>
            <a:endParaRPr dirty="0"/>
          </a:p>
          <a:p>
            <a:pPr marL="0" lvl="0" indent="0">
              <a:buNone/>
            </a:pPr>
            <a:r>
              <a:rPr b="1" dirty="0"/>
              <a:t>Key insight</a:t>
            </a:r>
            <a:r>
              <a:rPr dirty="0"/>
              <a:t>: Major system upgrade happened between months 6 and 7.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Investigation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Problem identified as:</a:t>
            </a:r>
          </a:p>
          <a:p>
            <a:pPr lvl="0"/>
            <a:r>
              <a:rPr dirty="0"/>
              <a:t>Residential customers with bundled services</a:t>
            </a:r>
          </a:p>
          <a:p>
            <a:pPr lvl="0"/>
            <a:r>
              <a:rPr dirty="0"/>
              <a:t>In urban areas specifically</a:t>
            </a:r>
          </a:p>
          <a:p>
            <a:pPr lvl="0"/>
            <a:r>
              <a:rPr dirty="0"/>
              <a:t>Started after system upgrade</a:t>
            </a:r>
          </a:p>
          <a:p>
            <a:pPr marL="0" lvl="0" indent="0">
              <a:buNone/>
            </a:pPr>
            <a:endParaRPr lang="en-US" b="1" dirty="0"/>
          </a:p>
          <a:p>
            <a:pPr marL="0" lvl="0" indent="0">
              <a:buNone/>
            </a:pPr>
            <a:r>
              <a:rPr b="1" dirty="0"/>
              <a:t>Solution</a:t>
            </a:r>
            <a:r>
              <a:rPr dirty="0"/>
              <a:t>: Focus on urban network capacity and bundled service integration.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Root Cause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Systematic way to find real causes, not just symptoms:</a:t>
            </a:r>
          </a:p>
          <a:p>
            <a:pPr lvl="0"/>
            <a:r>
              <a:t>Like treating dehydration, not just the headache</a:t>
            </a:r>
          </a:p>
          <a:p>
            <a:pPr lvl="0"/>
            <a:r>
              <a:t>Clearly define the problem first</a:t>
            </a:r>
          </a:p>
          <a:p>
            <a:pPr lvl="0"/>
            <a:r>
              <a:t>Keep digging until you find the source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5 Whys Technique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Manufacturing company investigating defects:</a:t>
            </a:r>
          </a:p>
          <a:p>
            <a:pPr marL="457200" lvl="0" indent="-457200">
              <a:buAutoNum type="arabicPeriod"/>
            </a:pPr>
            <a:r>
              <a:rPr b="1"/>
              <a:t>Why are defects increasing?</a:t>
            </a:r>
            <a:r>
              <a:t> Quality control catching more problems</a:t>
            </a:r>
          </a:p>
          <a:p>
            <a:pPr marL="457200" lvl="0" indent="-457200">
              <a:buAutoNum type="arabicPeriod"/>
            </a:pPr>
            <a:r>
              <a:rPr b="1"/>
              <a:t>Why catching more?</a:t>
            </a:r>
            <a:r>
              <a:t> Improved inspection process</a:t>
            </a:r>
          </a:p>
          <a:p>
            <a:pPr marL="457200" lvl="0" indent="-457200">
              <a:buAutoNum type="arabicPeriod"/>
            </a:pPr>
            <a:r>
              <a:rPr b="1"/>
              <a:t>Why improved?</a:t>
            </a:r>
            <a:r>
              <a:t> Customer complaints about quality</a:t>
            </a:r>
          </a:p>
          <a:p>
            <a:pPr marL="457200" lvl="0" indent="-457200">
              <a:buAutoNum type="arabicPeriod"/>
            </a:pPr>
            <a:r>
              <a:rPr b="1"/>
              <a:t>Why complaints?</a:t>
            </a:r>
            <a:r>
              <a:t> New supplier for key parts</a:t>
            </a:r>
          </a:p>
          <a:p>
            <a:pPr marL="457200" lvl="0" indent="-457200">
              <a:buAutoNum type="arabicPeriod"/>
            </a:pPr>
            <a:r>
              <a:rPr b="1"/>
              <a:t>Why new supplier?</a:t>
            </a:r>
            <a:r>
              <a:t> Old supplier couldn’t meet demand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Fishbone Diagram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Visual tool for organizing potential causes:</a:t>
            </a:r>
          </a:p>
          <a:p>
            <a:pPr marL="0" lvl="0" indent="0">
              <a:buNone/>
            </a:pPr>
            <a:r>
              <a:rPr b="1" dirty="0"/>
              <a:t>People</a:t>
            </a:r>
            <a:r>
              <a:rPr dirty="0"/>
              <a:t>: Training, skills, motivation </a:t>
            </a:r>
            <a:endParaRPr lang="en-US" dirty="0"/>
          </a:p>
          <a:p>
            <a:pPr marL="0" lvl="0" indent="0">
              <a:buNone/>
            </a:pPr>
            <a:r>
              <a:rPr b="1" dirty="0"/>
              <a:t>Process</a:t>
            </a:r>
            <a:r>
              <a:rPr dirty="0"/>
              <a:t>: Procedures, workflows </a:t>
            </a:r>
            <a:endParaRPr lang="en-US" dirty="0"/>
          </a:p>
          <a:p>
            <a:pPr marL="0" lvl="0" indent="0">
              <a:buNone/>
            </a:pPr>
            <a:r>
              <a:rPr b="1" dirty="0"/>
              <a:t>Materials</a:t>
            </a:r>
            <a:r>
              <a:rPr dirty="0"/>
              <a:t>: Supplies, components </a:t>
            </a:r>
            <a:endParaRPr lang="en-US" dirty="0"/>
          </a:p>
          <a:p>
            <a:pPr marL="0" lvl="0" indent="0">
              <a:buNone/>
            </a:pPr>
            <a:r>
              <a:rPr b="1" dirty="0"/>
              <a:t>Equipment</a:t>
            </a:r>
            <a:r>
              <a:rPr dirty="0"/>
              <a:t>: Tools, machinery </a:t>
            </a:r>
            <a:endParaRPr lang="en-US" dirty="0"/>
          </a:p>
          <a:p>
            <a:pPr marL="0" lvl="0" indent="0">
              <a:buNone/>
            </a:pPr>
            <a:r>
              <a:rPr b="1" dirty="0"/>
              <a:t>Environment</a:t>
            </a:r>
            <a:r>
              <a:rPr dirty="0"/>
              <a:t>: Physical/business conditions </a:t>
            </a:r>
            <a:endParaRPr lang="en-US" dirty="0"/>
          </a:p>
          <a:p>
            <a:pPr marL="0" lvl="0" indent="0">
              <a:buNone/>
            </a:pPr>
            <a:r>
              <a:rPr b="1" dirty="0"/>
              <a:t>Methods</a:t>
            </a:r>
            <a:r>
              <a:rPr dirty="0"/>
              <a:t>: How work gets done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Customer Service Investigation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Problem: Satisfaction dropped from 8.2 to 7.6</a:t>
            </a:r>
          </a:p>
          <a:p>
            <a:pPr marL="0" lvl="0" indent="0">
              <a:buNone/>
            </a:pPr>
            <a:r>
              <a:rPr b="1"/>
              <a:t>Data Analysis</a:t>
            </a:r>
            <a:r>
              <a:t>: Weak correlations with response time and complexity</a:t>
            </a:r>
          </a:p>
          <a:p>
            <a:pPr marL="0" lvl="0" indent="0">
              <a:buNone/>
            </a:pPr>
            <a:r>
              <a:rPr b="1"/>
              <a:t>Sample Investigation</a:t>
            </a:r>
            <a:r>
              <a:t>: Agent performance varied significantly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Investigation Findings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 dirty="0"/>
              <a:t>Agent Performance</a:t>
            </a:r>
            <a:r>
              <a:rPr dirty="0"/>
              <a:t>: Some consistently better than others </a:t>
            </a:r>
            <a:endParaRPr lang="en-US" dirty="0"/>
          </a:p>
          <a:p>
            <a:pPr marL="0" lvl="0" indent="0">
              <a:buNone/>
            </a:pPr>
            <a:endParaRPr lang="en-US" b="1" dirty="0"/>
          </a:p>
          <a:p>
            <a:pPr marL="0" lvl="0" indent="0">
              <a:buNone/>
            </a:pPr>
            <a:r>
              <a:rPr b="1" dirty="0"/>
              <a:t>Product-Specific Issues</a:t>
            </a:r>
            <a:r>
              <a:rPr dirty="0"/>
              <a:t>: Product C customers more sensitive to delays </a:t>
            </a:r>
            <a:endParaRPr lang="en-US" dirty="0"/>
          </a:p>
          <a:p>
            <a:pPr marL="0" lvl="0" indent="0">
              <a:buNone/>
            </a:pPr>
            <a:endParaRPr lang="en-US" b="1" dirty="0"/>
          </a:p>
          <a:p>
            <a:pPr marL="0" lvl="0" indent="0">
              <a:buNone/>
            </a:pPr>
            <a:r>
              <a:rPr b="1" dirty="0"/>
              <a:t>Training Gaps</a:t>
            </a:r>
            <a:r>
              <a:rPr dirty="0"/>
              <a:t>: Inconsistent performance across agents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Online Clothing Store Mystery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Your boss comes to you with confusing news:</a:t>
            </a:r>
          </a:p>
          <a:p>
            <a:pPr lvl="0"/>
            <a:r>
              <a:rPr dirty="0"/>
              <a:t>Company spending 35% more to get new website visitors</a:t>
            </a:r>
          </a:p>
          <a:p>
            <a:pPr lvl="0"/>
            <a:r>
              <a:rPr dirty="0"/>
              <a:t>Conversion rate dropped by 18% (fewer visitors buying)</a:t>
            </a:r>
          </a:p>
          <a:p>
            <a:pPr marL="0" lvl="0" indent="0">
              <a:buNone/>
            </a:pPr>
            <a:endParaRPr lang="en-US" dirty="0"/>
          </a:p>
          <a:p>
            <a:pPr marL="0" lvl="0" indent="0">
              <a:buNone/>
            </a:pPr>
            <a:r>
              <a:rPr dirty="0"/>
              <a:t>The big question: </a:t>
            </a:r>
            <a:r>
              <a:rPr b="1" dirty="0"/>
              <a:t>“Why is this happening?”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Recommended Actions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Based on findings:</a:t>
            </a:r>
          </a:p>
          <a:p>
            <a:pPr lvl="0"/>
            <a:r>
              <a:t>Additional training for underperforming agents</a:t>
            </a:r>
          </a:p>
          <a:p>
            <a:pPr lvl="0"/>
            <a:r>
              <a:t>Specialized procedures for Product C support</a:t>
            </a:r>
          </a:p>
          <a:p>
            <a:pPr lvl="0"/>
            <a:r>
              <a:t>Review case assignment process</a:t>
            </a:r>
          </a:p>
          <a:p>
            <a:pPr lvl="0"/>
            <a:r>
              <a:t>Better performance monitoring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AI-Powered Investigation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Modern computer systems can:</a:t>
            </a:r>
          </a:p>
          <a:p>
            <a:pPr lvl="0"/>
            <a:r>
              <a:t>Analyze huge amounts of data instantly</a:t>
            </a:r>
          </a:p>
          <a:p>
            <a:pPr lvl="0"/>
            <a:r>
              <a:t>Spot patterns humans might miss</a:t>
            </a:r>
          </a:p>
          <a:p>
            <a:pPr lvl="0"/>
            <a:r>
              <a:t>Monitor continuously for problems</a:t>
            </a:r>
          </a:p>
          <a:p>
            <a:pPr lvl="0"/>
            <a:r>
              <a:t>Alert managers when something unusual happens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Automatic Problem Detection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 dirty="0"/>
              <a:t>Anomaly Detection</a:t>
            </a:r>
            <a:r>
              <a:rPr dirty="0"/>
              <a:t>: Systems learn what “normal” looks like</a:t>
            </a:r>
          </a:p>
          <a:p>
            <a:pPr marL="0" lvl="0" indent="0">
              <a:buNone/>
            </a:pPr>
            <a:r>
              <a:rPr b="1" dirty="0"/>
              <a:t>Example</a:t>
            </a:r>
            <a:r>
              <a:rPr dirty="0"/>
              <a:t>: Retail store sales suddenly drop 30% </a:t>
            </a:r>
            <a:endParaRPr lang="en-US" dirty="0"/>
          </a:p>
          <a:p>
            <a:pPr marL="0" lvl="0" indent="0">
              <a:buNone/>
            </a:pPr>
            <a:r>
              <a:rPr dirty="0"/>
              <a:t>- System flags for investigation </a:t>
            </a:r>
            <a:endParaRPr lang="en-US" dirty="0"/>
          </a:p>
          <a:p>
            <a:pPr marL="0" lvl="0" indent="0">
              <a:buNone/>
            </a:pPr>
            <a:r>
              <a:rPr dirty="0"/>
              <a:t>- Might indicate staffing, inventory, or equipment problems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AI Monitoring Capabilities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Systems can monitor simultaneously:</a:t>
            </a:r>
          </a:p>
          <a:p>
            <a:pPr lvl="0"/>
            <a:r>
              <a:t>Sales patterns deviating from norms</a:t>
            </a:r>
          </a:p>
          <a:p>
            <a:pPr lvl="0"/>
            <a:r>
              <a:t>Customer behavior changes</a:t>
            </a:r>
          </a:p>
          <a:p>
            <a:pPr lvl="0"/>
            <a:r>
              <a:t>Operational metrics outside ranges</a:t>
            </a:r>
          </a:p>
          <a:p>
            <a:pPr lvl="0"/>
            <a:r>
              <a:t>Financial indicators showing unexpected changes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Explainable AI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AI systems that can explain their findings:</a:t>
            </a:r>
          </a:p>
          <a:p>
            <a:pPr marL="0" lvl="0" indent="0">
              <a:buNone/>
            </a:pPr>
            <a:r>
              <a:rPr i="1"/>
              <a:t>“Customer cancellations increased 15% this month. Main factors were customers with technical support problems in past 30 days. Customers with 2+ support tickets and 24+ hour response times most likely to cancel.”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Pattern Recognition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AI excels at finding complex patterns:</a:t>
            </a:r>
          </a:p>
          <a:p>
            <a:pPr marL="0" lvl="0" indent="0">
              <a:buNone/>
            </a:pPr>
            <a:r>
              <a:rPr b="1"/>
              <a:t>Clustering</a:t>
            </a:r>
            <a:r>
              <a:t>: Group similar customers/situations </a:t>
            </a:r>
            <a:r>
              <a:rPr b="1"/>
              <a:t>Association Analysis</a:t>
            </a:r>
            <a:r>
              <a:t>: Reveal event relationships </a:t>
            </a:r>
            <a:r>
              <a:rPr b="1"/>
              <a:t>Sequential Patterns</a:t>
            </a:r>
            <a:r>
              <a:t>: Identify recurring sequences </a:t>
            </a:r>
            <a:r>
              <a:rPr b="1"/>
              <a:t>Text Analysis</a:t>
            </a:r>
            <a:r>
              <a:t>: Process reviews, tickets, social media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Human-AI Partnership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Most successful approach combines:</a:t>
            </a:r>
          </a:p>
          <a:p>
            <a:pPr marL="0" lvl="0" indent="0">
              <a:buNone/>
            </a:pPr>
            <a:r>
              <a:rPr b="1" dirty="0"/>
              <a:t>AI Strengths</a:t>
            </a:r>
            <a:r>
              <a:rPr dirty="0"/>
              <a:t>: Data processing, pattern detection </a:t>
            </a:r>
            <a:endParaRPr lang="en-US" dirty="0"/>
          </a:p>
          <a:p>
            <a:pPr marL="0" lvl="0" indent="0">
              <a:buNone/>
            </a:pPr>
            <a:r>
              <a:rPr b="1" dirty="0"/>
              <a:t>Human Strengths</a:t>
            </a:r>
            <a:r>
              <a:rPr dirty="0"/>
              <a:t>: Context, validation, strategic thinking</a:t>
            </a:r>
          </a:p>
          <a:p>
            <a:pPr marL="0" lvl="0" indent="0">
              <a:buNone/>
            </a:pPr>
            <a:endParaRPr lang="en-US" dirty="0"/>
          </a:p>
          <a:p>
            <a:pPr marL="0" lvl="0" indent="0">
              <a:buNone/>
            </a:pPr>
            <a:r>
              <a:rPr dirty="0"/>
              <a:t>Neither alone is as effective as working together.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Diagnostic analytics moves beyond reporting to understanding:</a:t>
            </a:r>
          </a:p>
          <a:p>
            <a:pPr lvl="0"/>
            <a:r>
              <a:t>Correlation vs. causation is critical for good decisions</a:t>
            </a:r>
          </a:p>
          <a:p>
            <a:pPr lvl="0"/>
            <a:r>
              <a:t>Breaking down data reveals hidden insights</a:t>
            </a:r>
          </a:p>
          <a:p>
            <a:pPr lvl="0"/>
            <a:r>
              <a:t>Systematic investigation prevents wasted resources</a:t>
            </a:r>
          </a:p>
          <a:p>
            <a:pPr lvl="0"/>
            <a:r>
              <a:t>AI enhances but doesn’t replace human judgment</a:t>
            </a:r>
          </a:p>
          <a:p>
            <a:pPr lvl="0"/>
            <a:r>
              <a:t>The goal is answering “why” to solve real problems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What Is Diagnostic Analytics?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Diagnostic analytics goes beyond “what happened” to investigate</a:t>
            </a:r>
            <a:endParaRPr lang="en-US" dirty="0"/>
          </a:p>
          <a:p>
            <a:pPr marL="0" lvl="0" indent="0">
              <a:buNone/>
            </a:pPr>
            <a:r>
              <a:rPr dirty="0"/>
              <a:t> “why it happened.”</a:t>
            </a:r>
          </a:p>
          <a:p>
            <a:pPr lvl="0"/>
            <a:r>
              <a:rPr dirty="0"/>
              <a:t>Like being a detective investigating business problems</a:t>
            </a:r>
          </a:p>
          <a:p>
            <a:pPr lvl="0"/>
            <a:r>
              <a:rPr dirty="0"/>
              <a:t>Moves from symptoms to root causes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Phone Analogy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 dirty="0"/>
              <a:t>Descriptive Analytics</a:t>
            </a:r>
            <a:r>
              <a:rPr dirty="0"/>
              <a:t>: “Your phone is not working”</a:t>
            </a:r>
          </a:p>
          <a:p>
            <a:pPr marL="0" lvl="0" indent="0">
              <a:buNone/>
            </a:pPr>
            <a:r>
              <a:rPr b="1" dirty="0"/>
              <a:t>Diagnostic Analytics</a:t>
            </a:r>
            <a:r>
              <a:rPr dirty="0"/>
              <a:t>: Investigates whether the problem is: </a:t>
            </a:r>
            <a:endParaRPr lang="en-US" dirty="0"/>
          </a:p>
          <a:p>
            <a:pPr marL="0" lvl="0" indent="0">
              <a:buNone/>
            </a:pPr>
            <a:r>
              <a:rPr dirty="0"/>
              <a:t>- Dead battery </a:t>
            </a:r>
            <a:endParaRPr lang="en-US" dirty="0"/>
          </a:p>
          <a:p>
            <a:pPr marL="0" lvl="0" indent="0">
              <a:buNone/>
            </a:pPr>
            <a:r>
              <a:rPr dirty="0"/>
              <a:t>- No internet connection </a:t>
            </a:r>
            <a:endParaRPr lang="en-US" dirty="0"/>
          </a:p>
          <a:p>
            <a:pPr marL="0" lvl="0" indent="0">
              <a:buNone/>
            </a:pPr>
            <a:r>
              <a:rPr dirty="0"/>
              <a:t>- Broken screen </a:t>
            </a:r>
            <a:endParaRPr lang="en-US" dirty="0"/>
          </a:p>
          <a:p>
            <a:pPr marL="0" lvl="0" indent="0">
              <a:buNone/>
            </a:pPr>
            <a:r>
              <a:rPr dirty="0"/>
              <a:t>- Software issue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Why Detective Work Matters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Without proper investigation, companies often:</a:t>
            </a:r>
          </a:p>
          <a:p>
            <a:pPr lvl="0"/>
            <a:r>
              <a:t>Try to fix the wrong things</a:t>
            </a:r>
          </a:p>
          <a:p>
            <a:pPr lvl="0"/>
            <a:r>
              <a:t>Waste money on ineffective solutions</a:t>
            </a:r>
          </a:p>
          <a:p>
            <a:pPr lvl="0"/>
            <a:r>
              <a:t>Let problems keep happening</a:t>
            </a:r>
          </a:p>
          <a:p>
            <a:pPr lvl="0"/>
            <a:r>
              <a:t>Miss the real underlying causes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Clothing Store Investigation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Initial observations don’t tell the whole story:</a:t>
            </a:r>
          </a:p>
          <a:p>
            <a:pPr lvl="0"/>
            <a:r>
              <a:t>New social media advertising started when costs increased</a:t>
            </a:r>
          </a:p>
          <a:p>
            <a:pPr lvl="0"/>
            <a:r>
              <a:t>But correlation doesn’t equal causation</a:t>
            </a:r>
          </a:p>
          <a:p>
            <a:pPr lvl="0"/>
            <a:r>
              <a:t>Real problems might be target audience mismatch</a:t>
            </a:r>
          </a:p>
          <a:p>
            <a:pPr lvl="0"/>
            <a:r>
              <a:t>Website technical issues during same period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Correlation vs. Causation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The most important concept in business analytics.</a:t>
            </a:r>
          </a:p>
          <a:p>
            <a:pPr marL="0" lvl="0" indent="0">
              <a:buNone/>
            </a:pPr>
            <a:endParaRPr lang="en-US" b="1" dirty="0"/>
          </a:p>
          <a:p>
            <a:pPr marL="0" lvl="0" indent="0">
              <a:buNone/>
            </a:pPr>
            <a:r>
              <a:rPr b="1" dirty="0"/>
              <a:t>Correlation</a:t>
            </a:r>
            <a:r>
              <a:rPr dirty="0"/>
              <a:t>: Two things happen together </a:t>
            </a:r>
            <a:endParaRPr lang="en-US" dirty="0"/>
          </a:p>
          <a:p>
            <a:pPr marL="0" lvl="0" indent="0">
              <a:buNone/>
            </a:pPr>
            <a:r>
              <a:rPr b="1" dirty="0"/>
              <a:t>Causation</a:t>
            </a:r>
            <a:r>
              <a:rPr dirty="0"/>
              <a:t>: One thing directly causes another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Ice Cream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When it gets hot outside:</a:t>
            </a:r>
          </a:p>
          <a:p>
            <a:pPr lvl="0"/>
            <a:r>
              <a:t>Ice cream sales increase</a:t>
            </a:r>
          </a:p>
          <a:p>
            <a:pPr lvl="0"/>
            <a:r>
              <a:t>Swimming increases</a:t>
            </a:r>
          </a:p>
          <a:p>
            <a:pPr marL="0" lvl="0" indent="0">
              <a:buNone/>
            </a:pPr>
            <a:r>
              <a:t>These are </a:t>
            </a:r>
            <a:r>
              <a:rPr b="1"/>
              <a:t>correlated</a:t>
            </a:r>
            <a:r>
              <a:t> but eating ice cream doesn’t </a:t>
            </a:r>
            <a:r>
              <a:rPr b="1"/>
              <a:t>cause</a:t>
            </a:r>
            <a:r>
              <a:t> swimming.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1137</Words>
  <Application>Microsoft Office PowerPoint</Application>
  <PresentationFormat>Widescreen</PresentationFormat>
  <Paragraphs>211</Paragraphs>
  <Slides>37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1" baseType="lpstr">
      <vt:lpstr>Aptos</vt:lpstr>
      <vt:lpstr>Aptos Display</vt:lpstr>
      <vt:lpstr>Arial</vt:lpstr>
      <vt:lpstr>Office Theme</vt:lpstr>
      <vt:lpstr>This video accompanies</vt:lpstr>
      <vt:lpstr>Chapter 3: Diagnostic Analytics</vt:lpstr>
      <vt:lpstr>The Online Clothing Store Mystery</vt:lpstr>
      <vt:lpstr>What Is Diagnostic Analytics?</vt:lpstr>
      <vt:lpstr>The Phone Analogy</vt:lpstr>
      <vt:lpstr>Why Detective Work Matters</vt:lpstr>
      <vt:lpstr>The Clothing Store Investigation</vt:lpstr>
      <vt:lpstr>Correlation vs. Causation</vt:lpstr>
      <vt:lpstr>The Ice Cream Example</vt:lpstr>
      <vt:lpstr>Business Correlation Examples</vt:lpstr>
      <vt:lpstr>Testing for Real Cause-and-Effect</vt:lpstr>
      <vt:lpstr>A/B Testing Example</vt:lpstr>
      <vt:lpstr>When Experiments Aren’t Possible</vt:lpstr>
      <vt:lpstr>Four Questions for Cause-and-Effect</vt:lpstr>
      <vt:lpstr>Breaking Down Big Numbers</vt:lpstr>
      <vt:lpstr>The Report Card Analogy</vt:lpstr>
      <vt:lpstr>Business Data Pyramid</vt:lpstr>
      <vt:lpstr>Customer Segmentation</vt:lpstr>
      <vt:lpstr>Telecommunications Investigation</vt:lpstr>
      <vt:lpstr>Step 1: Customer Types</vt:lpstr>
      <vt:lpstr>Step 2: Service Types</vt:lpstr>
      <vt:lpstr>Step 3: Geographic Areas</vt:lpstr>
      <vt:lpstr>Step 4: Timeline Analysis</vt:lpstr>
      <vt:lpstr>Investigation Results</vt:lpstr>
      <vt:lpstr>Root Cause Analysis</vt:lpstr>
      <vt:lpstr>The 5 Whys Technique</vt:lpstr>
      <vt:lpstr>Fishbone Diagram</vt:lpstr>
      <vt:lpstr>Customer Service Investigation</vt:lpstr>
      <vt:lpstr>Key Investigation Findings</vt:lpstr>
      <vt:lpstr>Recommended Actions</vt:lpstr>
      <vt:lpstr>AI-Powered Investigation</vt:lpstr>
      <vt:lpstr>Automatic Problem Detection</vt:lpstr>
      <vt:lpstr>AI Monitoring Capabilities</vt:lpstr>
      <vt:lpstr>Explainable AI</vt:lpstr>
      <vt:lpstr>Pattern Recognition</vt:lpstr>
      <vt:lpstr>Human-AI Partnership</vt:lpstr>
      <vt:lpstr>Key Takeaways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Diagnostic Analytics</dc:title>
  <dc:creator>Kim Seefeld</dc:creator>
  <cp:keywords/>
  <cp:lastModifiedBy>Kim Seefeld</cp:lastModifiedBy>
  <cp:revision>1</cp:revision>
  <dcterms:created xsi:type="dcterms:W3CDTF">2026-01-09T01:15:12Z</dcterms:created>
  <dcterms:modified xsi:type="dcterms:W3CDTF">2026-03-01T23:50:37Z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Chapter 3: Investigating Why Things Happen in Business</vt:lpwstr>
  </property>
</Properties>
</file>