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Props/app0.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package/2006/relationships/metadata/extended-properties" Target="docProps/app0.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92"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1A9E7E-7F77-4BA6-A93F-4E18E9EEFE5B}" v="5" dt="2026-03-02T03:05:26.6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90" d="100"/>
          <a:sy n="90" d="100"/>
        </p:scale>
        <p:origin x="1308"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m Seefeld" userId="9280da10541980ae" providerId="LiveId" clId="{D8449322-6F1D-49C5-868C-1ACCF9F0A711}"/>
    <pc:docChg chg="addSld modSld">
      <pc:chgData name="Kim Seefeld" userId="9280da10541980ae" providerId="LiveId" clId="{D8449322-6F1D-49C5-868C-1ACCF9F0A711}" dt="2026-03-02T03:05:26.635" v="12"/>
      <pc:docMkLst>
        <pc:docMk/>
      </pc:docMkLst>
      <pc:sldChg chg="modSp add mod">
        <pc:chgData name="Kim Seefeld" userId="9280da10541980ae" providerId="LiveId" clId="{D8449322-6F1D-49C5-868C-1ACCF9F0A711}" dt="2026-03-02T03:05:26.635" v="12"/>
        <pc:sldMkLst>
          <pc:docMk/>
          <pc:sldMk cId="0" sldId="292"/>
        </pc:sldMkLst>
        <pc:spChg chg="mod">
          <ac:chgData name="Kim Seefeld" userId="9280da10541980ae" providerId="LiveId" clId="{D8449322-6F1D-49C5-868C-1ACCF9F0A711}" dt="2026-03-02T03:05:26.635" v="12"/>
          <ac:spMkLst>
            <pc:docMk/>
            <pc:sldMk cId="0" sldId="292"/>
            <ac:spMk id="2" creationId="{00522159-EF18-025A-5FF1-CF0CEAB5409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495B7A3-3F33-4169-C7B7-7E379873CC1B}"/>
              </a:ext>
            </a:extLst>
          </p:cNvPr>
          <p:cNvSpPr>
            <a:spLocks noGrp="1"/>
          </p:cNvSpPr>
          <p:nvPr>
            <p:ph type="subTitle" idx="1"/>
          </p:nvPr>
        </p:nvSpPr>
        <p:spPr>
          <a:xfrm>
            <a:off x="1524000" y="3602038"/>
            <a:ext cx="9144000" cy="1655762"/>
          </a:xfrm>
        </p:spPr>
        <p:txBody>
          <a:bodyPr/>
          <a:lstStyle>
            <a:lvl1pPr marL="0" indent="0" algn="ctr">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Title 8">
            <a:extLst>
              <a:ext uri="{FF2B5EF4-FFF2-40B4-BE49-F238E27FC236}">
                <a16:creationId xmlns:a16="http://schemas.microsoft.com/office/drawing/2014/main" id="{A6D1B549-AC8A-B243-953C-3678907EE586}"/>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60285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35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15B42-1BD9-3D59-C78E-13DDE1C476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EFE919-1979-FD72-1DCD-4CEB488BEB5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326981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2FB4-5FE9-379C-A737-08181ACAC1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B1FCDE-1794-7951-B8DC-E9D62C363ED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F1C924-B5B9-B728-52AC-703721D94F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2E38E064-8D7F-7FB4-2E05-DB44B834B1DC}"/>
              </a:ext>
            </a:extLst>
          </p:cNvPr>
          <p:cNvSpPr>
            <a:spLocks noGrp="1"/>
          </p:cNvSpPr>
          <p:nvPr>
            <p:ph type="sldNum" sz="quarter" idx="11"/>
          </p:nvPr>
        </p:nvSpPr>
        <p:spPr>
          <a:xfrm>
            <a:off x="8610600" y="6356350"/>
            <a:ext cx="2743200" cy="365125"/>
          </a:xfrm>
          <a:prstGeom prst="rect">
            <a:avLst/>
          </a:prstGeom>
        </p:spPr>
        <p:txBody>
          <a:bodyPr/>
          <a:lstStyle/>
          <a:p>
            <a:fld id="{903233A0-0FF0-4F55-A73A-F1A4C923830A}" type="slidenum">
              <a:rPr lang="en-US" smtClean="0"/>
              <a:t>‹#›</a:t>
            </a:fld>
            <a:endParaRPr lang="en-US"/>
          </a:p>
        </p:txBody>
      </p:sp>
    </p:spTree>
    <p:extLst>
      <p:ext uri="{BB962C8B-B14F-4D97-AF65-F5344CB8AC3E}">
        <p14:creationId xmlns:p14="http://schemas.microsoft.com/office/powerpoint/2010/main" val="426784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810E3-3E89-2B0B-B2B1-2955F8AC041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B00E5DF-38EE-AC65-CA03-C7713F7759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157B3D3-2D96-3476-067F-E4FAE9EEB1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E677CF-578B-6BB1-4811-FB73B8A2BA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9623C9-AA7E-F01D-C1DC-17B05697C94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10">
            <a:extLst>
              <a:ext uri="{FF2B5EF4-FFF2-40B4-BE49-F238E27FC236}">
                <a16:creationId xmlns:a16="http://schemas.microsoft.com/office/drawing/2014/main" id="{A9BCC88D-DC47-D749-052B-7A6286B6916B}"/>
              </a:ext>
            </a:extLst>
          </p:cNvPr>
          <p:cNvSpPr>
            <a:spLocks noGrp="1"/>
          </p:cNvSpPr>
          <p:nvPr>
            <p:ph type="sldNum" sz="quarter" idx="11"/>
          </p:nvPr>
        </p:nvSpPr>
        <p:spPr>
          <a:xfrm>
            <a:off x="8610600" y="6356350"/>
            <a:ext cx="2743200" cy="365125"/>
          </a:xfrm>
          <a:prstGeom prst="rect">
            <a:avLst/>
          </a:prstGeom>
        </p:spPr>
        <p:txBody>
          <a:bodyPr/>
          <a:lstStyle/>
          <a:p>
            <a:fld id="{903233A0-0FF0-4F55-A73A-F1A4C923830A}" type="slidenum">
              <a:rPr lang="en-US" smtClean="0"/>
              <a:t>‹#›</a:t>
            </a:fld>
            <a:endParaRPr lang="en-US"/>
          </a:p>
        </p:txBody>
      </p:sp>
    </p:spTree>
    <p:extLst>
      <p:ext uri="{BB962C8B-B14F-4D97-AF65-F5344CB8AC3E}">
        <p14:creationId xmlns:p14="http://schemas.microsoft.com/office/powerpoint/2010/main" val="322420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AE837-2D62-2744-4284-991E821FAA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8040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824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3006B-F0B9-113E-7CBB-A251427303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D69C5C-237F-05F0-24F0-0BC4700C47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7C953C8-76C8-8369-6ACD-1E399C1DAA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Slide Number Placeholder 8">
            <a:extLst>
              <a:ext uri="{FF2B5EF4-FFF2-40B4-BE49-F238E27FC236}">
                <a16:creationId xmlns:a16="http://schemas.microsoft.com/office/drawing/2014/main" id="{508B7C94-7674-9FD2-19EB-C168681E2E47}"/>
              </a:ext>
            </a:extLst>
          </p:cNvPr>
          <p:cNvSpPr>
            <a:spLocks noGrp="1"/>
          </p:cNvSpPr>
          <p:nvPr>
            <p:ph type="sldNum" sz="quarter" idx="11"/>
          </p:nvPr>
        </p:nvSpPr>
        <p:spPr>
          <a:xfrm>
            <a:off x="8610600" y="6356350"/>
            <a:ext cx="2743200" cy="365125"/>
          </a:xfrm>
          <a:prstGeom prst="rect">
            <a:avLst/>
          </a:prstGeom>
        </p:spPr>
        <p:txBody>
          <a:bodyPr/>
          <a:lstStyle/>
          <a:p>
            <a:fld id="{903233A0-0FF0-4F55-A73A-F1A4C923830A}" type="slidenum">
              <a:rPr lang="en-US" smtClean="0"/>
              <a:t>‹#›</a:t>
            </a:fld>
            <a:endParaRPr lang="en-US"/>
          </a:p>
        </p:txBody>
      </p:sp>
    </p:spTree>
    <p:extLst>
      <p:ext uri="{BB962C8B-B14F-4D97-AF65-F5344CB8AC3E}">
        <p14:creationId xmlns:p14="http://schemas.microsoft.com/office/powerpoint/2010/main" val="3975944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CE75E-890F-0884-A788-0032220A9B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ACAA02-62FF-454C-0E1A-2DAE4044BF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B7D7F4-F77D-2CBD-FC0F-7A9BDF6671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Footer Placeholder 7">
            <a:extLst>
              <a:ext uri="{FF2B5EF4-FFF2-40B4-BE49-F238E27FC236}">
                <a16:creationId xmlns:a16="http://schemas.microsoft.com/office/drawing/2014/main" id="{26274ED2-9121-CD43-9B4C-9A43FA5D7441}"/>
              </a:ext>
            </a:extLst>
          </p:cNvPr>
          <p:cNvSpPr>
            <a:spLocks noGrp="1"/>
          </p:cNvSpPr>
          <p:nvPr>
            <p:ph type="ftr" sz="quarter" idx="10"/>
          </p:nvPr>
        </p:nvSpPr>
        <p:spPr>
          <a:xfrm>
            <a:off x="213230" y="6337788"/>
            <a:ext cx="4114800" cy="365125"/>
          </a:xfrm>
          <a:prstGeom prst="rect">
            <a:avLst/>
          </a:prstGeom>
        </p:spPr>
        <p:txBody>
          <a:bodyPr/>
          <a:lstStyle/>
          <a:p>
            <a:r>
              <a:rPr lang="en-US"/>
              <a:t>www.dataanalyticscurriculum.com</a:t>
            </a:r>
            <a:endParaRPr lang="en-US" dirty="0"/>
          </a:p>
        </p:txBody>
      </p:sp>
      <p:sp>
        <p:nvSpPr>
          <p:cNvPr id="9" name="Slide Number Placeholder 8">
            <a:extLst>
              <a:ext uri="{FF2B5EF4-FFF2-40B4-BE49-F238E27FC236}">
                <a16:creationId xmlns:a16="http://schemas.microsoft.com/office/drawing/2014/main" id="{8A050447-F59A-98EA-1418-4EC661ADB2CC}"/>
              </a:ext>
            </a:extLst>
          </p:cNvPr>
          <p:cNvSpPr>
            <a:spLocks noGrp="1"/>
          </p:cNvSpPr>
          <p:nvPr>
            <p:ph type="sldNum" sz="quarter" idx="11"/>
          </p:nvPr>
        </p:nvSpPr>
        <p:spPr>
          <a:xfrm>
            <a:off x="8610600" y="6356350"/>
            <a:ext cx="2743200" cy="365125"/>
          </a:xfrm>
          <a:prstGeom prst="rect">
            <a:avLst/>
          </a:prstGeom>
        </p:spPr>
        <p:txBody>
          <a:bodyPr/>
          <a:lstStyle/>
          <a:p>
            <a:fld id="{903233A0-0FF0-4F55-A73A-F1A4C923830A}" type="slidenum">
              <a:rPr lang="en-US" smtClean="0"/>
              <a:t>‹#›</a:t>
            </a:fld>
            <a:endParaRPr lang="en-US"/>
          </a:p>
        </p:txBody>
      </p:sp>
    </p:spTree>
    <p:extLst>
      <p:ext uri="{BB962C8B-B14F-4D97-AF65-F5344CB8AC3E}">
        <p14:creationId xmlns:p14="http://schemas.microsoft.com/office/powerpoint/2010/main" val="3518132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526420-E684-3268-D4E9-F9040BAFA2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050B632-B813-7790-FF8D-DC5243BE3A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a:extLst>
              <a:ext uri="{FF2B5EF4-FFF2-40B4-BE49-F238E27FC236}">
                <a16:creationId xmlns:a16="http://schemas.microsoft.com/office/drawing/2014/main" id="{743FA52C-E727-BF41-E0A0-B12DF16AD468}"/>
              </a:ext>
            </a:extLst>
          </p:cNvPr>
          <p:cNvSpPr txBox="1"/>
          <p:nvPr userDrawn="1"/>
        </p:nvSpPr>
        <p:spPr>
          <a:xfrm>
            <a:off x="3578044" y="6218078"/>
            <a:ext cx="8613956" cy="338554"/>
          </a:xfrm>
          <a:prstGeom prst="rect">
            <a:avLst/>
          </a:prstGeom>
          <a:noFill/>
        </p:spPr>
        <p:txBody>
          <a:bodyPr wrap="square" rtlCol="0">
            <a:spAutoFit/>
          </a:bodyPr>
          <a:lstStyle/>
          <a:p>
            <a:r>
              <a:rPr lang="en-US" sz="1600" dirty="0"/>
              <a:t>Accessible and Inclusive AI &amp; Data Learning for Everyone                       </a:t>
            </a:r>
            <a:r>
              <a:rPr lang="en-US" sz="1600" b="1" dirty="0"/>
              <a:t>www.DataJoyAI.com</a:t>
            </a:r>
            <a:endParaRPr lang="en-US" sz="1600" b="1" i="1" dirty="0"/>
          </a:p>
        </p:txBody>
      </p:sp>
      <p:pic>
        <p:nvPicPr>
          <p:cNvPr id="5" name="Picture 4" descr="A blue and green letters  AI-generated content may be incorrect.">
            <a:extLst>
              <a:ext uri="{FF2B5EF4-FFF2-40B4-BE49-F238E27FC236}">
                <a16:creationId xmlns:a16="http://schemas.microsoft.com/office/drawing/2014/main" id="{CBDF257C-5DA4-7EF4-A51B-9A0E6E9A23B3}"/>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53279" y="6083284"/>
            <a:ext cx="2595417" cy="615468"/>
          </a:xfrm>
          <a:prstGeom prst="rect">
            <a:avLst/>
          </a:prstGeom>
        </p:spPr>
      </p:pic>
      <p:pic>
        <p:nvPicPr>
          <p:cNvPr id="7" name="Picture 6" descr="A black silhouette of a person  AI-generated content may be incorrect.">
            <a:extLst>
              <a:ext uri="{FF2B5EF4-FFF2-40B4-BE49-F238E27FC236}">
                <a16:creationId xmlns:a16="http://schemas.microsoft.com/office/drawing/2014/main" id="{FBC28EA2-8877-C89B-92A1-CDB03F0D4830}"/>
              </a:ext>
            </a:extLst>
          </p:cNvPr>
          <p:cNvPicPr>
            <a:picLocks noChangeAspect="1"/>
          </p:cNvPicPr>
          <p:nvPr userDrawn="1"/>
        </p:nvPicPr>
        <p:blipFill>
          <a:blip r:embed="rId12"/>
          <a:stretch>
            <a:fillRect/>
          </a:stretch>
        </p:blipFill>
        <p:spPr>
          <a:xfrm>
            <a:off x="2900215" y="6104067"/>
            <a:ext cx="546387" cy="546387"/>
          </a:xfrm>
          <a:prstGeom prst="rect">
            <a:avLst/>
          </a:prstGeom>
        </p:spPr>
      </p:pic>
    </p:spTree>
    <p:extLst>
      <p:ext uri="{BB962C8B-B14F-4D97-AF65-F5344CB8AC3E}">
        <p14:creationId xmlns:p14="http://schemas.microsoft.com/office/powerpoint/2010/main" val="3708350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This video accompanies</a:t>
            </a:r>
          </a:p>
        </p:txBody>
      </p:sp>
      <p:pic>
        <p:nvPicPr>
          <p:cNvPr id="4" name="Picture 3">
            <a:extLst>
              <a:ext uri="{FF2B5EF4-FFF2-40B4-BE49-F238E27FC236}">
                <a16:creationId xmlns:a16="http://schemas.microsoft.com/office/drawing/2014/main" id="{904ECF42-33B4-1B57-4A35-EFBF8922A42F}"/>
              </a:ext>
            </a:extLst>
          </p:cNvPr>
          <p:cNvPicPr>
            <a:picLocks noChangeAspect="1"/>
          </p:cNvPicPr>
          <p:nvPr/>
        </p:nvPicPr>
        <p:blipFill>
          <a:blip r:embed="rId2"/>
          <a:stretch>
            <a:fillRect/>
          </a:stretch>
        </p:blipFill>
        <p:spPr>
          <a:xfrm>
            <a:off x="6789842" y="691963"/>
            <a:ext cx="3801005" cy="532521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Customer Service Example - Recommendation</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“We should create a comprehensive FAQ section and improve product pages with better sizing information and clear return policies. This would reduce routine inquiries by 60%, allowing our team to focus on customers who really need personal help. We estimate this would improve response times from 8 hours to 3 hours and reduce complaints by 40%.”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Making Context Compelling</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Good context explains the business situation in terms that matter to your audience: </a:t>
            </a:r>
            <a:endParaRPr lang="en-US" dirty="0"/>
          </a:p>
          <a:p>
            <a:pPr marL="0" lvl="0" indent="0">
              <a:buNone/>
            </a:pPr>
            <a:r>
              <a:rPr dirty="0"/>
              <a:t>- Describes the problem or opportunity </a:t>
            </a:r>
            <a:endParaRPr lang="en-US" dirty="0"/>
          </a:p>
          <a:p>
            <a:pPr marL="0" lvl="0" indent="0">
              <a:buNone/>
            </a:pPr>
            <a:r>
              <a:rPr dirty="0"/>
              <a:t>- Explains why it’s important to address now </a:t>
            </a:r>
            <a:endParaRPr lang="en-US" dirty="0"/>
          </a:p>
          <a:p>
            <a:pPr marL="0" lvl="0" indent="0">
              <a:buNone/>
            </a:pPr>
            <a:r>
              <a:rPr dirty="0"/>
              <a:t>- Sets up the stakes involved </a:t>
            </a:r>
            <a:endParaRPr lang="en-US" dirty="0"/>
          </a:p>
          <a:p>
            <a:pPr marL="0" lvl="0" indent="0">
              <a:buNone/>
            </a:pPr>
            <a:r>
              <a:rPr dirty="0"/>
              <a:t>- Think about what keeps your audience awake at night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Context Examples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dirty="0"/>
              <a:t>Weak:</a:t>
            </a:r>
            <a:r>
              <a:rPr dirty="0"/>
              <a:t> “We analyzed sales data from the past year to identify seasonal trends.”</a:t>
            </a:r>
          </a:p>
          <a:p>
            <a:pPr marL="0" lvl="0" indent="0">
              <a:buNone/>
            </a:pPr>
            <a:endParaRPr lang="en-US" b="1" dirty="0"/>
          </a:p>
          <a:p>
            <a:pPr marL="0" lvl="0" indent="0">
              <a:buNone/>
            </a:pPr>
            <a:r>
              <a:rPr b="1" dirty="0"/>
              <a:t>Strong:</a:t>
            </a:r>
            <a:r>
              <a:rPr dirty="0"/>
              <a:t> “Our inventory costs increased 25% this year because we keep ordering too much of some products and running out of others. With holiday season approaching, we need to understand seasonal patterns to order right amounts and avoid stockouts and excess inventory.”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Turning Data into Clear Insights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a:t>Weak Insight:</a:t>
            </a:r>
            <a:r>
              <a:t> “Sales increased 15% in third quarter.” (Just a fact)</a:t>
            </a:r>
          </a:p>
          <a:p>
            <a:pPr marL="0" lvl="0" indent="0">
              <a:buNone/>
            </a:pPr>
            <a:r>
              <a:rPr b="1"/>
              <a:t>Strong Insight:</a:t>
            </a:r>
            <a:r>
              <a:t> “Sales increased 15% in third quarter, primarily because our new customer referral program brought in 200 new customers who spent average $150 each. This suggests word-of-mouth marketing is more effective than traditional advertising.”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Good Insights Are: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rPr b="1"/>
              <a:t>Surprising:</a:t>
            </a:r>
            <a:r>
              <a:t> Reveal something unexpected that challenges assumptions</a:t>
            </a:r>
          </a:p>
          <a:p>
            <a:pPr lvl="0"/>
            <a:r>
              <a:rPr b="1"/>
              <a:t>Relevant:</a:t>
            </a:r>
            <a:r>
              <a:t> Address business concerns that matter for decisions</a:t>
            </a:r>
          </a:p>
          <a:p>
            <a:pPr lvl="0"/>
            <a:r>
              <a:rPr b="1"/>
              <a:t>Actionable:</a:t>
            </a:r>
            <a:r>
              <a:t> Suggest specific responses or point toward solutions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Restaurant Weekend Complaints Example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dirty="0"/>
              <a:t>Data Observation:</a:t>
            </a:r>
            <a:r>
              <a:rPr dirty="0"/>
              <a:t> “Customer complaints are 60% higher on weekends than weekdays.”</a:t>
            </a:r>
          </a:p>
          <a:p>
            <a:pPr marL="0" lvl="0" indent="0">
              <a:buNone/>
            </a:pPr>
            <a:endParaRPr lang="en-US" b="1" dirty="0"/>
          </a:p>
          <a:p>
            <a:pPr marL="0" lvl="0" indent="0">
              <a:buNone/>
            </a:pPr>
            <a:r>
              <a:rPr b="1" dirty="0"/>
              <a:t>Business Insight:</a:t>
            </a:r>
            <a:r>
              <a:rPr dirty="0"/>
              <a:t> “Weekend complaints are 60% higher because we’re understaffed during busiest periods. Most complaints about slow service and wait times, not food quality. Our weekend staffing model isn’t matching customer demand, and we’re losing revenue because customers leave or don’t return.”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Creating Actionable Recommendations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dirty="0"/>
              <a:t>Weak:</a:t>
            </a:r>
            <a:r>
              <a:rPr dirty="0"/>
              <a:t> “We should improve customer service.” (Vague, no clear guidance)</a:t>
            </a:r>
          </a:p>
          <a:p>
            <a:pPr marL="0" lvl="0" indent="0">
              <a:buNone/>
            </a:pPr>
            <a:endParaRPr lang="en-US" b="1" dirty="0"/>
          </a:p>
          <a:p>
            <a:pPr marL="0" lvl="0" indent="0">
              <a:buNone/>
            </a:pPr>
            <a:r>
              <a:rPr b="1" dirty="0"/>
              <a:t>Strong:</a:t>
            </a:r>
            <a:r>
              <a:rPr dirty="0"/>
              <a:t> “We should hire two additional servers for weekend shifts and implement a reservation system. This would reduce wait times from 25 to 15 minutes and decrease weekend complaints by 50%. Additional staff costs $800/month but should increase weekend revenue by $3,000.”</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Effective Recommendations Include: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Specify exactly what actions to take</a:t>
            </a:r>
          </a:p>
          <a:p>
            <a:pPr lvl="0"/>
            <a:r>
              <a:t>Predict expected results</a:t>
            </a:r>
          </a:p>
          <a:p>
            <a:pPr lvl="0"/>
            <a:r>
              <a:t>Provide business case for investment</a:t>
            </a:r>
          </a:p>
          <a:p>
            <a:pPr lvl="0"/>
            <a:r>
              <a:t>Acknowledge potential challenges</a:t>
            </a:r>
          </a:p>
          <a:p>
            <a:pPr lvl="0"/>
            <a:r>
              <a:t>Make it easy for decision-makers to say yes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Choosing the Right Visual</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Match chart type to your business message: </a:t>
            </a:r>
            <a:endParaRPr lang="en-US" dirty="0"/>
          </a:p>
          <a:p>
            <a:pPr marL="0" lvl="0" indent="0">
              <a:buNone/>
            </a:pPr>
            <a:r>
              <a:rPr dirty="0"/>
              <a:t>- </a:t>
            </a:r>
            <a:r>
              <a:rPr b="1" dirty="0"/>
              <a:t>Line charts:</a:t>
            </a:r>
            <a:r>
              <a:rPr dirty="0"/>
              <a:t> Show changes over time (trends, patterns) </a:t>
            </a:r>
            <a:endParaRPr lang="en-US" dirty="0"/>
          </a:p>
          <a:p>
            <a:pPr marL="0" lvl="0" indent="0">
              <a:buNone/>
            </a:pPr>
            <a:r>
              <a:rPr dirty="0"/>
              <a:t>- </a:t>
            </a:r>
            <a:r>
              <a:rPr b="1" dirty="0"/>
              <a:t>Bar charts:</a:t>
            </a:r>
            <a:r>
              <a:rPr dirty="0"/>
              <a:t> Compare different categories or groups </a:t>
            </a:r>
            <a:endParaRPr lang="en-US" dirty="0"/>
          </a:p>
          <a:p>
            <a:pPr marL="0" lvl="0" indent="0">
              <a:buNone/>
            </a:pPr>
            <a:r>
              <a:rPr dirty="0"/>
              <a:t>- </a:t>
            </a:r>
            <a:r>
              <a:rPr b="1" dirty="0"/>
              <a:t>Pie charts:</a:t>
            </a:r>
            <a:r>
              <a:rPr dirty="0"/>
              <a:t> Show parts relating to whole (use sparingly) </a:t>
            </a:r>
            <a:endParaRPr lang="en-US" dirty="0"/>
          </a:p>
          <a:p>
            <a:pPr marL="0" lvl="0" indent="0">
              <a:buNone/>
            </a:pPr>
            <a:r>
              <a:rPr dirty="0"/>
              <a:t>- </a:t>
            </a:r>
            <a:r>
              <a:rPr b="1" dirty="0"/>
              <a:t>Tables:</a:t>
            </a:r>
            <a:r>
              <a:rPr dirty="0"/>
              <a:t> Present precise numbers when exact values needed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Making Visuals Clear and Professional</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Clear, descriptive titles that summarize main message</a:t>
            </a:r>
          </a:p>
          <a:p>
            <a:pPr lvl="0"/>
            <a:r>
              <a:t>Label axes clearly with units of measurement</a:t>
            </a:r>
          </a:p>
          <a:p>
            <a:pPr lvl="0"/>
            <a:r>
              <a:t>Use colors strategically to highlight important information</a:t>
            </a:r>
          </a:p>
          <a:p>
            <a:pPr lvl="0"/>
            <a:r>
              <a:t>Keep charts simple and focused</a:t>
            </a:r>
          </a:p>
          <a:p>
            <a:pPr lvl="0"/>
            <a:r>
              <a:t>Remove unnecessary elements that don’t add understanding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lvl="0"/>
            <a:r>
              <a:rPr lang="en-US" dirty="0"/>
              <a:t>Chapter 6: Communicating Results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Visual Title Examples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a:t>Weak:</a:t>
            </a:r>
            <a:r>
              <a:t> “Sales Data”</a:t>
            </a:r>
          </a:p>
          <a:p>
            <a:pPr marL="0" lvl="0" indent="0">
              <a:buNone/>
            </a:pPr>
            <a:r>
              <a:rPr b="1"/>
              <a:t>Strong:</a:t>
            </a:r>
            <a:r>
              <a:t> “Monthly Sales Revenue Shows 15% Growth in Q3”</a:t>
            </a:r>
          </a:p>
          <a:p>
            <a:pPr marL="0" lvl="0" indent="0">
              <a:buNone/>
            </a:pPr>
            <a:r>
              <a:t>The title should summarize the key point before people study details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Using Visuals to Support Decisions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Add annotations to highlight key insights directly on charts</a:t>
            </a:r>
          </a:p>
          <a:p>
            <a:pPr lvl="0"/>
            <a:r>
              <a:t>Create before-and-after comparisons for proposed changes</a:t>
            </a:r>
          </a:p>
          <a:p>
            <a:pPr lvl="0"/>
            <a:r>
              <a:t>Use visual hierarchy to guide attention to most important information</a:t>
            </a:r>
          </a:p>
          <a:p>
            <a:pPr lvl="0"/>
            <a:r>
              <a:t>Include trend lines or benchmarks to help interpret performance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Structuring Data-Driven Reports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457200" lvl="0" indent="-457200">
              <a:buAutoNum type="arabicPeriod"/>
            </a:pPr>
            <a:r>
              <a:rPr b="1"/>
              <a:t>Executive Summary:</a:t>
            </a:r>
            <a:r>
              <a:t> Key findings and recommendations (many only read this)</a:t>
            </a:r>
          </a:p>
          <a:p>
            <a:pPr marL="457200" lvl="0" indent="-457200">
              <a:buAutoNum type="arabicPeriod"/>
            </a:pPr>
            <a:r>
              <a:rPr b="1"/>
              <a:t>Context:</a:t>
            </a:r>
            <a:r>
              <a:t> Why this analysis matters</a:t>
            </a:r>
          </a:p>
          <a:p>
            <a:pPr marL="457200" lvl="0" indent="-457200">
              <a:buAutoNum type="arabicPeriod"/>
            </a:pPr>
            <a:r>
              <a:rPr b="1"/>
              <a:t>Methodology:</a:t>
            </a:r>
            <a:r>
              <a:t> How data was collected (brief but credible)</a:t>
            </a:r>
          </a:p>
          <a:p>
            <a:pPr marL="457200" lvl="0" indent="-457200">
              <a:buAutoNum type="arabicPeriod"/>
            </a:pPr>
            <a:r>
              <a:rPr b="1"/>
              <a:t>Findings:</a:t>
            </a:r>
            <a:r>
              <a:t> Organized by importance</a:t>
            </a:r>
          </a:p>
          <a:p>
            <a:pPr marL="457200" lvl="0" indent="-457200">
              <a:buAutoNum type="arabicPeriod"/>
            </a:pPr>
            <a:r>
              <a:rPr b="1"/>
              <a:t>Recommendations:</a:t>
            </a:r>
            <a:r>
              <a:t> Clear, specific, actionable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Writing for Different Audiences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a:t>Executives:</a:t>
            </a:r>
            <a:r>
              <a:t> Strategic implications, bottom-line impact, financial focus</a:t>
            </a:r>
          </a:p>
          <a:p>
            <a:pPr marL="0" lvl="0" indent="0">
              <a:buNone/>
            </a:pPr>
            <a:r>
              <a:rPr b="1"/>
              <a:t>Operations Managers:</a:t>
            </a:r>
            <a:r>
              <a:t> Efficiency, process improvements, resource allocation</a:t>
            </a:r>
          </a:p>
          <a:p>
            <a:pPr marL="0" lvl="0" indent="0">
              <a:buNone/>
            </a:pPr>
            <a:r>
              <a:rPr b="1"/>
              <a:t>Technical Teams:</a:t>
            </a:r>
            <a:r>
              <a:t> Methodological detail, but still focus on business implications</a:t>
            </a:r>
          </a:p>
          <a:p>
            <a:pPr marL="0" lvl="0" indent="0">
              <a:buNone/>
            </a:pPr>
            <a:r>
              <a:rPr b="1"/>
              <a:t>Sales/Marketing:</a:t>
            </a:r>
            <a:r>
              <a:t> Customer insights, market opportunities, competitive advantages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Making Complex Data Accessible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Use analogies and comparisons to make abstract numbers concrete</a:t>
            </a:r>
          </a:p>
          <a:p>
            <a:pPr lvl="0"/>
            <a:r>
              <a:t>Break complex findings into smaller, digestible pieces</a:t>
            </a:r>
          </a:p>
          <a:p>
            <a:pPr lvl="0"/>
            <a:r>
              <a:t>Define technical terms briefly in business language</a:t>
            </a:r>
          </a:p>
          <a:p>
            <a:pPr lvl="0"/>
            <a:r>
              <a:t>Use specific examples to illustrate general findings</a:t>
            </a:r>
          </a:p>
          <a:p>
            <a:pPr lvl="0"/>
            <a:r>
              <a:t>Focus on implications rather than methodology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Analogy Example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a:t>Technical:</a:t>
            </a:r>
            <a:r>
              <a:t> “Customer acquisition cost increased 23%”</a:t>
            </a:r>
          </a:p>
          <a:p>
            <a:pPr marL="0" lvl="0" indent="0">
              <a:buNone/>
            </a:pPr>
            <a:r>
              <a:rPr b="1"/>
              <a:t>Accessible:</a:t>
            </a:r>
            <a:r>
              <a:t> “We’re now spending $23 more to acquire each new customer, which is like adding an extra $2,300 to our monthly marketing budget for every 100 new customers we gain”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Modern Data Storytelling Platforms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rPr b="1"/>
              <a:t>Business Intelligence:</a:t>
            </a:r>
            <a:r>
              <a:t> Tableau, Power BI, Qlik Sense (interactive dashboards)</a:t>
            </a:r>
          </a:p>
          <a:p>
            <a:pPr lvl="0"/>
            <a:r>
              <a:rPr b="1"/>
              <a:t>Presentation Software:</a:t>
            </a:r>
            <a:r>
              <a:t> Prezi, Canva, advanced PowerPoint features</a:t>
            </a:r>
          </a:p>
          <a:p>
            <a:pPr lvl="0"/>
            <a:r>
              <a:rPr b="1"/>
              <a:t>Collaboration Platforms:</a:t>
            </a:r>
            <a:r>
              <a:t> Google Workspace, Microsoft 365, Slack integration</a:t>
            </a:r>
          </a:p>
          <a:p>
            <a:pPr lvl="0"/>
            <a:r>
              <a:rPr b="1"/>
              <a:t>Specialized Tools:</a:t>
            </a:r>
            <a:r>
              <a:t> Flourish, DataWrapper, Infogram</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Automation Benefits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Pull data from multiple sources automatically</a:t>
            </a:r>
          </a:p>
          <a:p>
            <a:pPr lvl="0"/>
            <a:r>
              <a:t>Generate regular reports without manual intervention</a:t>
            </a:r>
          </a:p>
          <a:p>
            <a:pPr lvl="0"/>
            <a:r>
              <a:t>Ensure consistency and reduce errors</a:t>
            </a:r>
          </a:p>
          <a:p>
            <a:pPr lvl="0"/>
            <a:r>
              <a:t>Free up time for strategic analysis</a:t>
            </a:r>
          </a:p>
          <a:p>
            <a:pPr lvl="0"/>
            <a:r>
              <a:t>Enable real-time dashboards and alerts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Digital Presentation Best Practices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Design for scanning rather than reading</a:t>
            </a:r>
          </a:p>
          <a:p>
            <a:pPr lvl="0"/>
            <a:r>
              <a:t>Optimize for different devices and screen sizes</a:t>
            </a:r>
          </a:p>
          <a:p>
            <a:pPr lvl="0"/>
            <a:r>
              <a:t>Use progressive disclosure (high-level → details)</a:t>
            </a:r>
          </a:p>
          <a:p>
            <a:pPr lvl="0"/>
            <a:r>
              <a:t>Make content shareable and accessible</a:t>
            </a:r>
          </a:p>
          <a:p>
            <a:pPr lvl="0"/>
            <a:r>
              <a:t>Include clear calls to action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Testing Your Data Stories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Test digital presentations with real users before distribution</a:t>
            </a:r>
          </a:p>
          <a:p>
            <a:pPr lvl="0"/>
            <a:r>
              <a:t>What seems clear to you might confuse your audience</a:t>
            </a:r>
          </a:p>
          <a:p>
            <a:pPr lvl="0"/>
            <a:r>
              <a:t>Get feedback early to refine message</a:t>
            </a:r>
          </a:p>
          <a:p>
            <a:pPr lvl="0"/>
            <a:r>
              <a:t>Remember digital content can be updated and improved over time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The Coffee Shop Discovery</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You work for a small coffee shop chain and discovered something important: downtown location losing customers monthly, suburban location growing rapidly. You have charts, numbers, detailed analysis. Now the hardest part - explaining this to your boss in a way that makes sense and motivates action.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The Power of Context-Insight-Recommendation</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This framework works because it mirrors how people naturally think: 1. First, understand the situation (context) </a:t>
            </a:r>
            <a:endParaRPr lang="en-US" dirty="0"/>
          </a:p>
          <a:p>
            <a:pPr marL="0" lvl="0" indent="0">
              <a:buNone/>
            </a:pPr>
            <a:r>
              <a:rPr dirty="0"/>
              <a:t>2. Then, know what data reveals (insight)</a:t>
            </a:r>
            <a:br>
              <a:rPr dirty="0"/>
            </a:br>
            <a:r>
              <a:rPr dirty="0"/>
              <a:t>3. Finally, know what to do about it (recommendation)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From Numbers to Business Impact</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a:t>Just Numbers:</a:t>
            </a:r>
            <a:r>
              <a:t> Downtown -15%, Suburban +23%, demographic differences</a:t>
            </a:r>
          </a:p>
          <a:p>
            <a:pPr marL="0" lvl="0" indent="0">
              <a:buNone/>
            </a:pPr>
            <a:r>
              <a:rPr b="1"/>
              <a:t>Business Story:</a:t>
            </a:r>
            <a:r>
              <a:t> Downtown in trouble (office coffee machines), suburban thriving (families), $80K at risk, expansion opportunity</a:t>
            </a:r>
          </a:p>
          <a:p>
            <a:pPr marL="0" lvl="0" indent="0">
              <a:buNone/>
            </a:pPr>
            <a:r>
              <a:t>Stories help people understand not just what’s happening, but why and what it means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Technology Enhances, Doesn’t Replace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Best data visualization software won’t help without clear thinking</a:t>
            </a:r>
          </a:p>
          <a:p>
            <a:pPr lvl="0"/>
            <a:r>
              <a:t>Must first understand audience, clarify message, structure story</a:t>
            </a:r>
          </a:p>
          <a:p>
            <a:pPr lvl="0"/>
            <a:r>
              <a:t>Technology tools support storytelling, don’t replace fundamental communication skills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Key Success Factors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Start with compelling context that explains why analysis matters</a:t>
            </a:r>
          </a:p>
          <a:p>
            <a:pPr lvl="0"/>
            <a:r>
              <a:t>Develop insights that explain what data means for business</a:t>
            </a:r>
          </a:p>
          <a:p>
            <a:pPr lvl="0"/>
            <a:r>
              <a:t>End with specific recommendations that guide action</a:t>
            </a:r>
          </a:p>
          <a:p>
            <a:pPr lvl="0"/>
            <a:r>
              <a:t>Choose visuals that support your message</a:t>
            </a:r>
          </a:p>
          <a:p>
            <a:pPr lvl="0"/>
            <a:r>
              <a:t>Write for your specific audience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Practice Makes Perfect</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Data storytelling is both art and science</a:t>
            </a:r>
          </a:p>
          <a:p>
            <a:pPr lvl="0"/>
            <a:r>
              <a:t>Technical skills can be learned</a:t>
            </a:r>
          </a:p>
          <a:p>
            <a:pPr lvl="0"/>
            <a:r>
              <a:t>Judgment about what stories to tell develops through experience</a:t>
            </a:r>
          </a:p>
          <a:p>
            <a:pPr lvl="0"/>
            <a:r>
              <a:t>Seek feedback from colleagues regularly</a:t>
            </a:r>
          </a:p>
          <a:p>
            <a:pPr lvl="0"/>
            <a:r>
              <a:t>Pay attention to what works with different audiences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Career Impact</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dirty="0"/>
              <a:t>People who master data storytelling have significant advantages: </a:t>
            </a:r>
            <a:endParaRPr lang="en-US" dirty="0"/>
          </a:p>
          <a:p>
            <a:pPr marL="0" lvl="0" indent="0">
              <a:buNone/>
            </a:pPr>
            <a:r>
              <a:rPr dirty="0"/>
              <a:t>- Cut through information overload </a:t>
            </a:r>
            <a:endParaRPr lang="en-US" dirty="0"/>
          </a:p>
          <a:p>
            <a:pPr marL="0" lvl="0" indent="0">
              <a:buNone/>
            </a:pPr>
            <a:r>
              <a:rPr dirty="0"/>
              <a:t>- Focus attention on what matters most</a:t>
            </a:r>
            <a:endParaRPr lang="en-US" dirty="0"/>
          </a:p>
          <a:p>
            <a:pPr marL="0" lvl="0" indent="0">
              <a:buNone/>
            </a:pPr>
            <a:r>
              <a:rPr dirty="0"/>
              <a:t> - Drive action that creates real business value </a:t>
            </a:r>
            <a:endParaRPr lang="en-US" dirty="0"/>
          </a:p>
          <a:p>
            <a:pPr marL="0" lvl="0" indent="0">
              <a:buNone/>
            </a:pPr>
            <a:r>
              <a:rPr dirty="0"/>
              <a:t>- Turn data into decisions and analysis into impact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Key Takeaways</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Data storytelling transforms analysis into compelling business communications</a:t>
            </a:r>
          </a:p>
          <a:p>
            <a:pPr lvl="0"/>
            <a:r>
              <a:t>Context-Insight-Recommendation framework provides powerful structure</a:t>
            </a:r>
          </a:p>
          <a:p>
            <a:pPr lvl="0"/>
            <a:r>
              <a:t>Right visuals make complex data accessible and actionable</a:t>
            </a:r>
          </a:p>
          <a:p>
            <a:pPr lvl="0"/>
            <a:r>
              <a:t>Technology enhances but doesn’t replace clear thinking</a:t>
            </a:r>
          </a:p>
          <a:p>
            <a:pPr lvl="0"/>
            <a:r>
              <a:t>Practice and feedback develop judgment about effective storytelling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Data Storytelling Challenge</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Not enough to find interesting patterns in data</a:t>
            </a:r>
          </a:p>
          <a:p>
            <a:pPr lvl="0"/>
            <a:r>
              <a:t>Must communicate patterns in ways that help people understand</a:t>
            </a:r>
          </a:p>
          <a:p>
            <a:pPr lvl="0"/>
            <a:r>
              <a:t>Like being a translator: numbers and charts → business decisions</a:t>
            </a:r>
          </a:p>
          <a:p>
            <a:pPr lvl="0"/>
            <a:r>
              <a:t>People need stories, not just statistics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Two Ways to Present the Same Information</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rPr b="1" dirty="0"/>
              <a:t>Version 1 (Just Numbers):</a:t>
            </a:r>
            <a:r>
              <a:rPr dirty="0"/>
              <a:t> “Downtown sales decreased 15% over 6 months. Suburban sales increased 23%. Different demographic preferences.”</a:t>
            </a:r>
          </a:p>
          <a:p>
            <a:pPr marL="0" lvl="0" indent="0">
              <a:buNone/>
            </a:pPr>
            <a:endParaRPr lang="en-US" b="1" dirty="0"/>
          </a:p>
          <a:p>
            <a:pPr marL="0" lvl="0" indent="0">
              <a:buNone/>
            </a:pPr>
            <a:r>
              <a:rPr b="1" dirty="0"/>
              <a:t>Version 2 (Data Story):</a:t>
            </a:r>
            <a:r>
              <a:rPr dirty="0"/>
              <a:t> “Our downtown shop is in trouble. Losing 50 customers monthly because office buildings installed coffee machines. Suburban location thriving with families who love kid-friendly atmosphere. Could lose $80,000 this year, but opportunity to expand family-focused approach.”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Why Data Stories Matter</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lvl="0"/>
            <a:r>
              <a:t>Business managers overwhelmed with reports and dashboards</a:t>
            </a:r>
          </a:p>
          <a:p>
            <a:pPr lvl="0"/>
            <a:r>
              <a:t>People who turn information into clear, actionable stories get recommendations implemented</a:t>
            </a:r>
          </a:p>
          <a:p>
            <a:pPr lvl="0"/>
            <a:r>
              <a:t>Good data story = difference between insights being ignored vs. driving real improvements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The Three-Part Framework</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Every effective data story needs:</a:t>
            </a:r>
          </a:p>
          <a:p>
            <a:pPr marL="0" lvl="0" indent="0">
              <a:buNone/>
            </a:pPr>
            <a:r>
              <a:rPr b="1"/>
              <a:t>Context:</a:t>
            </a:r>
            <a:r>
              <a:t> Why should I care about this? </a:t>
            </a:r>
            <a:r>
              <a:rPr b="1"/>
              <a:t>Insight:</a:t>
            </a:r>
            <a:r>
              <a:t> What does the data mean for business? </a:t>
            </a:r>
            <a:r>
              <a:rPr b="1"/>
              <a:t>Recommendation:</a:t>
            </a:r>
            <a:r>
              <a:t> What should we do about it?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Customer Service Example - Context</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“Our customer service team has been overwhelmed lately, with response times getting longer and customer complaints increasing. We need to understand what’s causing these problems so we can fix them before we start losing customers to competitors.”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22159-EF18-025A-5FF1-CF0CEAB54098}"/>
              </a:ext>
            </a:extLst>
          </p:cNvPr>
          <p:cNvSpPr>
            <a:spLocks noGrp="1"/>
          </p:cNvSpPr>
          <p:nvPr>
            <p:ph type="title"/>
          </p:nvPr>
        </p:nvSpPr>
        <p:spPr/>
        <p:txBody>
          <a:bodyPr/>
          <a:lstStyle/>
          <a:p>
            <a:pPr marL="0" lvl="0" indent="0">
              <a:buNone/>
            </a:pPr>
            <a:r>
              <a:t>Customer Service Example - Insight</a:t>
            </a:r>
          </a:p>
        </p:txBody>
      </p:sp>
      <p:sp>
        <p:nvSpPr>
          <p:cNvPr id="3" name="Content Placeholder 2">
            <a:extLst>
              <a:ext uri="{FF2B5EF4-FFF2-40B4-BE49-F238E27FC236}">
                <a16:creationId xmlns:a16="http://schemas.microsoft.com/office/drawing/2014/main" id="{8F85219F-0575-3128-6942-FCD8590E3147}"/>
              </a:ext>
            </a:extLst>
          </p:cNvPr>
          <p:cNvSpPr>
            <a:spLocks noGrp="1"/>
          </p:cNvSpPr>
          <p:nvPr>
            <p:ph idx="1"/>
          </p:nvPr>
        </p:nvSpPr>
        <p:spPr/>
        <p:txBody>
          <a:bodyPr/>
          <a:lstStyle/>
          <a:p>
            <a:pPr marL="0" lvl="0" indent="0">
              <a:buNone/>
            </a:pPr>
            <a:r>
              <a:t>“Our analysis shows that 60% of customer service requests are about the same three issues: order tracking, return policies, and product sizing. These are questions customers could answer themselves with better website information. Our team spends 4 hours daily on repetitive questions instead of helping customers with complex problems.”</a:t>
            </a:r>
          </a:p>
        </p:txBody>
      </p:sp>
    </p:spTree>
  </p:cSld>
  <p:clrMapOvr>
    <a:masterClrMapping/>
  </p:clrMapOvr>
</p:sld>
</file>

<file path=ppt/theme/theme1.xml><?xml version="1.0" encoding="utf-8"?>
<a:theme xmlns:a="http://schemas.openxmlformats.org/drawingml/2006/main" name="Office Theme">
  <a:themeElements>
    <a:clrScheme name="DJA">
      <a:dk1>
        <a:srgbClr val="0A1A2F"/>
      </a:dk1>
      <a:lt1>
        <a:srgbClr val="FFFFFF"/>
      </a:lt1>
      <a:dk2>
        <a:srgbClr val="3E5C76"/>
      </a:dk2>
      <a:lt2>
        <a:srgbClr val="FFFFFF"/>
      </a:lt2>
      <a:accent1>
        <a:srgbClr val="2A7F9E"/>
      </a:accent1>
      <a:accent2>
        <a:srgbClr val="7A6FA1"/>
      </a:accent2>
      <a:accent3>
        <a:srgbClr val="8A7F7A"/>
      </a:accent3>
      <a:accent4>
        <a:srgbClr val="B85C38"/>
      </a:accent4>
      <a:accent5>
        <a:srgbClr val="FFFFFF"/>
      </a:accent5>
      <a:accent6>
        <a:srgbClr val="FFFFFF"/>
      </a:accent6>
      <a:hlink>
        <a:srgbClr val="FFFFFF"/>
      </a:hlink>
      <a:folHlink>
        <a:srgbClr val="FFFF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340</TotalTime>
  <Words>1600</Words>
  <Application>Microsoft Office PowerPoint</Application>
  <PresentationFormat>Widescreen</PresentationFormat>
  <Paragraphs>155</Paragraphs>
  <Slides>36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Aptos</vt:lpstr>
      <vt:lpstr>Aptos Display</vt:lpstr>
      <vt:lpstr>Arial</vt:lpstr>
      <vt:lpstr>Office Theme</vt:lpstr>
      <vt:lpstr>This video accompanies</vt:lpstr>
      <vt:lpstr>Chapter 6: Communicating Results</vt:lpstr>
      <vt:lpstr>The Coffee Shop Discovery</vt:lpstr>
      <vt:lpstr>Data Storytelling Challenge</vt:lpstr>
      <vt:lpstr>Two Ways to Present the Same Information</vt:lpstr>
      <vt:lpstr>Why Data Stories Matter</vt:lpstr>
      <vt:lpstr>The Three-Part Framework</vt:lpstr>
      <vt:lpstr>Customer Service Example - Context</vt:lpstr>
      <vt:lpstr>Customer Service Example - Insight</vt:lpstr>
      <vt:lpstr>Customer Service Example - Recommendation</vt:lpstr>
      <vt:lpstr>Making Context Compelling</vt:lpstr>
      <vt:lpstr>Context Examples</vt:lpstr>
      <vt:lpstr>Turning Data into Clear Insights</vt:lpstr>
      <vt:lpstr>Good Insights Are:</vt:lpstr>
      <vt:lpstr>Restaurant Weekend Complaints Example</vt:lpstr>
      <vt:lpstr>Creating Actionable Recommendations</vt:lpstr>
      <vt:lpstr>Effective Recommendations Include:</vt:lpstr>
      <vt:lpstr>Choosing the Right Visual</vt:lpstr>
      <vt:lpstr>Making Visuals Clear and Professional</vt:lpstr>
      <vt:lpstr>Visual Title Examples</vt:lpstr>
      <vt:lpstr>Using Visuals to Support Decisions</vt:lpstr>
      <vt:lpstr>Structuring Data-Driven Reports</vt:lpstr>
      <vt:lpstr>Writing for Different Audiences</vt:lpstr>
      <vt:lpstr>Making Complex Data Accessible</vt:lpstr>
      <vt:lpstr>Analogy Example</vt:lpstr>
      <vt:lpstr>Modern Data Storytelling Platforms</vt:lpstr>
      <vt:lpstr>Automation Benefits</vt:lpstr>
      <vt:lpstr>Digital Presentation Best Practices</vt:lpstr>
      <vt:lpstr>Testing Your Data Stories</vt:lpstr>
      <vt:lpstr>The Power of Context-Insight-Recommendation</vt:lpstr>
      <vt:lpstr>From Numbers to Business Impact</vt:lpstr>
      <vt:lpstr>Technology Enhances, Doesn’t Replace</vt:lpstr>
      <vt:lpstr>Key Success Factors</vt:lpstr>
      <vt:lpstr>Practice Makes Perfect</vt:lpstr>
      <vt:lpstr>Career Impact</vt:lpstr>
      <vt:lpstr>Key Takeaways</vt:lpstr>
    </vt:vector>
  </TitlesOfParts>
  <LinksUpToDate>false</LinksUpToDate>
  <SharedDoc>false</SharedDoc>
  <HyperlinksChanged>false</HyperlinksChanged>
  <AppVersion>16.0000</AppVersion>
</Properties>
</file>

<file path=docProps/app0.xml><?xml version="1.0" encoding="utf-8"?>
<Properties xmlns="http://schemas.openxmlformats.org/officeDocument/2006/extended-properties" xmlns:vt="http://schemas.openxmlformats.org/officeDocument/2006/docPropsVTypes">
  <TotalTime>24</TotalTime>
  <Words>3</Words>
  <Application>Microsoft Office PowerPoint</Application>
  <PresentationFormat>Widescreen</PresentationFormat>
  <Paragraphs>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Aptos Display</vt:lpstr>
      <vt:lpstr>Arial</vt:lpstr>
      <vt:lpstr>Office Theme</vt:lpstr>
      <vt:lpstr>Slides to Accompany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6: Communicating Results</dc:title>
  <dc:creator>Kim Seefeld</dc:creator>
  <cp:keywords/>
  <cp:lastModifiedBy>Kim Seefeld</cp:lastModifiedBy>
  <cp:revision>2</cp:revision>
  <dcterms:created xsi:type="dcterms:W3CDTF">2026-01-09T01:53:21Z</dcterms:created>
  <dcterms:modified xsi:type="dcterms:W3CDTF">2026-03-02T03:06:09Z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utput">
    <vt:lpwstr/>
  </property>
</Properties>
</file>