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Props/app0.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package/2006/relationships/metadata/extended-properties" Target="docProps/app0.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00ACA6-A79B-4C7E-8AEA-21B528E5098A}" v="3" dt="2026-03-02T03:40:55.0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90" d="100"/>
          <a:sy n="90" d="100"/>
        </p:scale>
        <p:origin x="1308"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495B7A3-3F33-4169-C7B7-7E379873CC1B}"/>
              </a:ext>
            </a:extLst>
          </p:cNvPr>
          <p:cNvSpPr>
            <a:spLocks noGrp="1"/>
          </p:cNvSpPr>
          <p:nvPr>
            <p:ph type="subTitle" idx="1"/>
          </p:nvPr>
        </p:nvSpPr>
        <p:spPr>
          <a:xfrm>
            <a:off x="1524000" y="3602038"/>
            <a:ext cx="9144000" cy="1655762"/>
          </a:xfrm>
        </p:spPr>
        <p:txBody>
          <a:bodyPr/>
          <a:lstStyle>
            <a:lvl1pPr marL="0" indent="0" algn="ctr">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Title 8">
            <a:extLst>
              <a:ext uri="{FF2B5EF4-FFF2-40B4-BE49-F238E27FC236}">
                <a16:creationId xmlns:a16="http://schemas.microsoft.com/office/drawing/2014/main" id="{A6D1B549-AC8A-B243-953C-3678907EE586}"/>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60285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35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15B42-1BD9-3D59-C78E-13DDE1C476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EFE919-1979-FD72-1DCD-4CEB488BEB5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326981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2FB4-5FE9-379C-A737-08181ACAC1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B1FCDE-1794-7951-B8DC-E9D62C363ED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F1C924-B5B9-B728-52AC-703721D94F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2E38E064-8D7F-7FB4-2E05-DB44B834B1DC}"/>
              </a:ext>
            </a:extLst>
          </p:cNvPr>
          <p:cNvSpPr>
            <a:spLocks noGrp="1"/>
          </p:cNvSpPr>
          <p:nvPr>
            <p:ph type="sldNum" sz="quarter" idx="11"/>
          </p:nvPr>
        </p:nvSpPr>
        <p:spPr>
          <a:xfrm>
            <a:off x="8610600" y="6356350"/>
            <a:ext cx="2743200" cy="365125"/>
          </a:xfrm>
          <a:prstGeom prst="rect">
            <a:avLst/>
          </a:prstGeom>
        </p:spPr>
        <p:txBody>
          <a:bodyPr/>
          <a:lstStyle/>
          <a:p>
            <a:fld id="{903233A0-0FF0-4F55-A73A-F1A4C923830A}" type="slidenum">
              <a:rPr lang="en-US" smtClean="0"/>
              <a:t>‹#›</a:t>
            </a:fld>
            <a:endParaRPr lang="en-US"/>
          </a:p>
        </p:txBody>
      </p:sp>
    </p:spTree>
    <p:extLst>
      <p:ext uri="{BB962C8B-B14F-4D97-AF65-F5344CB8AC3E}">
        <p14:creationId xmlns:p14="http://schemas.microsoft.com/office/powerpoint/2010/main" val="426784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810E3-3E89-2B0B-B2B1-2955F8AC041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B00E5DF-38EE-AC65-CA03-C7713F7759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157B3D3-2D96-3476-067F-E4FAE9EEB1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E677CF-578B-6BB1-4811-FB73B8A2BA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9623C9-AA7E-F01D-C1DC-17B05697C94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a:extLst>
              <a:ext uri="{FF2B5EF4-FFF2-40B4-BE49-F238E27FC236}">
                <a16:creationId xmlns:a16="http://schemas.microsoft.com/office/drawing/2014/main" id="{A9BCC88D-DC47-D749-052B-7A6286B6916B}"/>
              </a:ext>
            </a:extLst>
          </p:cNvPr>
          <p:cNvSpPr>
            <a:spLocks noGrp="1"/>
          </p:cNvSpPr>
          <p:nvPr>
            <p:ph type="sldNum" sz="quarter" idx="11"/>
          </p:nvPr>
        </p:nvSpPr>
        <p:spPr>
          <a:xfrm>
            <a:off x="8610600" y="6356350"/>
            <a:ext cx="2743200" cy="365125"/>
          </a:xfrm>
          <a:prstGeom prst="rect">
            <a:avLst/>
          </a:prstGeom>
        </p:spPr>
        <p:txBody>
          <a:bodyPr/>
          <a:lstStyle/>
          <a:p>
            <a:fld id="{903233A0-0FF0-4F55-A73A-F1A4C923830A}" type="slidenum">
              <a:rPr lang="en-US" smtClean="0"/>
              <a:t>‹#›</a:t>
            </a:fld>
            <a:endParaRPr lang="en-US"/>
          </a:p>
        </p:txBody>
      </p:sp>
    </p:spTree>
    <p:extLst>
      <p:ext uri="{BB962C8B-B14F-4D97-AF65-F5344CB8AC3E}">
        <p14:creationId xmlns:p14="http://schemas.microsoft.com/office/powerpoint/2010/main" val="322420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AE837-2D62-2744-4284-991E821FAA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8040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824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3006B-F0B9-113E-7CBB-A251427303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D69C5C-237F-05F0-24F0-0BC4700C47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7C953C8-76C8-8369-6ACD-1E399C1DAA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Slide Number Placeholder 8">
            <a:extLst>
              <a:ext uri="{FF2B5EF4-FFF2-40B4-BE49-F238E27FC236}">
                <a16:creationId xmlns:a16="http://schemas.microsoft.com/office/drawing/2014/main" id="{508B7C94-7674-9FD2-19EB-C168681E2E47}"/>
              </a:ext>
            </a:extLst>
          </p:cNvPr>
          <p:cNvSpPr>
            <a:spLocks noGrp="1"/>
          </p:cNvSpPr>
          <p:nvPr>
            <p:ph type="sldNum" sz="quarter" idx="11"/>
          </p:nvPr>
        </p:nvSpPr>
        <p:spPr>
          <a:xfrm>
            <a:off x="8610600" y="6356350"/>
            <a:ext cx="2743200" cy="365125"/>
          </a:xfrm>
          <a:prstGeom prst="rect">
            <a:avLst/>
          </a:prstGeom>
        </p:spPr>
        <p:txBody>
          <a:bodyPr/>
          <a:lstStyle/>
          <a:p>
            <a:fld id="{903233A0-0FF0-4F55-A73A-F1A4C923830A}" type="slidenum">
              <a:rPr lang="en-US" smtClean="0"/>
              <a:t>‹#›</a:t>
            </a:fld>
            <a:endParaRPr lang="en-US"/>
          </a:p>
        </p:txBody>
      </p:sp>
    </p:spTree>
    <p:extLst>
      <p:ext uri="{BB962C8B-B14F-4D97-AF65-F5344CB8AC3E}">
        <p14:creationId xmlns:p14="http://schemas.microsoft.com/office/powerpoint/2010/main" val="3975944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CE75E-890F-0884-A788-0032220A9B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ACAA02-62FF-454C-0E1A-2DAE4044BF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B7D7F4-F77D-2CBD-FC0F-7A9BDF6671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Footer Placeholder 7">
            <a:extLst>
              <a:ext uri="{FF2B5EF4-FFF2-40B4-BE49-F238E27FC236}">
                <a16:creationId xmlns:a16="http://schemas.microsoft.com/office/drawing/2014/main" id="{26274ED2-9121-CD43-9B4C-9A43FA5D7441}"/>
              </a:ext>
            </a:extLst>
          </p:cNvPr>
          <p:cNvSpPr>
            <a:spLocks noGrp="1"/>
          </p:cNvSpPr>
          <p:nvPr>
            <p:ph type="ftr" sz="quarter" idx="10"/>
          </p:nvPr>
        </p:nvSpPr>
        <p:spPr>
          <a:xfrm>
            <a:off x="213230" y="6337788"/>
            <a:ext cx="4114800" cy="365125"/>
          </a:xfrm>
          <a:prstGeom prst="rect">
            <a:avLst/>
          </a:prstGeom>
        </p:spPr>
        <p:txBody>
          <a:bodyPr/>
          <a:lstStyle/>
          <a:p>
            <a:r>
              <a:rPr lang="en-US"/>
              <a:t>www.dataanalyticscurriculum.com</a:t>
            </a:r>
            <a:endParaRPr lang="en-US" dirty="0"/>
          </a:p>
        </p:txBody>
      </p:sp>
      <p:sp>
        <p:nvSpPr>
          <p:cNvPr id="9" name="Slide Number Placeholder 8">
            <a:extLst>
              <a:ext uri="{FF2B5EF4-FFF2-40B4-BE49-F238E27FC236}">
                <a16:creationId xmlns:a16="http://schemas.microsoft.com/office/drawing/2014/main" id="{8A050447-F59A-98EA-1418-4EC661ADB2CC}"/>
              </a:ext>
            </a:extLst>
          </p:cNvPr>
          <p:cNvSpPr>
            <a:spLocks noGrp="1"/>
          </p:cNvSpPr>
          <p:nvPr>
            <p:ph type="sldNum" sz="quarter" idx="11"/>
          </p:nvPr>
        </p:nvSpPr>
        <p:spPr>
          <a:xfrm>
            <a:off x="8610600" y="6356350"/>
            <a:ext cx="2743200" cy="365125"/>
          </a:xfrm>
          <a:prstGeom prst="rect">
            <a:avLst/>
          </a:prstGeom>
        </p:spPr>
        <p:txBody>
          <a:bodyPr/>
          <a:lstStyle/>
          <a:p>
            <a:fld id="{903233A0-0FF0-4F55-A73A-F1A4C923830A}" type="slidenum">
              <a:rPr lang="en-US" smtClean="0"/>
              <a:t>‹#›</a:t>
            </a:fld>
            <a:endParaRPr lang="en-US"/>
          </a:p>
        </p:txBody>
      </p:sp>
    </p:spTree>
    <p:extLst>
      <p:ext uri="{BB962C8B-B14F-4D97-AF65-F5344CB8AC3E}">
        <p14:creationId xmlns:p14="http://schemas.microsoft.com/office/powerpoint/2010/main" val="3518132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526420-E684-3268-D4E9-F9040BAFA2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050B632-B813-7790-FF8D-DC5243BE3A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a:extLst>
              <a:ext uri="{FF2B5EF4-FFF2-40B4-BE49-F238E27FC236}">
                <a16:creationId xmlns:a16="http://schemas.microsoft.com/office/drawing/2014/main" id="{743FA52C-E727-BF41-E0A0-B12DF16AD468}"/>
              </a:ext>
            </a:extLst>
          </p:cNvPr>
          <p:cNvSpPr txBox="1"/>
          <p:nvPr userDrawn="1"/>
        </p:nvSpPr>
        <p:spPr>
          <a:xfrm>
            <a:off x="3578044" y="6218078"/>
            <a:ext cx="8613956" cy="338554"/>
          </a:xfrm>
          <a:prstGeom prst="rect">
            <a:avLst/>
          </a:prstGeom>
          <a:noFill/>
        </p:spPr>
        <p:txBody>
          <a:bodyPr wrap="square" rtlCol="0">
            <a:spAutoFit/>
          </a:bodyPr>
          <a:lstStyle/>
          <a:p>
            <a:r>
              <a:rPr lang="en-US" sz="1600" dirty="0"/>
              <a:t>Accessible and Inclusive AI &amp; Data Learning for Everyone                       </a:t>
            </a:r>
            <a:r>
              <a:rPr lang="en-US" sz="1600" b="1" dirty="0"/>
              <a:t>www.DataJoyAI.com</a:t>
            </a:r>
            <a:endParaRPr lang="en-US" sz="1600" b="1" i="1" dirty="0"/>
          </a:p>
        </p:txBody>
      </p:sp>
      <p:pic>
        <p:nvPicPr>
          <p:cNvPr id="5" name="Picture 4" descr="A blue and green letters  AI-generated content may be incorrect.">
            <a:extLst>
              <a:ext uri="{FF2B5EF4-FFF2-40B4-BE49-F238E27FC236}">
                <a16:creationId xmlns:a16="http://schemas.microsoft.com/office/drawing/2014/main" id="{CBDF257C-5DA4-7EF4-A51B-9A0E6E9A23B3}"/>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53279" y="6083284"/>
            <a:ext cx="2595417" cy="615468"/>
          </a:xfrm>
          <a:prstGeom prst="rect">
            <a:avLst/>
          </a:prstGeom>
        </p:spPr>
      </p:pic>
      <p:pic>
        <p:nvPicPr>
          <p:cNvPr id="7" name="Picture 6" descr="A black silhouette of a person  AI-generated content may be incorrect.">
            <a:extLst>
              <a:ext uri="{FF2B5EF4-FFF2-40B4-BE49-F238E27FC236}">
                <a16:creationId xmlns:a16="http://schemas.microsoft.com/office/drawing/2014/main" id="{FBC28EA2-8877-C89B-92A1-CDB03F0D4830}"/>
              </a:ext>
            </a:extLst>
          </p:cNvPr>
          <p:cNvPicPr>
            <a:picLocks noChangeAspect="1"/>
          </p:cNvPicPr>
          <p:nvPr userDrawn="1"/>
        </p:nvPicPr>
        <p:blipFill>
          <a:blip r:embed="rId12"/>
          <a:stretch>
            <a:fillRect/>
          </a:stretch>
        </p:blipFill>
        <p:spPr>
          <a:xfrm>
            <a:off x="2900215" y="6104067"/>
            <a:ext cx="546387" cy="546387"/>
          </a:xfrm>
          <a:prstGeom prst="rect">
            <a:avLst/>
          </a:prstGeom>
        </p:spPr>
      </p:pic>
    </p:spTree>
    <p:extLst>
      <p:ext uri="{BB962C8B-B14F-4D97-AF65-F5344CB8AC3E}">
        <p14:creationId xmlns:p14="http://schemas.microsoft.com/office/powerpoint/2010/main" val="3708350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This video accompanies</a:t>
            </a:r>
          </a:p>
        </p:txBody>
      </p:sp>
      <p:pic>
        <p:nvPicPr>
          <p:cNvPr id="4" name="Picture 3">
            <a:extLst>
              <a:ext uri="{FF2B5EF4-FFF2-40B4-BE49-F238E27FC236}">
                <a16:creationId xmlns:a16="http://schemas.microsoft.com/office/drawing/2014/main" id="{904ECF42-33B4-1B57-4A35-EFBF8922A42F}"/>
              </a:ext>
            </a:extLst>
          </p:cNvPr>
          <p:cNvPicPr>
            <a:picLocks noChangeAspect="1"/>
          </p:cNvPicPr>
          <p:nvPr/>
        </p:nvPicPr>
        <p:blipFill>
          <a:blip r:embed="rId2"/>
          <a:stretch>
            <a:fillRect/>
          </a:stretch>
        </p:blipFill>
        <p:spPr>
          <a:xfrm>
            <a:off x="6789842" y="691963"/>
            <a:ext cx="3801005" cy="532521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Smart Decision Process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457200" lvl="0" indent="-457200">
              <a:buAutoNum type="arabicPeriod"/>
            </a:pPr>
            <a:r>
              <a:t>Identify all possible choices (including creative alternatives)</a:t>
            </a:r>
          </a:p>
          <a:p>
            <a:pPr marL="457200" lvl="0" indent="-457200">
              <a:buAutoNum type="arabicPeriod"/>
            </a:pPr>
            <a:r>
              <a:t>Determine which factors matter most</a:t>
            </a:r>
          </a:p>
          <a:p>
            <a:pPr marL="457200" lvl="0" indent="-457200">
              <a:buAutoNum type="arabicPeriod"/>
            </a:pPr>
            <a:r>
              <a:t>Evaluate each option consistently using these factors</a:t>
            </a:r>
          </a:p>
          <a:p>
            <a:pPr marL="457200" lvl="0" indent="-457200">
              <a:buAutoNum type="arabicPeriod"/>
            </a:pPr>
            <a:r>
              <a:t>Test assumptions by considering what might go wrong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Restaurant Chain Growth Options</a:t>
            </a:r>
          </a:p>
        </p:txBody>
      </p:sp>
      <p:graphicFrame>
        <p:nvGraphicFramePr>
          <p:cNvPr id="6" name="Content Placeholder 5"/>
          <p:cNvGraphicFramePr>
            <a:graphicFrameLocks noGrp="1"/>
          </p:cNvGraphicFramePr>
          <p:nvPr>
            <p:ph idx="1"/>
          </p:nvPr>
        </p:nvGraphicFramePr>
        <p:xfrm>
          <a:off x="838200" y="1816100"/>
          <a:ext cx="10477500" cy="1463040"/>
        </p:xfrm>
        <a:graphic>
          <a:graphicData uri="http://schemas.openxmlformats.org/drawingml/2006/table">
            <a:tbl>
              <a:tblPr firstRow="1" bandRow="1">
                <a:tableStyleId>{5C22544A-7EE6-4342-B048-85BDC9FD1C3A}</a:tableStyleId>
              </a:tblPr>
              <a:tblGrid>
                <a:gridCol w="2095500">
                  <a:extLst>
                    <a:ext uri="{9D8B030D-6E8A-4147-A177-3AD203B41FA5}">
                      <a16:colId xmlns:a16="http://schemas.microsoft.com/office/drawing/2014/main" val="20000"/>
                    </a:ext>
                  </a:extLst>
                </a:gridCol>
                <a:gridCol w="2095500">
                  <a:extLst>
                    <a:ext uri="{9D8B030D-6E8A-4147-A177-3AD203B41FA5}">
                      <a16:colId xmlns:a16="http://schemas.microsoft.com/office/drawing/2014/main" val="20001"/>
                    </a:ext>
                  </a:extLst>
                </a:gridCol>
                <a:gridCol w="2095500">
                  <a:extLst>
                    <a:ext uri="{9D8B030D-6E8A-4147-A177-3AD203B41FA5}">
                      <a16:colId xmlns:a16="http://schemas.microsoft.com/office/drawing/2014/main" val="20002"/>
                    </a:ext>
                  </a:extLst>
                </a:gridCol>
                <a:gridCol w="2095500">
                  <a:extLst>
                    <a:ext uri="{9D8B030D-6E8A-4147-A177-3AD203B41FA5}">
                      <a16:colId xmlns:a16="http://schemas.microsoft.com/office/drawing/2014/main" val="20003"/>
                    </a:ext>
                  </a:extLst>
                </a:gridCol>
                <a:gridCol w="2095500">
                  <a:extLst>
                    <a:ext uri="{9D8B030D-6E8A-4147-A177-3AD203B41FA5}">
                      <a16:colId xmlns:a16="http://schemas.microsoft.com/office/drawing/2014/main" val="20004"/>
                    </a:ext>
                  </a:extLst>
                </a:gridCol>
              </a:tblGrid>
              <a:tr h="0">
                <a:tc>
                  <a:txBody>
                    <a:bodyPr/>
                    <a:lstStyle/>
                    <a:p>
                      <a:pPr marL="0" lvl="0" indent="0">
                        <a:buNone/>
                      </a:pPr>
                      <a:r>
                        <a:t>Option</a:t>
                      </a:r>
                    </a:p>
                  </a:txBody>
                  <a:tcPr/>
                </a:tc>
                <a:tc>
                  <a:txBody>
                    <a:bodyPr/>
                    <a:lstStyle/>
                    <a:p>
                      <a:pPr marL="0" lvl="0" indent="0">
                        <a:buNone/>
                      </a:pPr>
                      <a:r>
                        <a:t>Investment</a:t>
                      </a:r>
                    </a:p>
                  </a:txBody>
                  <a:tcPr/>
                </a:tc>
                <a:tc>
                  <a:txBody>
                    <a:bodyPr/>
                    <a:lstStyle/>
                    <a:p>
                      <a:pPr marL="0" lvl="0" indent="0">
                        <a:buNone/>
                      </a:pPr>
                      <a:r>
                        <a:t>Revenue Potential</a:t>
                      </a:r>
                    </a:p>
                  </a:txBody>
                  <a:tcPr/>
                </a:tc>
                <a:tc>
                  <a:txBody>
                    <a:bodyPr/>
                    <a:lstStyle/>
                    <a:p>
                      <a:pPr marL="0" lvl="0" indent="0">
                        <a:buNone/>
                      </a:pPr>
                      <a:r>
                        <a:t>Risk</a:t>
                      </a:r>
                    </a:p>
                  </a:txBody>
                  <a:tcPr/>
                </a:tc>
                <a:tc>
                  <a:txBody>
                    <a:bodyPr/>
                    <a:lstStyle/>
                    <a:p>
                      <a:pPr marL="0" lvl="0" indent="0">
                        <a:buNone/>
                      </a:pPr>
                      <a:r>
                        <a:t>Timeline</a:t>
                      </a:r>
                    </a:p>
                  </a:txBody>
                  <a:tcPr/>
                </a:tc>
                <a:extLst>
                  <a:ext uri="{0D108BD9-81ED-4DB2-BD59-A6C34878D82A}">
                    <a16:rowId xmlns:a16="http://schemas.microsoft.com/office/drawing/2014/main" val="10000"/>
                  </a:ext>
                </a:extLst>
              </a:tr>
              <a:tr h="0">
                <a:tc>
                  <a:txBody>
                    <a:bodyPr/>
                    <a:lstStyle/>
                    <a:p>
                      <a:pPr marL="0" lvl="0" indent="0">
                        <a:buNone/>
                      </a:pPr>
                      <a:r>
                        <a:t>New Locations</a:t>
                      </a:r>
                    </a:p>
                  </a:txBody>
                  <a:tcPr/>
                </a:tc>
                <a:tc>
                  <a:txBody>
                    <a:bodyPr/>
                    <a:lstStyle/>
                    <a:p>
                      <a:pPr marL="0" lvl="0" indent="0">
                        <a:buNone/>
                      </a:pPr>
                      <a:r>
                        <a:t>$500,000</a:t>
                      </a:r>
                    </a:p>
                  </a:txBody>
                  <a:tcPr/>
                </a:tc>
                <a:tc>
                  <a:txBody>
                    <a:bodyPr/>
                    <a:lstStyle/>
                    <a:p>
                      <a:pPr marL="0" lvl="0" indent="0">
                        <a:buNone/>
                      </a:pPr>
                      <a:r>
                        <a:t>$300,000</a:t>
                      </a:r>
                    </a:p>
                  </a:txBody>
                  <a:tcPr/>
                </a:tc>
                <a:tc>
                  <a:txBody>
                    <a:bodyPr/>
                    <a:lstStyle/>
                    <a:p>
                      <a:pPr marL="0" lvl="0" indent="0">
                        <a:buNone/>
                      </a:pPr>
                      <a:r>
                        <a:t>High</a:t>
                      </a:r>
                    </a:p>
                  </a:txBody>
                  <a:tcPr/>
                </a:tc>
                <a:tc>
                  <a:txBody>
                    <a:bodyPr/>
                    <a:lstStyle/>
                    <a:p>
                      <a:pPr marL="0" lvl="0" indent="0">
                        <a:buNone/>
                      </a:pPr>
                      <a:r>
                        <a:t>12 months</a:t>
                      </a:r>
                    </a:p>
                  </a:txBody>
                  <a:tcPr/>
                </a:tc>
                <a:extLst>
                  <a:ext uri="{0D108BD9-81ED-4DB2-BD59-A6C34878D82A}">
                    <a16:rowId xmlns:a16="http://schemas.microsoft.com/office/drawing/2014/main" val="10001"/>
                  </a:ext>
                </a:extLst>
              </a:tr>
              <a:tr h="0">
                <a:tc>
                  <a:txBody>
                    <a:bodyPr/>
                    <a:lstStyle/>
                    <a:p>
                      <a:pPr marL="0" lvl="0" indent="0">
                        <a:buNone/>
                      </a:pPr>
                      <a:r>
                        <a:t>Delivery Service</a:t>
                      </a:r>
                    </a:p>
                  </a:txBody>
                  <a:tcPr/>
                </a:tc>
                <a:tc>
                  <a:txBody>
                    <a:bodyPr/>
                    <a:lstStyle/>
                    <a:p>
                      <a:pPr marL="0" lvl="0" indent="0">
                        <a:buNone/>
                      </a:pPr>
                      <a:r>
                        <a:t>$50,000</a:t>
                      </a:r>
                    </a:p>
                  </a:txBody>
                  <a:tcPr/>
                </a:tc>
                <a:tc>
                  <a:txBody>
                    <a:bodyPr/>
                    <a:lstStyle/>
                    <a:p>
                      <a:pPr marL="0" lvl="0" indent="0">
                        <a:buNone/>
                      </a:pPr>
                      <a:r>
                        <a:t>$150,000</a:t>
                      </a:r>
                    </a:p>
                  </a:txBody>
                  <a:tcPr/>
                </a:tc>
                <a:tc>
                  <a:txBody>
                    <a:bodyPr/>
                    <a:lstStyle/>
                    <a:p>
                      <a:pPr marL="0" lvl="0" indent="0">
                        <a:buNone/>
                      </a:pPr>
                      <a:r>
                        <a:t>Medium</a:t>
                      </a:r>
                    </a:p>
                  </a:txBody>
                  <a:tcPr/>
                </a:tc>
                <a:tc>
                  <a:txBody>
                    <a:bodyPr/>
                    <a:lstStyle/>
                    <a:p>
                      <a:pPr marL="0" lvl="0" indent="0">
                        <a:buNone/>
                      </a:pPr>
                      <a:r>
                        <a:t>3 months</a:t>
                      </a:r>
                    </a:p>
                  </a:txBody>
                  <a:tcPr/>
                </a:tc>
                <a:extLst>
                  <a:ext uri="{0D108BD9-81ED-4DB2-BD59-A6C34878D82A}">
                    <a16:rowId xmlns:a16="http://schemas.microsoft.com/office/drawing/2014/main" val="10002"/>
                  </a:ext>
                </a:extLst>
              </a:tr>
              <a:tr h="0">
                <a:tc>
                  <a:txBody>
                    <a:bodyPr/>
                    <a:lstStyle/>
                    <a:p>
                      <a:pPr marL="0" lvl="0" indent="0">
                        <a:buNone/>
                      </a:pPr>
                      <a:r>
                        <a:t>Menu Expansion</a:t>
                      </a:r>
                    </a:p>
                  </a:txBody>
                  <a:tcPr/>
                </a:tc>
                <a:tc>
                  <a:txBody>
                    <a:bodyPr/>
                    <a:lstStyle/>
                    <a:p>
                      <a:pPr marL="0" lvl="0" indent="0">
                        <a:buNone/>
                      </a:pPr>
                      <a:r>
                        <a:t>$25,000</a:t>
                      </a:r>
                    </a:p>
                  </a:txBody>
                  <a:tcPr/>
                </a:tc>
                <a:tc>
                  <a:txBody>
                    <a:bodyPr/>
                    <a:lstStyle/>
                    <a:p>
                      <a:pPr marL="0" lvl="0" indent="0">
                        <a:buNone/>
                      </a:pPr>
                      <a:r>
                        <a:t>$75,000</a:t>
                      </a:r>
                    </a:p>
                  </a:txBody>
                  <a:tcPr/>
                </a:tc>
                <a:tc>
                  <a:txBody>
                    <a:bodyPr/>
                    <a:lstStyle/>
                    <a:p>
                      <a:pPr marL="0" lvl="0" indent="0">
                        <a:buNone/>
                      </a:pPr>
                      <a:r>
                        <a:t>Low</a:t>
                      </a:r>
                    </a:p>
                  </a:txBody>
                  <a:tcPr/>
                </a:tc>
                <a:tc>
                  <a:txBody>
                    <a:bodyPr/>
                    <a:lstStyle/>
                    <a:p>
                      <a:pPr marL="0" lvl="0" indent="0">
                        <a:buNone/>
                      </a:pPr>
                      <a:r>
                        <a:t>1 month</a:t>
                      </a:r>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Weighted Scoring Method</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When multiple factors influence a decision: </a:t>
            </a:r>
            <a:endParaRPr lang="en-US" dirty="0"/>
          </a:p>
          <a:p>
            <a:pPr marL="0" lvl="0" indent="0">
              <a:buNone/>
            </a:pPr>
            <a:r>
              <a:rPr dirty="0"/>
              <a:t>- Identify factors that matter most </a:t>
            </a:r>
            <a:endParaRPr lang="en-US" dirty="0"/>
          </a:p>
          <a:p>
            <a:pPr marL="0" lvl="0" indent="0">
              <a:buNone/>
            </a:pPr>
            <a:r>
              <a:rPr dirty="0"/>
              <a:t>- Assign each factor a weight based on importance </a:t>
            </a:r>
            <a:endParaRPr lang="en-US" dirty="0"/>
          </a:p>
          <a:p>
            <a:pPr marL="0" lvl="0" indent="0">
              <a:buNone/>
            </a:pPr>
            <a:r>
              <a:rPr dirty="0"/>
              <a:t>- Score each option on each factor using same scale </a:t>
            </a:r>
            <a:endParaRPr lang="en-US" dirty="0"/>
          </a:p>
          <a:p>
            <a:pPr marL="0" lvl="0" indent="0">
              <a:buNone/>
            </a:pPr>
            <a:r>
              <a:rPr dirty="0"/>
              <a:t>- Multiply scores by weights and add results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Software Selection Example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Cost: 30% of decision</a:t>
            </a:r>
          </a:p>
          <a:p>
            <a:pPr lvl="0"/>
            <a:r>
              <a:t>Ease of use: 25%</a:t>
            </a:r>
          </a:p>
          <a:p>
            <a:pPr lvl="0"/>
            <a:r>
              <a:t>Features: 20%</a:t>
            </a:r>
          </a:p>
          <a:p>
            <a:pPr lvl="0"/>
            <a:r>
              <a:t>Support: 15%</a:t>
            </a:r>
          </a:p>
          <a:p>
            <a:pPr lvl="0"/>
            <a:r>
              <a:t>Integration: 10%</a:t>
            </a:r>
          </a:p>
          <a:p>
            <a:pPr marL="0" lvl="0" indent="0">
              <a:buNone/>
            </a:pPr>
            <a:r>
              <a:t>Calculate overall score for each option to make trade-offs explicit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Managing Risk</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Every business decision involves risk. Organizations can: </a:t>
            </a:r>
            <a:endParaRPr lang="en-US" dirty="0"/>
          </a:p>
          <a:p>
            <a:pPr marL="0" lvl="0" indent="0">
              <a:buNone/>
            </a:pPr>
            <a:r>
              <a:rPr dirty="0"/>
              <a:t>- </a:t>
            </a:r>
            <a:r>
              <a:rPr b="1" dirty="0"/>
              <a:t>Avoid risk:</a:t>
            </a:r>
            <a:r>
              <a:rPr dirty="0"/>
              <a:t> Select safer options </a:t>
            </a:r>
            <a:endParaRPr lang="en-US" dirty="0"/>
          </a:p>
          <a:p>
            <a:pPr marL="0" lvl="0" indent="0">
              <a:buNone/>
            </a:pPr>
            <a:r>
              <a:rPr dirty="0"/>
              <a:t>- </a:t>
            </a:r>
            <a:r>
              <a:rPr b="1" dirty="0"/>
              <a:t>Reduce risk:</a:t>
            </a:r>
            <a:r>
              <a:rPr dirty="0"/>
              <a:t> Careful planning and testing </a:t>
            </a:r>
            <a:endParaRPr lang="en-US" dirty="0"/>
          </a:p>
          <a:p>
            <a:pPr marL="0" lvl="0" indent="0">
              <a:buNone/>
            </a:pPr>
            <a:r>
              <a:rPr dirty="0"/>
              <a:t>- </a:t>
            </a:r>
            <a:r>
              <a:rPr b="1" dirty="0"/>
              <a:t>Transfer risk:</a:t>
            </a:r>
            <a:r>
              <a:rPr dirty="0"/>
              <a:t> Insurance or partnerships </a:t>
            </a:r>
            <a:endParaRPr lang="en-US" dirty="0"/>
          </a:p>
          <a:p>
            <a:pPr marL="0" lvl="0" indent="0">
              <a:buNone/>
            </a:pPr>
            <a:r>
              <a:rPr dirty="0"/>
              <a:t>- </a:t>
            </a:r>
            <a:r>
              <a:rPr b="1" dirty="0"/>
              <a:t>Accept risk:</a:t>
            </a:r>
            <a:r>
              <a:rPr dirty="0"/>
              <a:t> Prepare backup plans</a:t>
            </a:r>
          </a:p>
          <a:p>
            <a:pPr marL="0" lvl="0" indent="0">
              <a:buNone/>
            </a:pPr>
            <a:endParaRPr lang="en-US" dirty="0"/>
          </a:p>
          <a:p>
            <a:pPr marL="0" lvl="0" indent="0">
              <a:buNone/>
            </a:pPr>
            <a:r>
              <a:rPr dirty="0"/>
              <a:t>Key insight: Avoiding all risk often means missing valuable opportunities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What-If Models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Analytical tools that help decision-makers explore possible outcomes before committing real resources. Like a video game version of business where strategies can be tested without real-world consequences.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Simple Coffee Shop Model</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Monthly Revenue = Customers per Day × Average Spend × Days Open</a:t>
            </a:r>
          </a:p>
          <a:p>
            <a:pPr marL="0" lvl="0" indent="0">
              <a:buNone/>
            </a:pPr>
            <a:r>
              <a:rPr dirty="0"/>
              <a:t>This allows exploring scenarios like: </a:t>
            </a:r>
            <a:endParaRPr lang="en-US" dirty="0"/>
          </a:p>
          <a:p>
            <a:pPr marL="0" lvl="0" indent="0">
              <a:buNone/>
            </a:pPr>
            <a:r>
              <a:rPr dirty="0"/>
              <a:t>- Increasing prices by 10% </a:t>
            </a:r>
            <a:endParaRPr lang="en-US" dirty="0"/>
          </a:p>
          <a:p>
            <a:pPr marL="0" lvl="0" indent="0">
              <a:buNone/>
            </a:pPr>
            <a:r>
              <a:rPr dirty="0"/>
              <a:t>- Extending operating hours </a:t>
            </a:r>
            <a:endParaRPr lang="en-US" dirty="0"/>
          </a:p>
          <a:p>
            <a:pPr marL="0" lvl="0" indent="0">
              <a:buNone/>
            </a:pPr>
            <a:r>
              <a:rPr dirty="0"/>
              <a:t>- Adding a loyalty program</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Types of Business Scenarios</a:t>
            </a:r>
          </a:p>
        </p:txBody>
      </p:sp>
      <p:graphicFrame>
        <p:nvGraphicFramePr>
          <p:cNvPr id="6" name="Content Placeholder 5"/>
          <p:cNvGraphicFramePr>
            <a:graphicFrameLocks noGrp="1"/>
          </p:cNvGraphicFramePr>
          <p:nvPr>
            <p:ph idx="1"/>
          </p:nvPr>
        </p:nvGraphicFramePr>
        <p:xfrm>
          <a:off x="838200" y="1816100"/>
          <a:ext cx="10515600" cy="182880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505200">
                  <a:extLst>
                    <a:ext uri="{9D8B030D-6E8A-4147-A177-3AD203B41FA5}">
                      <a16:colId xmlns:a16="http://schemas.microsoft.com/office/drawing/2014/main" val="20002"/>
                    </a:ext>
                  </a:extLst>
                </a:gridCol>
              </a:tblGrid>
              <a:tr h="0">
                <a:tc>
                  <a:txBody>
                    <a:bodyPr/>
                    <a:lstStyle/>
                    <a:p>
                      <a:pPr marL="0" lvl="0" indent="0">
                        <a:buNone/>
                      </a:pPr>
                      <a:r>
                        <a:t>Scenario</a:t>
                      </a:r>
                    </a:p>
                  </a:txBody>
                  <a:tcPr/>
                </a:tc>
                <a:tc>
                  <a:txBody>
                    <a:bodyPr/>
                    <a:lstStyle/>
                    <a:p>
                      <a:pPr marL="0" lvl="0" indent="0">
                        <a:buNone/>
                      </a:pPr>
                      <a:r>
                        <a:t>Purpose</a:t>
                      </a:r>
                    </a:p>
                  </a:txBody>
                  <a:tcPr/>
                </a:tc>
                <a:tc>
                  <a:txBody>
                    <a:bodyPr/>
                    <a:lstStyle/>
                    <a:p>
                      <a:pPr marL="0" lvl="0" indent="0">
                        <a:buNone/>
                      </a:pPr>
                      <a:r>
                        <a:t>Example</a:t>
                      </a:r>
                    </a:p>
                  </a:txBody>
                  <a:tcPr/>
                </a:tc>
                <a:extLst>
                  <a:ext uri="{0D108BD9-81ED-4DB2-BD59-A6C34878D82A}">
                    <a16:rowId xmlns:a16="http://schemas.microsoft.com/office/drawing/2014/main" val="10000"/>
                  </a:ext>
                </a:extLst>
              </a:tr>
              <a:tr h="0">
                <a:tc>
                  <a:txBody>
                    <a:bodyPr/>
                    <a:lstStyle/>
                    <a:p>
                      <a:pPr marL="0" lvl="0" indent="0">
                        <a:buNone/>
                      </a:pPr>
                      <a:r>
                        <a:t>Best Case</a:t>
                      </a:r>
                    </a:p>
                  </a:txBody>
                  <a:tcPr/>
                </a:tc>
                <a:tc>
                  <a:txBody>
                    <a:bodyPr/>
                    <a:lstStyle/>
                    <a:p>
                      <a:pPr marL="0" lvl="0" indent="0">
                        <a:buNone/>
                      </a:pPr>
                      <a:r>
                        <a:t>Plan for success</a:t>
                      </a:r>
                    </a:p>
                  </a:txBody>
                  <a:tcPr/>
                </a:tc>
                <a:tc>
                  <a:txBody>
                    <a:bodyPr/>
                    <a:lstStyle/>
                    <a:p>
                      <a:pPr marL="0" lvl="0" indent="0">
                        <a:buNone/>
                      </a:pPr>
                      <a:r>
                        <a:t>High adoption, low costs</a:t>
                      </a:r>
                    </a:p>
                  </a:txBody>
                  <a:tcPr/>
                </a:tc>
                <a:extLst>
                  <a:ext uri="{0D108BD9-81ED-4DB2-BD59-A6C34878D82A}">
                    <a16:rowId xmlns:a16="http://schemas.microsoft.com/office/drawing/2014/main" val="10001"/>
                  </a:ext>
                </a:extLst>
              </a:tr>
              <a:tr h="0">
                <a:tc>
                  <a:txBody>
                    <a:bodyPr/>
                    <a:lstStyle/>
                    <a:p>
                      <a:pPr marL="0" lvl="0" indent="0">
                        <a:buNone/>
                      </a:pPr>
                      <a:r>
                        <a:t>Worst Case</a:t>
                      </a:r>
                    </a:p>
                  </a:txBody>
                  <a:tcPr/>
                </a:tc>
                <a:tc>
                  <a:txBody>
                    <a:bodyPr/>
                    <a:lstStyle/>
                    <a:p>
                      <a:pPr marL="0" lvl="0" indent="0">
                        <a:buNone/>
                      </a:pPr>
                      <a:r>
                        <a:t>Prepare backup plans</a:t>
                      </a:r>
                    </a:p>
                  </a:txBody>
                  <a:tcPr/>
                </a:tc>
                <a:tc>
                  <a:txBody>
                    <a:bodyPr/>
                    <a:lstStyle/>
                    <a:p>
                      <a:pPr marL="0" lvl="0" indent="0">
                        <a:buNone/>
                      </a:pPr>
                      <a:r>
                        <a:t>Cultural barriers, high costs</a:t>
                      </a:r>
                    </a:p>
                  </a:txBody>
                  <a:tcPr/>
                </a:tc>
                <a:extLst>
                  <a:ext uri="{0D108BD9-81ED-4DB2-BD59-A6C34878D82A}">
                    <a16:rowId xmlns:a16="http://schemas.microsoft.com/office/drawing/2014/main" val="10002"/>
                  </a:ext>
                </a:extLst>
              </a:tr>
              <a:tr h="0">
                <a:tc>
                  <a:txBody>
                    <a:bodyPr/>
                    <a:lstStyle/>
                    <a:p>
                      <a:pPr marL="0" lvl="0" indent="0">
                        <a:buNone/>
                      </a:pPr>
                      <a:r>
                        <a:t>Most Likely</a:t>
                      </a:r>
                    </a:p>
                  </a:txBody>
                  <a:tcPr/>
                </a:tc>
                <a:tc>
                  <a:txBody>
                    <a:bodyPr/>
                    <a:lstStyle/>
                    <a:p>
                      <a:pPr marL="0" lvl="0" indent="0">
                        <a:buNone/>
                      </a:pPr>
                      <a:r>
                        <a:t>Form main plan</a:t>
                      </a:r>
                    </a:p>
                  </a:txBody>
                  <a:tcPr/>
                </a:tc>
                <a:tc>
                  <a:txBody>
                    <a:bodyPr/>
                    <a:lstStyle/>
                    <a:p>
                      <a:pPr marL="0" lvl="0" indent="0">
                        <a:buNone/>
                      </a:pPr>
                      <a:r>
                        <a:t>Moderate adoption, expected costs</a:t>
                      </a:r>
                    </a:p>
                  </a:txBody>
                  <a:tcPr/>
                </a:tc>
                <a:extLst>
                  <a:ext uri="{0D108BD9-81ED-4DB2-BD59-A6C34878D82A}">
                    <a16:rowId xmlns:a16="http://schemas.microsoft.com/office/drawing/2014/main" val="10003"/>
                  </a:ext>
                </a:extLst>
              </a:tr>
              <a:tr h="0">
                <a:tc>
                  <a:txBody>
                    <a:bodyPr/>
                    <a:lstStyle/>
                    <a:p>
                      <a:pPr marL="0" lvl="0" indent="0">
                        <a:buNone/>
                      </a:pPr>
                      <a:r>
                        <a:t>Stress Test</a:t>
                      </a:r>
                    </a:p>
                  </a:txBody>
                  <a:tcPr/>
                </a:tc>
                <a:tc>
                  <a:txBody>
                    <a:bodyPr/>
                    <a:lstStyle/>
                    <a:p>
                      <a:pPr marL="0" lvl="0" indent="0">
                        <a:buNone/>
                      </a:pPr>
                      <a:r>
                        <a:t>Test resilience</a:t>
                      </a:r>
                    </a:p>
                  </a:txBody>
                  <a:tcPr/>
                </a:tc>
                <a:tc>
                  <a:txBody>
                    <a:bodyPr/>
                    <a:lstStyle/>
                    <a:p>
                      <a:pPr marL="0" lvl="0" indent="0">
                        <a:buNone/>
                      </a:pPr>
                      <a:r>
                        <a:t>Economic recession</a:t>
                      </a:r>
                    </a:p>
                  </a:txBody>
                  <a:tcPr/>
                </a:tc>
                <a:extLst>
                  <a:ext uri="{0D108BD9-81ED-4DB2-BD59-A6C34878D82A}">
                    <a16:rowId xmlns:a16="http://schemas.microsoft.com/office/drawing/2014/main" val="10004"/>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Making Models Practical</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Focus on key factors with greatest impact</a:t>
            </a:r>
          </a:p>
          <a:p>
            <a:pPr lvl="0"/>
            <a:r>
              <a:t>Balance simplicity with relevance</a:t>
            </a:r>
          </a:p>
          <a:p>
            <a:pPr lvl="0"/>
            <a:r>
              <a:t>Create interactive models for easy input changes</a:t>
            </a:r>
          </a:p>
          <a:p>
            <a:pPr lvl="0"/>
            <a:r>
              <a:t>Goal: Improve understanding, not predict future perfectly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What AI Can Do for Business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AI functions like an exceptionally capable assistant: </a:t>
            </a:r>
            <a:endParaRPr lang="en-US" dirty="0"/>
          </a:p>
          <a:p>
            <a:pPr marL="0" lvl="0" indent="0">
              <a:buNone/>
            </a:pPr>
            <a:r>
              <a:rPr dirty="0"/>
              <a:t>- Process enormous amounts of data </a:t>
            </a:r>
            <a:endParaRPr lang="en-US" dirty="0"/>
          </a:p>
          <a:p>
            <a:pPr marL="0" lvl="0" indent="0">
              <a:buNone/>
            </a:pPr>
            <a:r>
              <a:rPr dirty="0"/>
              <a:t>- Identify patterns humans might miss </a:t>
            </a:r>
            <a:endParaRPr lang="en-US" dirty="0"/>
          </a:p>
          <a:p>
            <a:pPr marL="0" lvl="0" indent="0">
              <a:buNone/>
            </a:pPr>
            <a:r>
              <a:rPr dirty="0"/>
              <a:t>- Test thousands of scenarios quickly </a:t>
            </a:r>
            <a:endParaRPr lang="en-US" dirty="0"/>
          </a:p>
          <a:p>
            <a:pPr marL="0" lvl="0" indent="0">
              <a:buNone/>
            </a:pPr>
            <a:r>
              <a:rPr dirty="0"/>
              <a:t>- Find patterns and optimize in real-time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lvl="0"/>
            <a:r>
              <a:rPr lang="en-US" dirty="0"/>
              <a:t>Chapter 7: Data-Driven Business Solutions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Simple AI Applications</a:t>
            </a:r>
          </a:p>
        </p:txBody>
      </p:sp>
      <p:graphicFrame>
        <p:nvGraphicFramePr>
          <p:cNvPr id="6" name="Content Placeholder 5"/>
          <p:cNvGraphicFramePr>
            <a:graphicFrameLocks noGrp="1"/>
          </p:cNvGraphicFramePr>
          <p:nvPr>
            <p:ph idx="1"/>
          </p:nvPr>
        </p:nvGraphicFramePr>
        <p:xfrm>
          <a:off x="838200" y="1816100"/>
          <a:ext cx="10515600" cy="3291840"/>
        </p:xfrm>
        <a:graphic>
          <a:graphicData uri="http://schemas.openxmlformats.org/drawingml/2006/table">
            <a:tbl>
              <a:tblPr firstRow="1" bandRow="1">
                <a:tableStyleId>{5C22544A-7EE6-4342-B048-85BDC9FD1C3A}</a:tableStyleId>
              </a:tblPr>
              <a:tblGrid>
                <a:gridCol w="6210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0">
                <a:tc>
                  <a:txBody>
                    <a:bodyPr/>
                    <a:lstStyle/>
                    <a:p>
                      <a:pPr marL="0" lvl="0" indent="0">
                        <a:buNone/>
                      </a:pPr>
                      <a:r>
                        <a:t>Application</a:t>
                      </a:r>
                    </a:p>
                  </a:txBody>
                  <a:tcPr/>
                </a:tc>
                <a:tc>
                  <a:txBody>
                    <a:bodyPr/>
                    <a:lstStyle/>
                    <a:p>
                      <a:pPr marL="0" lvl="0" indent="0">
                        <a:buNone/>
                      </a:pPr>
                      <a:r>
                        <a:t>Purpose</a:t>
                      </a:r>
                    </a:p>
                  </a:txBody>
                  <a:tcPr/>
                </a:tc>
                <a:extLst>
                  <a:ext uri="{0D108BD9-81ED-4DB2-BD59-A6C34878D82A}">
                    <a16:rowId xmlns:a16="http://schemas.microsoft.com/office/drawing/2014/main" val="10000"/>
                  </a:ext>
                </a:extLst>
              </a:tr>
              <a:tr h="0">
                <a:tc>
                  <a:txBody>
                    <a:bodyPr/>
                    <a:lstStyle/>
                    <a:p>
                      <a:pPr marL="0" lvl="0" indent="0">
                        <a:buNone/>
                      </a:pPr>
                      <a:r>
                        <a:t>Inventory Management</a:t>
                      </a:r>
                    </a:p>
                  </a:txBody>
                  <a:tcPr/>
                </a:tc>
                <a:tc>
                  <a:txBody>
                    <a:bodyPr/>
                    <a:lstStyle/>
                    <a:p>
                      <a:pPr marL="0" lvl="0" indent="0">
                        <a:buNone/>
                      </a:pPr>
                      <a:r>
                        <a:t>Predicts needed stock based on sales patterns</a:t>
                      </a:r>
                    </a:p>
                  </a:txBody>
                  <a:tcPr/>
                </a:tc>
                <a:extLst>
                  <a:ext uri="{0D108BD9-81ED-4DB2-BD59-A6C34878D82A}">
                    <a16:rowId xmlns:a16="http://schemas.microsoft.com/office/drawing/2014/main" val="10001"/>
                  </a:ext>
                </a:extLst>
              </a:tr>
              <a:tr h="0">
                <a:tc>
                  <a:txBody>
                    <a:bodyPr/>
                    <a:lstStyle/>
                    <a:p>
                      <a:pPr marL="0" lvl="0" indent="0">
                        <a:buNone/>
                      </a:pPr>
                      <a:r>
                        <a:t>Pricing Optimization</a:t>
                      </a:r>
                    </a:p>
                  </a:txBody>
                  <a:tcPr/>
                </a:tc>
                <a:tc>
                  <a:txBody>
                    <a:bodyPr/>
                    <a:lstStyle/>
                    <a:p>
                      <a:pPr marL="0" lvl="0" indent="0">
                        <a:buNone/>
                      </a:pPr>
                      <a:r>
                        <a:t>Analyzes competitor prices and customer behavior</a:t>
                      </a:r>
                    </a:p>
                  </a:txBody>
                  <a:tcPr/>
                </a:tc>
                <a:extLst>
                  <a:ext uri="{0D108BD9-81ED-4DB2-BD59-A6C34878D82A}">
                    <a16:rowId xmlns:a16="http://schemas.microsoft.com/office/drawing/2014/main" val="10002"/>
                  </a:ext>
                </a:extLst>
              </a:tr>
              <a:tr h="0">
                <a:tc>
                  <a:txBody>
                    <a:bodyPr/>
                    <a:lstStyle/>
                    <a:p>
                      <a:pPr marL="0" lvl="0" indent="0">
                        <a:buNone/>
                      </a:pPr>
                      <a:r>
                        <a:t>Customer Segmentation</a:t>
                      </a:r>
                    </a:p>
                  </a:txBody>
                  <a:tcPr/>
                </a:tc>
                <a:tc>
                  <a:txBody>
                    <a:bodyPr/>
                    <a:lstStyle/>
                    <a:p>
                      <a:pPr marL="0" lvl="0" indent="0">
                        <a:buNone/>
                      </a:pPr>
                      <a:r>
                        <a:t>Groups customers by behavior patterns</a:t>
                      </a:r>
                    </a:p>
                  </a:txBody>
                  <a:tcPr/>
                </a:tc>
                <a:extLst>
                  <a:ext uri="{0D108BD9-81ED-4DB2-BD59-A6C34878D82A}">
                    <a16:rowId xmlns:a16="http://schemas.microsoft.com/office/drawing/2014/main" val="10003"/>
                  </a:ext>
                </a:extLst>
              </a:tr>
              <a:tr h="0">
                <a:tc>
                  <a:txBody>
                    <a:bodyPr/>
                    <a:lstStyle/>
                    <a:p>
                      <a:pPr marL="0" lvl="0" indent="0">
                        <a:buNone/>
                      </a:pPr>
                      <a:r>
                        <a:t>Employee Scheduling</a:t>
                      </a:r>
                    </a:p>
                  </a:txBody>
                  <a:tcPr/>
                </a:tc>
                <a:tc>
                  <a:txBody>
                    <a:bodyPr/>
                    <a:lstStyle/>
                    <a:p>
                      <a:pPr marL="0" lvl="0" indent="0">
                        <a:buNone/>
                      </a:pPr>
                      <a:r>
                        <a:t>Balances costs, preferences, skills, and service needs</a:t>
                      </a:r>
                    </a:p>
                  </a:txBody>
                  <a:tcPr/>
                </a:tc>
                <a:extLst>
                  <a:ext uri="{0D108BD9-81ED-4DB2-BD59-A6C34878D82A}">
                    <a16:rowId xmlns:a16="http://schemas.microsoft.com/office/drawing/2014/main" val="10004"/>
                  </a:ext>
                </a:extLst>
              </a:tr>
              <a:tr h="0">
                <a:tc>
                  <a:txBody>
                    <a:bodyPr/>
                    <a:lstStyle/>
                    <a:p>
                      <a:pPr marL="0" lvl="0" indent="0">
                        <a:buNone/>
                      </a:pPr>
                      <a:r>
                        <a:t>Marketing Optimization</a:t>
                      </a:r>
                    </a:p>
                  </a:txBody>
                  <a:tcPr/>
                </a:tc>
                <a:tc>
                  <a:txBody>
                    <a:bodyPr/>
                    <a:lstStyle/>
                    <a:p>
                      <a:pPr marL="0" lvl="0" indent="0">
                        <a:buNone/>
                      </a:pPr>
                      <a:r>
                        <a:t>Determines which customers to target with which messages</a:t>
                      </a:r>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Getting Started with AI</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Start small with one specific problem</a:t>
            </a:r>
          </a:p>
          <a:p>
            <a:pPr lvl="0"/>
            <a:r>
              <a:t>Use existing AI tools in business software first</a:t>
            </a:r>
          </a:p>
          <a:p>
            <a:pPr lvl="0"/>
            <a:r>
              <a:t>Focus on data quality (AI is only as good as your data)</a:t>
            </a:r>
          </a:p>
          <a:p>
            <a:pPr lvl="0"/>
            <a:r>
              <a:t>Use AI to enhance human decision-making, not replace it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AI Limitations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Complete dependence on data quality</a:t>
            </a:r>
          </a:p>
          <a:p>
            <a:pPr lvl="0"/>
            <a:r>
              <a:t>Inability to explain recommendations in many systems</a:t>
            </a:r>
          </a:p>
          <a:p>
            <a:pPr lvl="0"/>
            <a:r>
              <a:t>Reliance on historical patterns that may not apply if conditions change</a:t>
            </a:r>
          </a:p>
          <a:p>
            <a:pPr lvl="0"/>
            <a:r>
              <a:t>Continued need for human judgment in final decisions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Restaurant Chain Case Study</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Regional chain with 15 locations wants 50% revenue growth in two years.</a:t>
            </a:r>
          </a:p>
          <a:p>
            <a:pPr marL="0" lvl="0" indent="0">
              <a:buNone/>
            </a:pPr>
            <a:r>
              <a:rPr b="1"/>
              <a:t>Options:</a:t>
            </a:r>
            <a:r>
              <a:t> New locations, new markets, delivery services, franchising, new concepts</a:t>
            </a:r>
          </a:p>
          <a:p>
            <a:pPr marL="0" lvl="0" indent="0">
              <a:buNone/>
            </a:pPr>
            <a:r>
              <a:rPr b="1"/>
              <a:t>Evaluation factors:</a:t>
            </a:r>
            <a:r>
              <a:t> Revenue potential, investment requirements, risk levels, timing, strategic fit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Case Study Approach</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457200" lvl="0" indent="-457200">
              <a:buAutoNum type="arabicPeriod"/>
            </a:pPr>
            <a:r>
              <a:t>Build simple models for each option</a:t>
            </a:r>
          </a:p>
          <a:p>
            <a:pPr marL="457200" lvl="0" indent="-457200">
              <a:buAutoNum type="arabicPeriod"/>
            </a:pPr>
            <a:r>
              <a:t>Test different scenarios (best case, worst case, most likely)</a:t>
            </a:r>
          </a:p>
          <a:p>
            <a:pPr marL="457200" lvl="0" indent="-457200">
              <a:buAutoNum type="arabicPeriod"/>
            </a:pPr>
            <a:r>
              <a:t>Use AI tools for customer analysis and location optimization</a:t>
            </a:r>
          </a:p>
          <a:p>
            <a:pPr marL="457200" lvl="0" indent="-457200">
              <a:buAutoNum type="arabicPeriod"/>
            </a:pPr>
            <a:r>
              <a:t>Consider quantitative results, qualitative factors, and risk tolerance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Cross-Functional Success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Translating insights into action requires: </a:t>
            </a:r>
            <a:endParaRPr lang="en-US" dirty="0"/>
          </a:p>
          <a:p>
            <a:pPr marL="0" lvl="0" indent="0">
              <a:buNone/>
            </a:pPr>
            <a:r>
              <a:rPr dirty="0"/>
              <a:t>- Marketing to communicate changes </a:t>
            </a:r>
            <a:endParaRPr lang="en-US" dirty="0"/>
          </a:p>
          <a:p>
            <a:pPr marL="0" lvl="0" indent="0">
              <a:buNone/>
            </a:pPr>
            <a:r>
              <a:rPr dirty="0"/>
              <a:t>- Operations to implement efficiently </a:t>
            </a:r>
            <a:endParaRPr lang="en-US" dirty="0"/>
          </a:p>
          <a:p>
            <a:pPr marL="0" lvl="0" indent="0">
              <a:buNone/>
            </a:pPr>
            <a:r>
              <a:rPr dirty="0"/>
              <a:t>- Finance to ensure profitability </a:t>
            </a:r>
            <a:endParaRPr lang="en-US" dirty="0"/>
          </a:p>
          <a:p>
            <a:pPr marL="0" lvl="0" indent="0">
              <a:buNone/>
            </a:pPr>
            <a:r>
              <a:rPr dirty="0"/>
              <a:t>- Technology to enable capabilities </a:t>
            </a:r>
            <a:endParaRPr lang="en-US" dirty="0"/>
          </a:p>
          <a:p>
            <a:pPr marL="0" lvl="0" indent="0">
              <a:buNone/>
            </a:pPr>
            <a:r>
              <a:rPr dirty="0"/>
              <a:t>- Everyone understanding how they support the overall goal</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From Data to Decisions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a:t>The Challenge:</a:t>
            </a:r>
            <a:r>
              <a:t> Companies have data but struggle with decisions</a:t>
            </a:r>
          </a:p>
          <a:p>
            <a:pPr marL="0" lvl="0" indent="0">
              <a:buNone/>
            </a:pPr>
            <a:r>
              <a:rPr b="1"/>
              <a:t>The Solution:</a:t>
            </a:r>
            <a:r>
              <a:t> Systematic approach connecting analysis to business goals</a:t>
            </a:r>
          </a:p>
          <a:p>
            <a:pPr marL="0" lvl="0" indent="0">
              <a:buNone/>
            </a:pPr>
            <a:r>
              <a:rPr b="1"/>
              <a:t>The Result:</a:t>
            </a:r>
            <a:r>
              <a:t> Better decisions that drive meaningful business outcomes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Key Success Factors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Connect every analysis to clear business goals</a:t>
            </a:r>
          </a:p>
          <a:p>
            <a:pPr lvl="0"/>
            <a:r>
              <a:t>Use structured decision-making tools</a:t>
            </a:r>
          </a:p>
          <a:p>
            <a:pPr lvl="0"/>
            <a:r>
              <a:t>Test scenarios before committing resources</a:t>
            </a:r>
          </a:p>
          <a:p>
            <a:pPr lvl="0"/>
            <a:r>
              <a:t>Leverage AI to enhance human judgment</a:t>
            </a:r>
          </a:p>
          <a:p>
            <a:pPr lvl="0"/>
            <a:r>
              <a:t>Ensure cross-functional collaboration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Structured Decision Framework</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457200" lvl="0" indent="-457200">
              <a:buAutoNum type="arabicPeriod"/>
            </a:pPr>
            <a:r>
              <a:rPr b="1"/>
              <a:t>Strategic Alignment:</a:t>
            </a:r>
            <a:r>
              <a:t> Does this support our goals?</a:t>
            </a:r>
          </a:p>
          <a:p>
            <a:pPr marL="457200" lvl="0" indent="-457200">
              <a:buAutoNum type="arabicPeriod"/>
            </a:pPr>
            <a:r>
              <a:rPr b="1"/>
              <a:t>Systematic Evaluation:</a:t>
            </a:r>
            <a:r>
              <a:t> Compare options fairly</a:t>
            </a:r>
          </a:p>
          <a:p>
            <a:pPr marL="457200" lvl="0" indent="-457200">
              <a:buAutoNum type="arabicPeriod"/>
            </a:pPr>
            <a:r>
              <a:rPr b="1"/>
              <a:t>Scenario Planning:</a:t>
            </a:r>
            <a:r>
              <a:t> Test different outcomes</a:t>
            </a:r>
          </a:p>
          <a:p>
            <a:pPr marL="457200" lvl="0" indent="-457200">
              <a:buAutoNum type="arabicPeriod"/>
            </a:pPr>
            <a:r>
              <a:rPr b="1"/>
              <a:t>AI-Assisted Insights:</a:t>
            </a:r>
            <a:r>
              <a:t> Process data and identify patterns</a:t>
            </a:r>
          </a:p>
          <a:p>
            <a:pPr marL="457200" lvl="0" indent="-457200">
              <a:buAutoNum type="arabicPeriod"/>
            </a:pPr>
            <a:r>
              <a:rPr b="1"/>
              <a:t>Human Judgment:</a:t>
            </a:r>
            <a:r>
              <a:t> Make final decisions with context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Risk vs. Opportunity</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Understand the risks you’re taking</a:t>
            </a:r>
          </a:p>
          <a:p>
            <a:pPr lvl="0"/>
            <a:r>
              <a:t>Ensure potential rewards justify risks</a:t>
            </a:r>
          </a:p>
          <a:p>
            <a:pPr lvl="0"/>
            <a:r>
              <a:t>Prepare to respond if conditions change</a:t>
            </a:r>
          </a:p>
          <a:p>
            <a:pPr lvl="0"/>
            <a:r>
              <a:t>Remember: Avoiding all risk often means missing opportunities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Sarah’s Coffee Shop Dilemma</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Sarah manages a downtown coffee shop where business has been slow lately. She knows customers come during morning rush hour, spend more on cold drinks in summer, and her competitor just added free Wi-Fi. But what should she actually do with this information?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Technology as an Enabler</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AI processes large datasets quickly</a:t>
            </a:r>
          </a:p>
          <a:p>
            <a:pPr lvl="0"/>
            <a:r>
              <a:t>Identifies patterns humans might miss</a:t>
            </a:r>
          </a:p>
          <a:p>
            <a:pPr lvl="0"/>
            <a:r>
              <a:t>Simulates multiple scenarios efficiently</a:t>
            </a:r>
          </a:p>
          <a:p>
            <a:pPr lvl="0"/>
            <a:r>
              <a:t>Most effective when paired with human judgment</a:t>
            </a:r>
          </a:p>
          <a:p>
            <a:pPr lvl="0"/>
            <a:r>
              <a:t>Enhances rather than replaces decision-making</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Building Decision-Making Capability</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Start with clear business goals</a:t>
            </a:r>
          </a:p>
          <a:p>
            <a:pPr lvl="0"/>
            <a:r>
              <a:t>Use data to inform, not dictate decisions</a:t>
            </a:r>
          </a:p>
          <a:p>
            <a:pPr lvl="0"/>
            <a:r>
              <a:t>Test ideas safely with what-if models</a:t>
            </a:r>
          </a:p>
          <a:p>
            <a:pPr lvl="0"/>
            <a:r>
              <a:t>Leverage AI for pattern recognition and optimization</a:t>
            </a:r>
          </a:p>
          <a:p>
            <a:pPr lvl="0"/>
            <a:r>
              <a:t>Maintain human oversight and judgment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Key Takeaways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Data analysis must directly support business goals</a:t>
            </a:r>
          </a:p>
          <a:p>
            <a:pPr lvl="0"/>
            <a:r>
              <a:t>Structured approaches lead to better decisions</a:t>
            </a:r>
          </a:p>
          <a:p>
            <a:pPr lvl="0"/>
            <a:r>
              <a:t>What-if modeling reduces risk and improves understanding</a:t>
            </a:r>
          </a:p>
          <a:p>
            <a:pPr lvl="0"/>
            <a:r>
              <a:t>AI enhances human decision-making when used properly</a:t>
            </a:r>
          </a:p>
          <a:p>
            <a:pPr lvl="0"/>
            <a:r>
              <a:t>Cross-functional collaboration turns insights into action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The Competitive Advantage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The ability to turn data into actionable business decisions is not just a competitive advantage—it’s a fundamental skill for creating real impact in a data-driven world.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The Real Challenge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Companies collect vast amounts of data</a:t>
            </a:r>
          </a:p>
          <a:p>
            <a:pPr lvl="0"/>
            <a:r>
              <a:t>Struggle to transform it into smart decisions</a:t>
            </a:r>
          </a:p>
          <a:p>
            <a:pPr lvl="0"/>
            <a:r>
              <a:t>Gap between having information and taking effective action</a:t>
            </a:r>
          </a:p>
          <a:p>
            <a:pPr lvl="0"/>
            <a:r>
              <a:t>This chapter shows how successful companies bridge that gap</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The Golden Rule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Data analysis only matters when it directly supports what the company is trying to accomplish. Without this connection, even the most sophisticated analysis becomes worthless effort.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Pizza Business Example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a:xfrm>
            <a:off x="838200" y="1825625"/>
            <a:ext cx="10515600" cy="3884059"/>
          </a:xfrm>
        </p:spPr>
        <p:txBody>
          <a:bodyPr>
            <a:normAutofit lnSpcReduction="10000"/>
          </a:bodyPr>
          <a:lstStyle/>
          <a:p>
            <a:pPr marL="0" lvl="0" indent="0">
              <a:buNone/>
            </a:pPr>
            <a:r>
              <a:rPr b="1" dirty="0"/>
              <a:t>Goal: Expanding into new neighborhoods</a:t>
            </a:r>
            <a:r>
              <a:rPr dirty="0"/>
              <a:t> </a:t>
            </a:r>
            <a:endParaRPr lang="en-US" dirty="0"/>
          </a:p>
          <a:p>
            <a:pPr marL="0" lvl="0" indent="0">
              <a:buNone/>
            </a:pPr>
            <a:r>
              <a:rPr dirty="0"/>
              <a:t>- Focus on areas with greatest customer potential</a:t>
            </a:r>
            <a:endParaRPr lang="en-US" dirty="0"/>
          </a:p>
          <a:p>
            <a:pPr marL="0" lvl="0" indent="0">
              <a:buNone/>
            </a:pPr>
            <a:r>
              <a:rPr dirty="0"/>
              <a:t> - Examine population density, ordering patterns, proximity</a:t>
            </a:r>
            <a:endParaRPr lang="en-US" dirty="0"/>
          </a:p>
          <a:p>
            <a:pPr marL="0" lvl="0" indent="0">
              <a:buNone/>
            </a:pPr>
            <a:endParaRPr dirty="0"/>
          </a:p>
          <a:p>
            <a:pPr marL="0" lvl="0" indent="0">
              <a:buNone/>
            </a:pPr>
            <a:r>
              <a:rPr b="1" dirty="0"/>
              <a:t>Goal: Encouraging current customers to order more</a:t>
            </a:r>
            <a:r>
              <a:rPr dirty="0"/>
              <a:t> </a:t>
            </a:r>
            <a:endParaRPr lang="en-US" dirty="0"/>
          </a:p>
          <a:p>
            <a:pPr marL="0" lvl="0" indent="0">
              <a:buNone/>
            </a:pPr>
            <a:r>
              <a:rPr dirty="0"/>
              <a:t>- Analyze which customers might stop ordering </a:t>
            </a:r>
            <a:endParaRPr lang="en-US" dirty="0"/>
          </a:p>
          <a:p>
            <a:pPr marL="0" lvl="0" indent="0">
              <a:buNone/>
            </a:pPr>
            <a:r>
              <a:rPr dirty="0"/>
              <a:t>- Understand what drives customer loyalty </a:t>
            </a:r>
            <a:endParaRPr lang="en-US" dirty="0"/>
          </a:p>
          <a:p>
            <a:pPr marL="0" lvl="0" indent="0">
              <a:buNone/>
            </a:pPr>
            <a:r>
              <a:rPr dirty="0"/>
              <a:t>- Determine changes that could increase satisfaction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Three-Step Process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a:t>Step 1:</a:t>
            </a:r>
            <a:r>
              <a:t> Understand the situation - Market conditions, customer needs, competitor actions, internal capabilities</a:t>
            </a:r>
          </a:p>
          <a:p>
            <a:pPr marL="0" lvl="0" indent="0">
              <a:buNone/>
            </a:pPr>
            <a:r>
              <a:rPr b="1"/>
              <a:t>Step 2:</a:t>
            </a:r>
            <a:r>
              <a:t> Decide what to analyze - Identify specific questions that need answers - Limit analysis to information supporting the decision</a:t>
            </a:r>
          </a:p>
          <a:p>
            <a:pPr marL="0" lvl="0" indent="0">
              <a:buNone/>
            </a:pPr>
            <a:r>
              <a:rPr b="1"/>
              <a:t>Step 3:</a:t>
            </a:r>
            <a:r>
              <a:t> Plan how results will be used - Who will make the decision? How will they interpret findings?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Working Across Departments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Data-driven solutions rarely belong to just one department: </a:t>
            </a:r>
            <a:endParaRPr lang="en-US" dirty="0"/>
          </a:p>
          <a:p>
            <a:pPr marL="0" lvl="0" indent="0">
              <a:buNone/>
            </a:pPr>
            <a:r>
              <a:rPr dirty="0"/>
              <a:t>- </a:t>
            </a:r>
            <a:r>
              <a:rPr b="1" dirty="0"/>
              <a:t>Marketing:</a:t>
            </a:r>
            <a:r>
              <a:rPr dirty="0"/>
              <a:t> Attracting customers</a:t>
            </a:r>
            <a:endParaRPr lang="en-US" dirty="0"/>
          </a:p>
          <a:p>
            <a:pPr marL="0" lvl="0" indent="0">
              <a:buNone/>
            </a:pPr>
            <a:r>
              <a:rPr dirty="0"/>
              <a:t>- </a:t>
            </a:r>
            <a:r>
              <a:rPr b="1" dirty="0"/>
              <a:t>Operations:</a:t>
            </a:r>
            <a:r>
              <a:rPr dirty="0"/>
              <a:t> Efficiency focus </a:t>
            </a:r>
            <a:endParaRPr lang="en-US" dirty="0"/>
          </a:p>
          <a:p>
            <a:pPr marL="0" lvl="0" indent="0">
              <a:buNone/>
            </a:pPr>
            <a:r>
              <a:rPr dirty="0"/>
              <a:t>- </a:t>
            </a:r>
            <a:r>
              <a:rPr b="1" dirty="0"/>
              <a:t>Finance:</a:t>
            </a:r>
            <a:r>
              <a:rPr dirty="0"/>
              <a:t> Maximize profits </a:t>
            </a:r>
            <a:endParaRPr lang="en-US" dirty="0"/>
          </a:p>
          <a:p>
            <a:pPr marL="0" lvl="0" indent="0">
              <a:buNone/>
            </a:pPr>
            <a:r>
              <a:rPr dirty="0"/>
              <a:t>- </a:t>
            </a:r>
            <a:r>
              <a:rPr b="1" dirty="0"/>
              <a:t>Technology:</a:t>
            </a:r>
            <a:r>
              <a:rPr dirty="0"/>
              <a:t> Reliable systems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Faster Delivery Example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If data shows customers want faster delivery, every department plays a role: </a:t>
            </a:r>
            <a:endParaRPr lang="en-US" dirty="0"/>
          </a:p>
          <a:p>
            <a:pPr marL="0" lvl="0" indent="0">
              <a:buNone/>
            </a:pPr>
            <a:r>
              <a:rPr dirty="0"/>
              <a:t>- Marketing must communicate the faster service </a:t>
            </a:r>
            <a:endParaRPr lang="en-US" dirty="0"/>
          </a:p>
          <a:p>
            <a:pPr marL="0" lvl="0" indent="0">
              <a:buNone/>
            </a:pPr>
            <a:r>
              <a:rPr dirty="0"/>
              <a:t>- Operations need to adjust workflows </a:t>
            </a:r>
            <a:endParaRPr lang="en-US" dirty="0"/>
          </a:p>
          <a:p>
            <a:pPr marL="0" lvl="0" indent="0">
              <a:buNone/>
            </a:pPr>
            <a:r>
              <a:rPr dirty="0"/>
              <a:t>- Technology must update tracking systems</a:t>
            </a:r>
            <a:endParaRPr lang="en-US" dirty="0"/>
          </a:p>
          <a:p>
            <a:pPr marL="0" lvl="0" indent="0">
              <a:buNone/>
            </a:pPr>
            <a:r>
              <a:rPr dirty="0"/>
              <a:t>- Finance must evaluate profitability</a:t>
            </a:r>
          </a:p>
        </p:txBody>
      </p:sp>
    </p:spTree>
  </p:cSld>
  <p:clrMapOvr>
    <a:masterClrMapping/>
  </p:clrMapOvr>
</p:sld>
</file>

<file path=ppt/theme/theme1.xml><?xml version="1.0" encoding="utf-8"?>
<a:theme xmlns:a="http://schemas.openxmlformats.org/drawingml/2006/main" name="Office Theme">
  <a:themeElements>
    <a:clrScheme name="DJA">
      <a:dk1>
        <a:srgbClr val="0A1A2F"/>
      </a:dk1>
      <a:lt1>
        <a:srgbClr val="FFFFFF"/>
      </a:lt1>
      <a:dk2>
        <a:srgbClr val="3E5C76"/>
      </a:dk2>
      <a:lt2>
        <a:srgbClr val="FFFFFF"/>
      </a:lt2>
      <a:accent1>
        <a:srgbClr val="2A7F9E"/>
      </a:accent1>
      <a:accent2>
        <a:srgbClr val="7A6FA1"/>
      </a:accent2>
      <a:accent3>
        <a:srgbClr val="8A7F7A"/>
      </a:accent3>
      <a:accent4>
        <a:srgbClr val="B85C38"/>
      </a:accent4>
      <a:accent5>
        <a:srgbClr val="FFFFFF"/>
      </a:accent5>
      <a:accent6>
        <a:srgbClr val="FFFFFF"/>
      </a:accent6>
      <a:hlink>
        <a:srgbClr val="FFFFFF"/>
      </a:hlink>
      <a:folHlink>
        <a:srgbClr val="FFFF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1213</Words>
  <Application>Microsoft Office PowerPoint</Application>
  <PresentationFormat>Widescreen</PresentationFormat>
  <Paragraphs>198</Paragraphs>
  <Slides>33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Aptos</vt:lpstr>
      <vt:lpstr>Aptos Display</vt:lpstr>
      <vt:lpstr>Arial</vt:lpstr>
      <vt:lpstr>Office Theme</vt:lpstr>
      <vt:lpstr>This video accompanies</vt:lpstr>
      <vt:lpstr>Chapter 7: Data-Driven Business Solutions</vt:lpstr>
      <vt:lpstr>Sarah’s Coffee Shop Dilemma</vt:lpstr>
      <vt:lpstr>The Real Challenge</vt:lpstr>
      <vt:lpstr>The Golden Rule</vt:lpstr>
      <vt:lpstr>Pizza Business Example</vt:lpstr>
      <vt:lpstr>Three-Step Process</vt:lpstr>
      <vt:lpstr>Working Across Departments</vt:lpstr>
      <vt:lpstr>Faster Delivery Example</vt:lpstr>
      <vt:lpstr>Smart Decision Process</vt:lpstr>
      <vt:lpstr>Restaurant Chain Growth Options</vt:lpstr>
      <vt:lpstr>Weighted Scoring Method</vt:lpstr>
      <vt:lpstr>Software Selection Example</vt:lpstr>
      <vt:lpstr>Managing Risk</vt:lpstr>
      <vt:lpstr>What-If Models</vt:lpstr>
      <vt:lpstr>Simple Coffee Shop Model</vt:lpstr>
      <vt:lpstr>Types of Business Scenarios</vt:lpstr>
      <vt:lpstr>Making Models Practical</vt:lpstr>
      <vt:lpstr>What AI Can Do for Business</vt:lpstr>
      <vt:lpstr>Simple AI Applications</vt:lpstr>
      <vt:lpstr>Getting Started with AI</vt:lpstr>
      <vt:lpstr>AI Limitations</vt:lpstr>
      <vt:lpstr>Restaurant Chain Case Study</vt:lpstr>
      <vt:lpstr>Case Study Approach</vt:lpstr>
      <vt:lpstr>Cross-Functional Success</vt:lpstr>
      <vt:lpstr>From Data to Decisions</vt:lpstr>
      <vt:lpstr>Key Success Factors</vt:lpstr>
      <vt:lpstr>Structured Decision Framework</vt:lpstr>
      <vt:lpstr>Risk vs. Opportunity</vt:lpstr>
      <vt:lpstr>Technology as an Enabler</vt:lpstr>
      <vt:lpstr>Building Decision-Making Capability</vt:lpstr>
      <vt:lpstr>Key Takeaways</vt:lpstr>
      <vt:lpstr>The Competitive Advantage</vt:lpstr>
    </vt:vector>
  </TitlesOfParts>
  <LinksUpToDate>false</LinksUpToDate>
  <SharedDoc>false</SharedDoc>
  <HyperlinksChanged>false</HyperlinksChanged>
  <AppVersion>16.0000</AppVersion>
</Properties>
</file>

<file path=docProps/app0.xml><?xml version="1.0" encoding="utf-8"?>
<Properties xmlns="http://schemas.openxmlformats.org/officeDocument/2006/extended-properties" xmlns:vt="http://schemas.openxmlformats.org/officeDocument/2006/docPropsVTypes">
  <TotalTime>24</TotalTime>
  <Words>3</Words>
  <Application>Microsoft Office PowerPoint</Application>
  <PresentationFormat>Widescreen</PresentationFormat>
  <Paragraphs>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Aptos Display</vt:lpstr>
      <vt:lpstr>Arial</vt:lpstr>
      <vt:lpstr>Office Theme</vt:lpstr>
      <vt:lpstr>Slides to Accompany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Data-Driven Business Solutions</dc:title>
  <dc:creator>Kim Seefeld</dc:creator>
  <cp:keywords/>
  <cp:lastModifiedBy>Kim Seefeld</cp:lastModifiedBy>
  <cp:revision>1</cp:revision>
  <dcterms:created xsi:type="dcterms:W3CDTF">2026-01-09T02:02:06Z</dcterms:created>
  <dcterms:modified xsi:type="dcterms:W3CDTF">2026-03-02T03:41:03Z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utput">
    <vt:lpwstr/>
  </property>
</Properties>
</file>