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Props/app0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openxmlformats.org/package/2006/relationships/metadata/extended-properties" Target="docProps/app0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6" r:id="rId2"/>
    <p:sldId id="257" r:id="rId3"/>
    <p:sldId id="258" r:id="rId4"/>
    <p:sldId id="259" r:id="rId5"/>
    <p:sldId id="260" r:id="rId6"/>
    <p:sldId id="261" r:id="rId7"/>
    <p:sldId id="307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7C99546-37FC-4761-8093-05D714183431}" v="3" dt="2026-03-01T22:23:51.96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 showOutlineIcons="0">
    <p:restoredLeft sz="34587" autoAdjust="0"/>
    <p:restoredTop sz="86392" autoAdjust="0"/>
  </p:normalViewPr>
  <p:slideViewPr>
    <p:cSldViewPr snapToGrid="0">
      <p:cViewPr varScale="1">
        <p:scale>
          <a:sx n="81" d="100"/>
          <a:sy n="81" d="100"/>
        </p:scale>
        <p:origin x="546" y="300"/>
      </p:cViewPr>
      <p:guideLst/>
    </p:cSldViewPr>
  </p:slideViewPr>
  <p:outlineViewPr>
    <p:cViewPr>
      <p:scale>
        <a:sx n="33" d="100"/>
        <a:sy n="33" d="100"/>
      </p:scale>
      <p:origin x="0" y="-30756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microsoft.com/office/2015/10/relationships/revisionInfo" Target="revisionInfo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495B7A3-3F33-4169-C7B7-7E379873CC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A6D1B549-AC8A-B243-953C-3678907EE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02859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3351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EFE919-1979-FD72-1DCD-4CEB488BEB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269819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0B2FB4-5FE9-379C-A737-08181ACAC1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B1FCDE-1794-7951-B8DC-E9D62C363ED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F1C924-B5B9-B728-52AC-703721D94F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E38E064-8D7F-7FB4-2E05-DB44B834B1D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847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D810E3-3E89-2B0B-B2B1-2955F8AC04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00E5DF-38EE-AC65-CA03-C7713F7759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157B3D3-2D96-3476-067F-E4FAE9EEB1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3E677CF-578B-6BB1-4811-FB73B8A2BA0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49623C9-AA7E-F01D-C1DC-17B05697C94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A9BCC88D-DC47-D749-052B-7A6286B6916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4200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CAE837-2D62-2744-4284-991E821FAA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804027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08249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B3006B-F0B9-113E-7CBB-A251427303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D69C5C-237F-05F0-24F0-0BC4700C47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7C953C8-76C8-8369-6ACD-1E399C1DAA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08B7C94-7674-9FD2-19EB-C168681E2E4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59445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5CE75E-890F-0884-A788-0032220A9B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ACAA02-62FF-454C-0E1A-2DAE4044BFF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1B7D7F4-F77D-2CBD-FC0F-7A9BDF6671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6274ED2-9121-CD43-9B4C-9A43FA5D744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13230" y="6337788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www.dataanalyticscurriculum.com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A050447-F59A-98EA-1418-4EC661ADB2C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81329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0526420-E684-3268-D4E9-F9040BAFA2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50B632-B813-7790-FF8D-DC5243BE3A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43FA52C-E727-BF41-E0A0-B12DF16AD468}"/>
              </a:ext>
            </a:extLst>
          </p:cNvPr>
          <p:cNvSpPr txBox="1"/>
          <p:nvPr userDrawn="1"/>
        </p:nvSpPr>
        <p:spPr>
          <a:xfrm>
            <a:off x="3578044" y="6218078"/>
            <a:ext cx="86139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Accessible and Inclusive AI &amp; Data Learning for Everyone                       </a:t>
            </a:r>
            <a:r>
              <a:rPr lang="en-US" sz="1600" b="1" dirty="0"/>
              <a:t>www.DataJoyAI.com</a:t>
            </a:r>
            <a:endParaRPr lang="en-US" sz="1600" b="1" i="1" dirty="0"/>
          </a:p>
        </p:txBody>
      </p:sp>
      <p:pic>
        <p:nvPicPr>
          <p:cNvPr id="5" name="Picture 4" descr="A blue and green letters  AI-generated content may be incorrect.">
            <a:extLst>
              <a:ext uri="{FF2B5EF4-FFF2-40B4-BE49-F238E27FC236}">
                <a16:creationId xmlns:a16="http://schemas.microsoft.com/office/drawing/2014/main" id="{CBDF257C-5DA4-7EF4-A51B-9A0E6E9A23B3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279" y="6083284"/>
            <a:ext cx="2595417" cy="615468"/>
          </a:xfrm>
          <a:prstGeom prst="rect">
            <a:avLst/>
          </a:prstGeom>
        </p:spPr>
      </p:pic>
      <p:pic>
        <p:nvPicPr>
          <p:cNvPr id="7" name="Picture 6" descr="A black silhouette of a person  AI-generated content may be incorrect.">
            <a:extLst>
              <a:ext uri="{FF2B5EF4-FFF2-40B4-BE49-F238E27FC236}">
                <a16:creationId xmlns:a16="http://schemas.microsoft.com/office/drawing/2014/main" id="{FBC28EA2-8877-C89B-92A1-CDB03F0D4830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2900215" y="6104067"/>
            <a:ext cx="546387" cy="546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350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rPr dirty="0"/>
              <a:t>This video accompanies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04ECF42-33B4-1B57-4A35-EFBF8922A4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89842" y="691963"/>
            <a:ext cx="3801005" cy="532521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rPr dirty="0"/>
              <a:t>KPI Evolution in Retail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b="1" dirty="0"/>
              <a:t>Traditional Focus:</a:t>
            </a:r>
            <a:r>
              <a:rPr dirty="0"/>
              <a:t> </a:t>
            </a:r>
            <a:endParaRPr lang="en-US" dirty="0"/>
          </a:p>
          <a:p>
            <a:pPr marL="0" lvl="0" indent="0">
              <a:buNone/>
            </a:pPr>
            <a:r>
              <a:rPr lang="en-US" dirty="0"/>
              <a:t>	</a:t>
            </a:r>
            <a:r>
              <a:rPr dirty="0"/>
              <a:t>- Sales revenue </a:t>
            </a:r>
            <a:endParaRPr lang="en-US" dirty="0"/>
          </a:p>
          <a:p>
            <a:pPr marL="0" lvl="0" indent="0">
              <a:buNone/>
            </a:pPr>
            <a:r>
              <a:rPr lang="en-US" dirty="0"/>
              <a:t>	</a:t>
            </a:r>
            <a:r>
              <a:rPr dirty="0"/>
              <a:t>- Profit margins</a:t>
            </a:r>
          </a:p>
          <a:p>
            <a:pPr marL="0" lvl="0" indent="0">
              <a:buNone/>
            </a:pPr>
            <a:r>
              <a:rPr b="1" dirty="0"/>
              <a:t>Modern Approach:</a:t>
            </a:r>
            <a:r>
              <a:rPr dirty="0"/>
              <a:t> </a:t>
            </a:r>
            <a:endParaRPr lang="en-US" dirty="0"/>
          </a:p>
          <a:p>
            <a:pPr marL="0" lvl="0" indent="0">
              <a:buNone/>
            </a:pPr>
            <a:r>
              <a:rPr lang="en-US" dirty="0"/>
              <a:t>	</a:t>
            </a:r>
            <a:r>
              <a:rPr dirty="0"/>
              <a:t>- Customer lifetime value </a:t>
            </a:r>
            <a:endParaRPr lang="en-US" dirty="0"/>
          </a:p>
          <a:p>
            <a:pPr marL="0" lvl="0" indent="0">
              <a:buNone/>
            </a:pPr>
            <a:r>
              <a:rPr lang="en-US" dirty="0"/>
              <a:t>	</a:t>
            </a:r>
            <a:r>
              <a:rPr dirty="0"/>
              <a:t>- Net promoter score </a:t>
            </a:r>
            <a:endParaRPr lang="en-US" dirty="0"/>
          </a:p>
          <a:p>
            <a:pPr marL="0" lvl="0" indent="0">
              <a:buNone/>
            </a:pPr>
            <a:r>
              <a:rPr lang="en-US" dirty="0"/>
              <a:t>	</a:t>
            </a:r>
            <a:r>
              <a:rPr dirty="0"/>
              <a:t>- Inventory turnover by category </a:t>
            </a:r>
            <a:endParaRPr lang="en-US" dirty="0"/>
          </a:p>
          <a:p>
            <a:pPr marL="0" lvl="0" indent="0">
              <a:buNone/>
            </a:pPr>
            <a:r>
              <a:rPr lang="en-US" dirty="0"/>
              <a:t>	</a:t>
            </a:r>
            <a:r>
              <a:rPr dirty="0"/>
              <a:t>- Social media sentiment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rPr dirty="0"/>
              <a:t>The KPI Hierarchy System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dirty="0"/>
              <a:t>Effective KPI systems are organized like a pyramid:</a:t>
            </a:r>
          </a:p>
          <a:p>
            <a:pPr lvl="0"/>
            <a:r>
              <a:rPr b="1" dirty="0"/>
              <a:t>Strategic KPIs</a:t>
            </a:r>
            <a:r>
              <a:rPr dirty="0"/>
              <a:t>: Overall business performance (top level)</a:t>
            </a:r>
          </a:p>
          <a:p>
            <a:pPr lvl="0"/>
            <a:r>
              <a:rPr b="1" dirty="0"/>
              <a:t>Tactical KPIs</a:t>
            </a:r>
            <a:r>
              <a:rPr dirty="0"/>
              <a:t>: Functional area performance (middle level)</a:t>
            </a:r>
          </a:p>
          <a:p>
            <a:pPr lvl="0"/>
            <a:r>
              <a:rPr b="1" dirty="0"/>
              <a:t>Operational KPIs</a:t>
            </a:r>
            <a:r>
              <a:rPr dirty="0"/>
              <a:t>: Specific processes and activities (bottom level)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rPr dirty="0"/>
              <a:t>Strategic KPIs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dirty="0"/>
              <a:t>Focus on overall business performance:</a:t>
            </a:r>
          </a:p>
          <a:p>
            <a:pPr lvl="0"/>
            <a:r>
              <a:rPr dirty="0"/>
              <a:t>Revenue growth rate</a:t>
            </a:r>
          </a:p>
          <a:p>
            <a:pPr lvl="0"/>
            <a:r>
              <a:rPr dirty="0"/>
              <a:t>Market share</a:t>
            </a:r>
          </a:p>
          <a:p>
            <a:pPr lvl="0"/>
            <a:r>
              <a:rPr dirty="0"/>
              <a:t>Return on investment</a:t>
            </a:r>
          </a:p>
          <a:p>
            <a:pPr lvl="0"/>
            <a:r>
              <a:rPr dirty="0"/>
              <a:t>Overall customer satisfaction scores</a:t>
            </a:r>
          </a:p>
          <a:p>
            <a:pPr marL="0" lvl="0" indent="0">
              <a:buNone/>
            </a:pPr>
            <a:endParaRPr lang="en-US" dirty="0"/>
          </a:p>
          <a:p>
            <a:pPr marL="0" lvl="0" indent="0">
              <a:buNone/>
            </a:pPr>
            <a:r>
              <a:rPr dirty="0"/>
              <a:t>Reviewed monthly or quarterly by senior executives.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rPr dirty="0"/>
              <a:t>Tactical KPIs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dirty="0"/>
              <a:t>Bridge strategic objectives and daily activities:</a:t>
            </a:r>
          </a:p>
          <a:p>
            <a:pPr lvl="0"/>
            <a:r>
              <a:rPr dirty="0"/>
              <a:t>Lead generation rates</a:t>
            </a:r>
          </a:p>
          <a:p>
            <a:pPr lvl="0"/>
            <a:r>
              <a:rPr dirty="0"/>
              <a:t>Conversion rates by channel</a:t>
            </a:r>
          </a:p>
          <a:p>
            <a:pPr lvl="0"/>
            <a:r>
              <a:rPr dirty="0"/>
              <a:t>Cost per acquisition</a:t>
            </a:r>
          </a:p>
          <a:p>
            <a:pPr lvl="0"/>
            <a:r>
              <a:rPr dirty="0"/>
              <a:t>Campaign return on investment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Operational KPIs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t>Enable real-time adjustments:</a:t>
            </a:r>
          </a:p>
          <a:p>
            <a:pPr lvl="0"/>
            <a:r>
              <a:t>Average response time</a:t>
            </a:r>
          </a:p>
          <a:p>
            <a:pPr lvl="0"/>
            <a:r>
              <a:t>First-call resolution rate</a:t>
            </a:r>
          </a:p>
          <a:p>
            <a:pPr lvl="0"/>
            <a:r>
              <a:t>Customer satisfaction by representative</a:t>
            </a:r>
          </a:p>
          <a:p>
            <a:pPr marL="0" lvl="0" indent="0">
              <a:buNone/>
            </a:pPr>
            <a:r>
              <a:t>Monitored daily or hourly by front-line managers.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rPr dirty="0"/>
              <a:t>Business Dashboards: </a:t>
            </a:r>
            <a:br>
              <a:rPr lang="en-US" dirty="0"/>
            </a:br>
            <a:r>
              <a:rPr dirty="0"/>
              <a:t>Your Command Center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endParaRPr lang="en-US" dirty="0"/>
          </a:p>
          <a:p>
            <a:pPr marL="0" lvl="0" indent="0">
              <a:buNone/>
            </a:pPr>
            <a:r>
              <a:rPr dirty="0"/>
              <a:t>Dashboards transform complex datasets into visual stories that enable quick understanding and action.</a:t>
            </a:r>
          </a:p>
          <a:p>
            <a:pPr lvl="0"/>
            <a:r>
              <a:rPr dirty="0"/>
              <a:t>Like an airplane cockpit instrument panel</a:t>
            </a:r>
          </a:p>
          <a:p>
            <a:pPr lvl="0"/>
            <a:r>
              <a:rPr dirty="0"/>
              <a:t>Present critical information for immediate assessment</a:t>
            </a:r>
          </a:p>
          <a:p>
            <a:pPr lvl="0"/>
            <a:r>
              <a:rPr dirty="0"/>
              <a:t>Must consider audience and decision-making context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rPr dirty="0"/>
              <a:t>Dashboard Design Principles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dirty="0"/>
              <a:t>Effective dashboards require careful consideration:</a:t>
            </a:r>
            <a:endParaRPr lang="en-US" dirty="0"/>
          </a:p>
          <a:p>
            <a:pPr marL="0" lvl="0" indent="0">
              <a:buNone/>
            </a:pPr>
            <a:endParaRPr dirty="0"/>
          </a:p>
          <a:p>
            <a:pPr lvl="0"/>
            <a:r>
              <a:rPr b="1" dirty="0"/>
              <a:t>Audience</a:t>
            </a:r>
            <a:r>
              <a:rPr dirty="0"/>
              <a:t>: Who will use it?</a:t>
            </a:r>
          </a:p>
          <a:p>
            <a:pPr lvl="0"/>
            <a:r>
              <a:rPr b="1" dirty="0"/>
              <a:t>Decisions</a:t>
            </a:r>
            <a:r>
              <a:rPr dirty="0"/>
              <a:t>: What choices do they need to make?</a:t>
            </a:r>
          </a:p>
          <a:p>
            <a:pPr lvl="0"/>
            <a:r>
              <a:rPr b="1" dirty="0"/>
              <a:t>Visual processing</a:t>
            </a:r>
            <a:r>
              <a:rPr dirty="0"/>
              <a:t>: How do they scan information?</a:t>
            </a:r>
          </a:p>
          <a:p>
            <a:pPr lvl="0"/>
            <a:r>
              <a:rPr b="1" dirty="0"/>
              <a:t>Progressive disclosure</a:t>
            </a:r>
            <a:r>
              <a:rPr dirty="0"/>
              <a:t>: Summary to detailed views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rPr dirty="0"/>
              <a:t>Visual Hierarchy in Dashboards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t>The human eye follows predictable patterns:</a:t>
            </a:r>
          </a:p>
          <a:p>
            <a:pPr lvl="0"/>
            <a:r>
              <a:t>Starts at top-left</a:t>
            </a:r>
          </a:p>
          <a:p>
            <a:pPr lvl="0"/>
            <a:r>
              <a:t>Moves in Z-pattern across screen</a:t>
            </a:r>
          </a:p>
          <a:p>
            <a:pPr lvl="0"/>
            <a:r>
              <a:t>Place most important information in high-attention areas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Color Strategy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dirty="0"/>
              <a:t>Establish clear color conventions:</a:t>
            </a:r>
          </a:p>
          <a:p>
            <a:pPr lvl="0"/>
            <a:r>
              <a:rPr b="1" dirty="0"/>
              <a:t>Red</a:t>
            </a:r>
            <a:r>
              <a:rPr dirty="0"/>
              <a:t>: Problems or negative performance</a:t>
            </a:r>
          </a:p>
          <a:p>
            <a:pPr lvl="0"/>
            <a:r>
              <a:rPr b="1" dirty="0"/>
              <a:t>Green</a:t>
            </a:r>
            <a:r>
              <a:rPr dirty="0"/>
              <a:t>: Good performance</a:t>
            </a:r>
          </a:p>
          <a:p>
            <a:pPr lvl="0"/>
            <a:r>
              <a:rPr b="1" dirty="0"/>
              <a:t>Yellow</a:t>
            </a:r>
            <a:r>
              <a:rPr dirty="0"/>
              <a:t>: Caution or warning</a:t>
            </a:r>
          </a:p>
          <a:p>
            <a:pPr marL="0" lvl="0" indent="0">
              <a:buNone/>
            </a:pPr>
            <a:endParaRPr lang="en-US" dirty="0"/>
          </a:p>
          <a:p>
            <a:pPr marL="0" lvl="0" indent="0">
              <a:buNone/>
            </a:pPr>
            <a:r>
              <a:rPr dirty="0"/>
              <a:t>Apply consistently throughout the interface.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rPr dirty="0"/>
              <a:t>Real Dashboard Example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dirty="0"/>
              <a:t>Monthly sales tracking with four key metrics:</a:t>
            </a:r>
            <a:endParaRPr lang="en-US" dirty="0"/>
          </a:p>
          <a:p>
            <a:pPr marL="0" lvl="0" indent="0">
              <a:buNone/>
            </a:pPr>
            <a:endParaRPr dirty="0"/>
          </a:p>
          <a:p>
            <a:pPr lvl="0"/>
            <a:r>
              <a:rPr b="1" dirty="0"/>
              <a:t>Total Sales</a:t>
            </a:r>
            <a:r>
              <a:rPr dirty="0"/>
              <a:t>: Overall revenue generated</a:t>
            </a:r>
          </a:p>
          <a:p>
            <a:pPr lvl="0"/>
            <a:r>
              <a:rPr b="1" dirty="0"/>
              <a:t>Average Monthly Sales</a:t>
            </a:r>
            <a:r>
              <a:rPr dirty="0"/>
              <a:t>: Baseline performance</a:t>
            </a:r>
          </a:p>
          <a:p>
            <a:pPr lvl="0"/>
            <a:r>
              <a:rPr b="1" dirty="0"/>
              <a:t>Sales Growth Rate</a:t>
            </a:r>
            <a:r>
              <a:rPr dirty="0"/>
              <a:t>: Improvement measurement</a:t>
            </a:r>
          </a:p>
          <a:p>
            <a:pPr lvl="0"/>
            <a:r>
              <a:rPr b="1" dirty="0"/>
              <a:t>Sales Variance from Target</a:t>
            </a:r>
            <a:r>
              <a:rPr dirty="0"/>
              <a:t>: Goal alignment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03437"/>
            <a:ext cx="10515600" cy="1325563"/>
          </a:xfrm>
        </p:spPr>
        <p:txBody>
          <a:bodyPr/>
          <a:lstStyle/>
          <a:p>
            <a:pPr marL="0" lvl="0" indent="0">
              <a:buNone/>
            </a:pPr>
            <a:r>
              <a:rPr lang="en-US" dirty="0"/>
              <a:t>Chapter 2: Descriptive Analytics</a:t>
            </a:r>
            <a:endParaRPr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rPr dirty="0"/>
              <a:t>Sample Dashboard Data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838200" y="1816100"/>
          <a:ext cx="10515600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28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Month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Sales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Target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Variance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Jan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95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105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-10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Feb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102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105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-3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Mar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110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105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Jun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123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105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18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689BD0F-2CDF-019A-0EF4-57D0C2BCF3A3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695696" y="4438196"/>
            <a:ext cx="10515600" cy="1944687"/>
          </a:xfrm>
        </p:spPr>
        <p:txBody>
          <a:bodyPr/>
          <a:lstStyle/>
          <a:p>
            <a:pPr lvl="0"/>
            <a:r>
              <a:rPr lang="en-US" dirty="0"/>
              <a:t>Shows progression from below-target to above-target performance.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rPr dirty="0"/>
              <a:t>What Is Trend Analysis?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dirty="0"/>
              <a:t>Understanding how business metrics change over time:</a:t>
            </a:r>
          </a:p>
          <a:p>
            <a:pPr lvl="0"/>
            <a:endParaRPr lang="en-US" dirty="0"/>
          </a:p>
          <a:p>
            <a:pPr lvl="0"/>
            <a:r>
              <a:rPr dirty="0"/>
              <a:t>Linear trends: Consistent increases or decreases</a:t>
            </a:r>
          </a:p>
          <a:p>
            <a:pPr lvl="0"/>
            <a:r>
              <a:rPr dirty="0"/>
              <a:t>Seasonal patterns: Regular interval repetitions</a:t>
            </a:r>
          </a:p>
          <a:p>
            <a:pPr lvl="0"/>
            <a:r>
              <a:rPr dirty="0"/>
              <a:t>Cyclical patterns: Longer, irregular periods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rPr dirty="0"/>
              <a:t>The Grade Analogy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t>Trend analysis is like tracking grades throughout a semester:</a:t>
            </a:r>
          </a:p>
          <a:p>
            <a:pPr lvl="0"/>
            <a:r>
              <a:t>Individual test scores tell you something</a:t>
            </a:r>
          </a:p>
          <a:p>
            <a:pPr lvl="0"/>
            <a:r>
              <a:t>Trends show whether performance is improving, declining, or stable</a:t>
            </a:r>
          </a:p>
          <a:p>
            <a:pPr lvl="0"/>
            <a:r>
              <a:t>Patterns reveal when you perform better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Spotify’s Cancellation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b="1" dirty="0"/>
              <a:t>Basic Analysis</a:t>
            </a:r>
            <a:r>
              <a:rPr dirty="0"/>
              <a:t>: Monthly cancellation rates increased from 2.1% to 2.8%.</a:t>
            </a:r>
            <a:endParaRPr lang="en-US" dirty="0"/>
          </a:p>
          <a:p>
            <a:pPr marL="0" lvl="0" indent="0">
              <a:buNone/>
            </a:pPr>
            <a:endParaRPr dirty="0"/>
          </a:p>
          <a:p>
            <a:pPr marL="0" lvl="0" indent="0">
              <a:buNone/>
            </a:pPr>
            <a:r>
              <a:rPr b="1" dirty="0"/>
              <a:t>Sophisticated Analysis</a:t>
            </a:r>
            <a:r>
              <a:rPr dirty="0"/>
              <a:t>: </a:t>
            </a:r>
            <a:endParaRPr lang="en-US" dirty="0"/>
          </a:p>
          <a:p>
            <a:pPr marL="0" lvl="0" indent="0">
              <a:buNone/>
            </a:pPr>
            <a:r>
              <a:rPr dirty="0"/>
              <a:t>- Seasonal effects at year-end </a:t>
            </a:r>
            <a:endParaRPr lang="en-US" dirty="0"/>
          </a:p>
          <a:p>
            <a:pPr marL="0" lvl="0" indent="0">
              <a:buNone/>
            </a:pPr>
            <a:r>
              <a:rPr dirty="0"/>
              <a:t>- Cyclical patterns during economic downturns </a:t>
            </a:r>
            <a:endParaRPr lang="en-US" dirty="0"/>
          </a:p>
          <a:p>
            <a:pPr marL="0" lvl="0" indent="0">
              <a:buNone/>
            </a:pPr>
            <a:r>
              <a:rPr dirty="0"/>
              <a:t>- Underlying trends among specific customer segments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rPr dirty="0"/>
              <a:t>Trend Decomposition Components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t>Breaking down sales data into underlying elements:</a:t>
            </a:r>
          </a:p>
          <a:p>
            <a:pPr lvl="0"/>
            <a:r>
              <a:rPr b="1"/>
              <a:t>Actual Sales</a:t>
            </a:r>
            <a:r>
              <a:t>: Raw monthly performance data</a:t>
            </a:r>
          </a:p>
          <a:p>
            <a:pPr lvl="0"/>
            <a:r>
              <a:rPr b="1"/>
              <a:t>Trend Component</a:t>
            </a:r>
            <a:r>
              <a:t>: Underlying growth pattern</a:t>
            </a:r>
          </a:p>
          <a:p>
            <a:pPr lvl="0"/>
            <a:r>
              <a:rPr b="1"/>
              <a:t>Seasonal Component</a:t>
            </a:r>
            <a:r>
              <a:t>: Regular seasonal variations</a:t>
            </a:r>
          </a:p>
          <a:p>
            <a:pPr lvl="0"/>
            <a:r>
              <a:rPr b="1"/>
              <a:t>Moving Average</a:t>
            </a:r>
            <a:r>
              <a:t>: Smoothed trend revelation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36-Month Sales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dirty="0"/>
              <a:t>Key insights from comprehensive trend analysis:</a:t>
            </a:r>
          </a:p>
          <a:p>
            <a:pPr lvl="0"/>
            <a:r>
              <a:rPr dirty="0"/>
              <a:t>December consistently shows highest seasonal component (39-62 points above trend)</a:t>
            </a:r>
          </a:p>
          <a:p>
            <a:pPr lvl="0"/>
            <a:r>
              <a:rPr dirty="0"/>
              <a:t>Steady underlying growth from 100 to 200 (doubling baseline performance)</a:t>
            </a:r>
          </a:p>
          <a:p>
            <a:pPr lvl="0"/>
            <a:r>
              <a:rPr dirty="0"/>
              <a:t>Clear seasonal peaks and valleys around underlying trend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rPr dirty="0"/>
              <a:t>Time Period Selection Impact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b="1" dirty="0"/>
              <a:t>Daily Data</a:t>
            </a:r>
            <a:r>
              <a:rPr dirty="0"/>
              <a:t>: Detailed but potentially too noisy </a:t>
            </a:r>
            <a:endParaRPr lang="en-US" b="1" dirty="0"/>
          </a:p>
          <a:p>
            <a:pPr marL="0" lvl="0" indent="0">
              <a:buNone/>
            </a:pPr>
            <a:r>
              <a:rPr b="1" dirty="0"/>
              <a:t>Monthly Data</a:t>
            </a:r>
            <a:r>
              <a:rPr dirty="0"/>
              <a:t>: Smooths fluctuations, may miss weekly patterns </a:t>
            </a:r>
            <a:endParaRPr lang="en-US" dirty="0"/>
          </a:p>
          <a:p>
            <a:pPr marL="0" lvl="0" indent="0">
              <a:buNone/>
            </a:pPr>
            <a:r>
              <a:rPr b="1" dirty="0"/>
              <a:t>Annual Data</a:t>
            </a:r>
            <a:r>
              <a:rPr dirty="0"/>
              <a:t>: Shows long-term trends, obscures seasonal variations</a:t>
            </a:r>
          </a:p>
          <a:p>
            <a:pPr marL="0" lvl="0" indent="0">
              <a:buNone/>
            </a:pPr>
            <a:endParaRPr lang="en-US" dirty="0"/>
          </a:p>
          <a:p>
            <a:pPr marL="0" lvl="0" indent="0">
              <a:buNone/>
            </a:pPr>
            <a:r>
              <a:rPr dirty="0"/>
              <a:t>Choose based on your analytical needs.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rPr dirty="0"/>
              <a:t>Moving Averages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t>Powerful technique for trend analysis:</a:t>
            </a:r>
          </a:p>
          <a:p>
            <a:pPr lvl="0"/>
            <a:r>
              <a:t>Calculate averages over rolling time periods</a:t>
            </a:r>
          </a:p>
          <a:p>
            <a:pPr lvl="0"/>
            <a:r>
              <a:t>Smooth out short-term fluctuations</a:t>
            </a:r>
          </a:p>
          <a:p>
            <a:pPr lvl="0"/>
            <a:r>
              <a:t>Reveal underlying trends</a:t>
            </a:r>
          </a:p>
          <a:p>
            <a:pPr lvl="0"/>
            <a:r>
              <a:t>12-month moving average eliminates seasonal variations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rPr dirty="0"/>
              <a:t>Year-Over-Year Comparisons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dirty="0"/>
              <a:t>Provide valuable context by accounting for seasonal patterns:</a:t>
            </a:r>
          </a:p>
          <a:p>
            <a:pPr lvl="0"/>
            <a:r>
              <a:rPr dirty="0"/>
              <a:t>Compare current month to same month previous year</a:t>
            </a:r>
          </a:p>
          <a:p>
            <a:pPr lvl="0"/>
            <a:r>
              <a:rPr dirty="0"/>
              <a:t>Eliminate seasonal effects</a:t>
            </a:r>
          </a:p>
          <a:p>
            <a:pPr lvl="0"/>
            <a:r>
              <a:rPr dirty="0"/>
              <a:t>Highlight underlying business changes</a:t>
            </a:r>
          </a:p>
          <a:p>
            <a:pPr marL="0" lvl="0" indent="0">
              <a:buNone/>
            </a:pPr>
            <a:endParaRPr lang="en-US" b="1" dirty="0"/>
          </a:p>
          <a:p>
            <a:pPr marL="0" lvl="0" indent="0">
              <a:buNone/>
            </a:pPr>
            <a:r>
              <a:rPr b="1" dirty="0"/>
              <a:t>Caution</a:t>
            </a:r>
            <a:r>
              <a:rPr dirty="0"/>
              <a:t>: Can be misleading when unusual events occurred in comparison period.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Advanced Trend Techniques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b="1" dirty="0"/>
              <a:t>CAGR (Compound Annual Growth Rate)</a:t>
            </a:r>
            <a:r>
              <a:rPr dirty="0"/>
              <a:t>: Compare growth across different periods</a:t>
            </a:r>
          </a:p>
          <a:p>
            <a:pPr marL="0" lvl="0" indent="0">
              <a:buNone/>
            </a:pPr>
            <a:r>
              <a:rPr b="1" dirty="0"/>
              <a:t>Leading Indicators</a:t>
            </a:r>
            <a:r>
              <a:rPr dirty="0"/>
              <a:t>: Change before the metrics you’re tracking</a:t>
            </a:r>
          </a:p>
          <a:p>
            <a:pPr marL="0" lvl="0" indent="0">
              <a:buNone/>
            </a:pPr>
            <a:r>
              <a:rPr b="1" dirty="0"/>
              <a:t>Lagging Indicators</a:t>
            </a:r>
            <a:r>
              <a:rPr dirty="0"/>
              <a:t>: Change after the metrics you’re tracking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Monday Morning at Retail Headquarters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dirty="0"/>
              <a:t>Executives walk into their Monday briefing and instantly see:</a:t>
            </a:r>
          </a:p>
          <a:p>
            <a:pPr lvl="0"/>
            <a:r>
              <a:rPr dirty="0"/>
              <a:t>Weekend sales exceeded projections by 8%</a:t>
            </a:r>
          </a:p>
          <a:p>
            <a:pPr lvl="0"/>
            <a:r>
              <a:rPr dirty="0"/>
              <a:t>Customer satisfaction in Northeast dropped 12 points</a:t>
            </a:r>
          </a:p>
          <a:p>
            <a:pPr lvl="0"/>
            <a:r>
              <a:rPr dirty="0"/>
              <a:t>Winter apparel inventory turnover lagging expectations</a:t>
            </a:r>
          </a:p>
          <a:p>
            <a:pPr marL="0" lvl="0" indent="0">
              <a:buNone/>
            </a:pPr>
            <a:endParaRPr lang="en-US" dirty="0"/>
          </a:p>
          <a:p>
            <a:pPr marL="0" lvl="0" indent="0">
              <a:buNone/>
            </a:pPr>
            <a:r>
              <a:rPr dirty="0"/>
              <a:t>This is descriptive analytics in action.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rPr dirty="0"/>
              <a:t>What Is Variance Analysis?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t>Compares actual performance to planned or expected performance:</a:t>
            </a:r>
          </a:p>
          <a:p>
            <a:pPr lvl="0"/>
            <a:r>
              <a:t>Focus on differences at specific points in time</a:t>
            </a:r>
          </a:p>
          <a:p>
            <a:pPr lvl="0"/>
            <a:r>
              <a:t>Reveals insights about execution and environmental changes</a:t>
            </a:r>
          </a:p>
          <a:p>
            <a:pPr lvl="0"/>
            <a:r>
              <a:t>Like comparing actual test score to expected score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rPr dirty="0"/>
              <a:t>Variance Analysis Benchmarks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t>Appropriate benchmarks for comparison:</a:t>
            </a:r>
          </a:p>
          <a:p>
            <a:pPr lvl="0"/>
            <a:r>
              <a:rPr b="1"/>
              <a:t>Budgets</a:t>
            </a:r>
            <a:r>
              <a:t>: What you planned to achieve</a:t>
            </a:r>
          </a:p>
          <a:p>
            <a:pPr lvl="0"/>
            <a:r>
              <a:rPr b="1"/>
              <a:t>Forecasts</a:t>
            </a:r>
            <a:r>
              <a:t>: What you predicted would happen</a:t>
            </a:r>
          </a:p>
          <a:p>
            <a:pPr lvl="0"/>
            <a:r>
              <a:rPr b="1"/>
              <a:t>Prior Period</a:t>
            </a:r>
            <a:r>
              <a:t>: How you performed last year</a:t>
            </a:r>
          </a:p>
          <a:p>
            <a:pPr lvl="0"/>
            <a:r>
              <a:rPr b="1"/>
              <a:t>Industry Standards</a:t>
            </a:r>
            <a:r>
              <a:t>: How similar companies perform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Practical Variance Example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dirty="0"/>
              <a:t>36-month sales vs. budget analysis shows:</a:t>
            </a:r>
          </a:p>
          <a:p>
            <a:pPr lvl="0"/>
            <a:r>
              <a:rPr dirty="0"/>
              <a:t>Initial unfavorable performance (early 2022)</a:t>
            </a:r>
          </a:p>
          <a:p>
            <a:pPr lvl="0"/>
            <a:r>
              <a:rPr dirty="0"/>
              <a:t>Consistently favorable variances afterward</a:t>
            </a:r>
          </a:p>
          <a:p>
            <a:pPr lvl="0"/>
            <a:r>
              <a:rPr dirty="0"/>
              <a:t>Performance improving significantly above expectations</a:t>
            </a:r>
          </a:p>
          <a:p>
            <a:pPr lvl="0"/>
            <a:r>
              <a:rPr dirty="0"/>
              <a:t>Largest favorable variances during peak seasonal periods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rPr dirty="0"/>
              <a:t>Understanding Favorable vs. Unfavorable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lvl="0" indent="0">
              <a:buNone/>
            </a:pPr>
            <a:r>
              <a:rPr b="1" dirty="0"/>
              <a:t>Favorable Variances</a:t>
            </a:r>
            <a:r>
              <a:rPr dirty="0"/>
              <a:t> might indicate: </a:t>
            </a:r>
            <a:endParaRPr lang="en-US" dirty="0"/>
          </a:p>
          <a:p>
            <a:pPr marL="0" lvl="0" indent="0">
              <a:buNone/>
            </a:pPr>
            <a:r>
              <a:rPr dirty="0"/>
              <a:t>- Successful execution </a:t>
            </a:r>
            <a:endParaRPr lang="en-US" dirty="0"/>
          </a:p>
          <a:p>
            <a:pPr marL="0" lvl="0" indent="0">
              <a:buNone/>
            </a:pPr>
            <a:r>
              <a:rPr dirty="0"/>
              <a:t>- Favorable market conditions </a:t>
            </a:r>
            <a:endParaRPr lang="en-US" dirty="0"/>
          </a:p>
          <a:p>
            <a:pPr marL="0" lvl="0" indent="0">
              <a:buNone/>
            </a:pPr>
            <a:r>
              <a:rPr dirty="0"/>
              <a:t>- Conservative planning</a:t>
            </a:r>
            <a:endParaRPr lang="en-US" dirty="0"/>
          </a:p>
          <a:p>
            <a:pPr marL="0" lvl="0" indent="0">
              <a:buNone/>
            </a:pPr>
            <a:endParaRPr dirty="0"/>
          </a:p>
          <a:p>
            <a:pPr marL="0" lvl="0" indent="0">
              <a:buNone/>
            </a:pPr>
            <a:r>
              <a:rPr b="1" dirty="0"/>
              <a:t>Unfavorable Variances</a:t>
            </a:r>
            <a:r>
              <a:rPr dirty="0"/>
              <a:t> might reflect: </a:t>
            </a:r>
            <a:endParaRPr lang="en-US" dirty="0"/>
          </a:p>
          <a:p>
            <a:pPr marL="0" lvl="0" indent="0">
              <a:buNone/>
            </a:pPr>
            <a:r>
              <a:rPr dirty="0"/>
              <a:t>- Execution problems </a:t>
            </a:r>
            <a:endParaRPr lang="en-US" dirty="0"/>
          </a:p>
          <a:p>
            <a:pPr marL="0" lvl="0" indent="0">
              <a:buNone/>
            </a:pPr>
            <a:r>
              <a:rPr dirty="0"/>
              <a:t>- Adverse market conditions</a:t>
            </a:r>
            <a:endParaRPr lang="en-US" dirty="0"/>
          </a:p>
          <a:p>
            <a:pPr marL="0" lvl="0" indent="0">
              <a:buNone/>
            </a:pPr>
            <a:r>
              <a:rPr dirty="0"/>
              <a:t> - Overly optimistic planning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rPr dirty="0"/>
              <a:t>Ratio Analysis Fundamentals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dirty="0"/>
              <a:t>Examines relationships between different business metrics:</a:t>
            </a:r>
          </a:p>
          <a:p>
            <a:pPr lvl="0"/>
            <a:r>
              <a:rPr dirty="0"/>
              <a:t>Reveals efficiency, profitability, and performance insights</a:t>
            </a:r>
          </a:p>
          <a:p>
            <a:pPr lvl="0"/>
            <a:r>
              <a:rPr dirty="0"/>
              <a:t>Provides context for absolute numbers</a:t>
            </a:r>
          </a:p>
          <a:p>
            <a:pPr lvl="0"/>
            <a:r>
              <a:rPr dirty="0"/>
              <a:t>Enables meaningful comparisons across time and companies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Sports Statistics Analogy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dirty="0"/>
              <a:t>Ratios are like basketball statistics:</a:t>
            </a:r>
          </a:p>
          <a:p>
            <a:pPr lvl="0"/>
            <a:r>
              <a:rPr b="1" dirty="0"/>
              <a:t>Total points</a:t>
            </a:r>
            <a:r>
              <a:rPr dirty="0"/>
              <a:t>: Tells you something</a:t>
            </a:r>
          </a:p>
          <a:p>
            <a:pPr lvl="0"/>
            <a:r>
              <a:rPr b="1" dirty="0"/>
              <a:t>Points per game</a:t>
            </a:r>
            <a:r>
              <a:rPr dirty="0"/>
              <a:t>: Shows consistent performance</a:t>
            </a:r>
          </a:p>
          <a:p>
            <a:pPr lvl="0"/>
            <a:r>
              <a:rPr b="1" dirty="0"/>
              <a:t>Shooting percentage</a:t>
            </a:r>
            <a:r>
              <a:rPr dirty="0"/>
              <a:t>: Reveals efficiency</a:t>
            </a:r>
          </a:p>
          <a:p>
            <a:pPr lvl="0"/>
            <a:r>
              <a:rPr b="1" dirty="0"/>
              <a:t>Assists-to-turnovers</a:t>
            </a:r>
            <a:r>
              <a:rPr dirty="0"/>
              <a:t>: Indicates decision-making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rPr dirty="0"/>
              <a:t>Profitability Ratios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dirty="0"/>
              <a:t>Key relationships between revenues and costs:</a:t>
            </a:r>
          </a:p>
          <a:p>
            <a:pPr lvl="0"/>
            <a:r>
              <a:rPr b="1" dirty="0"/>
              <a:t>Gross Profit Margin</a:t>
            </a:r>
            <a:r>
              <a:rPr dirty="0"/>
              <a:t>: Core business operation efficiency</a:t>
            </a:r>
          </a:p>
          <a:p>
            <a:pPr lvl="0"/>
            <a:r>
              <a:rPr b="1" dirty="0"/>
              <a:t>Operating Profit Margin</a:t>
            </a:r>
            <a:r>
              <a:rPr dirty="0"/>
              <a:t>: Overall business operation efficiency</a:t>
            </a:r>
          </a:p>
          <a:p>
            <a:pPr lvl="0"/>
            <a:r>
              <a:rPr b="1" dirty="0"/>
              <a:t>Net Profit Margin</a:t>
            </a:r>
            <a:r>
              <a:rPr dirty="0"/>
              <a:t>: Bottom-line profitability after all expenses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rPr dirty="0"/>
              <a:t>Efficiency Ratios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t>Measure how effectively organizations use resources:</a:t>
            </a:r>
          </a:p>
          <a:p>
            <a:pPr lvl="0"/>
            <a:r>
              <a:rPr b="1"/>
              <a:t>Inventory Turnover</a:t>
            </a:r>
            <a:r>
              <a:t>: How quickly inventory converts to sales</a:t>
            </a:r>
          </a:p>
          <a:p>
            <a:pPr lvl="0"/>
            <a:r>
              <a:rPr b="1"/>
              <a:t>Accounts Receivable Turnover</a:t>
            </a:r>
            <a:r>
              <a:t>: How quickly customers pay bills</a:t>
            </a:r>
          </a:p>
          <a:p>
            <a:pPr lvl="0"/>
            <a:r>
              <a:rPr b="1"/>
              <a:t>Asset Turnover</a:t>
            </a:r>
            <a:r>
              <a:t>: How efficiently assets generate revenue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Liquidity Ratios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dirty="0"/>
              <a:t>Assess ability to meet short-term obligations:</a:t>
            </a:r>
          </a:p>
          <a:p>
            <a:pPr lvl="0"/>
            <a:r>
              <a:rPr b="1" dirty="0"/>
              <a:t>Current Ratio</a:t>
            </a:r>
            <a:r>
              <a:rPr dirty="0"/>
              <a:t>: Current assets divided by current liabilities</a:t>
            </a:r>
          </a:p>
          <a:p>
            <a:pPr lvl="0"/>
            <a:r>
              <a:rPr b="1" dirty="0"/>
              <a:t>Quick Ratio</a:t>
            </a:r>
            <a:r>
              <a:rPr dirty="0"/>
              <a:t>: More conservative measure excluding inventory</a:t>
            </a:r>
          </a:p>
          <a:p>
            <a:pPr marL="0" lvl="0" indent="0">
              <a:buNone/>
            </a:pPr>
            <a:endParaRPr lang="en-US" dirty="0"/>
          </a:p>
          <a:p>
            <a:pPr marL="0" lvl="0" indent="0">
              <a:buNone/>
            </a:pPr>
            <a:r>
              <a:rPr dirty="0"/>
              <a:t>Ratio above 1.0 generally considered healthy.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rPr dirty="0"/>
              <a:t>Financial Ratios in Practice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dirty="0"/>
              <a:t>Sample business showing improvement over time:</a:t>
            </a:r>
          </a:p>
          <a:p>
            <a:pPr lvl="0"/>
            <a:r>
              <a:rPr dirty="0"/>
              <a:t>Gross profit margin: 42.85% to 45.67%</a:t>
            </a:r>
          </a:p>
          <a:p>
            <a:pPr lvl="0"/>
            <a:r>
              <a:rPr dirty="0"/>
              <a:t>Inventory turnover: 8.21 to 9.18</a:t>
            </a:r>
          </a:p>
          <a:p>
            <a:pPr lvl="0"/>
            <a:r>
              <a:rPr dirty="0"/>
              <a:t>Current ratio: Stable around 1.45-1.62</a:t>
            </a:r>
          </a:p>
          <a:p>
            <a:pPr marL="0" lvl="0" indent="0">
              <a:buNone/>
            </a:pPr>
            <a:endParaRPr lang="en-US" dirty="0"/>
          </a:p>
          <a:p>
            <a:pPr marL="0" lvl="0" indent="0">
              <a:buNone/>
            </a:pPr>
            <a:r>
              <a:rPr dirty="0"/>
              <a:t>Demonstrates enhanced operational efficiency.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What Is Descriptive Analytics?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t>The systematic process of examining historical data to understand what happened in your business.</a:t>
            </a:r>
          </a:p>
          <a:p>
            <a:pPr lvl="0"/>
            <a:r>
              <a:t>Foundation for all other analytics</a:t>
            </a:r>
          </a:p>
          <a:p>
            <a:pPr lvl="0"/>
            <a:r>
              <a:t>Like looking in your rearview mirror while driving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rPr dirty="0"/>
              <a:t>How Business Reporting Has Changed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589523"/>
          </a:xfrm>
        </p:spPr>
        <p:txBody>
          <a:bodyPr>
            <a:normAutofit fontScale="85000" lnSpcReduction="20000"/>
          </a:bodyPr>
          <a:lstStyle/>
          <a:p>
            <a:pPr marL="0" lvl="0" indent="0">
              <a:buNone/>
            </a:pPr>
            <a:r>
              <a:rPr b="1" dirty="0"/>
              <a:t>Traditional Reports:</a:t>
            </a:r>
            <a:r>
              <a:rPr dirty="0"/>
              <a:t> </a:t>
            </a:r>
            <a:endParaRPr lang="en-US" dirty="0"/>
          </a:p>
          <a:p>
            <a:pPr marL="0" lvl="0" indent="0">
              <a:buNone/>
            </a:pPr>
            <a:r>
              <a:rPr dirty="0"/>
              <a:t>- Monthly or quarterly production</a:t>
            </a:r>
            <a:endParaRPr lang="en-US" dirty="0"/>
          </a:p>
          <a:p>
            <a:pPr marL="0" lvl="0" indent="0">
              <a:buNone/>
            </a:pPr>
            <a:r>
              <a:rPr dirty="0"/>
              <a:t>- Static PDF documents </a:t>
            </a:r>
            <a:endParaRPr lang="en-US" dirty="0"/>
          </a:p>
          <a:p>
            <a:pPr marL="0" lvl="0" indent="0">
              <a:buNone/>
            </a:pPr>
            <a:r>
              <a:rPr dirty="0"/>
              <a:t>- Backward-looking focus</a:t>
            </a:r>
            <a:endParaRPr lang="en-US" dirty="0"/>
          </a:p>
          <a:p>
            <a:pPr marL="0" lvl="0" indent="0">
              <a:buNone/>
            </a:pPr>
            <a:endParaRPr dirty="0"/>
          </a:p>
          <a:p>
            <a:pPr marL="0" lvl="0" indent="0">
              <a:buNone/>
            </a:pPr>
            <a:r>
              <a:rPr b="1" dirty="0"/>
              <a:t>Modern Reporting:</a:t>
            </a:r>
            <a:r>
              <a:rPr dirty="0"/>
              <a:t> </a:t>
            </a:r>
            <a:endParaRPr lang="en-US" dirty="0"/>
          </a:p>
          <a:p>
            <a:pPr marL="0" lvl="0" indent="0">
              <a:buNone/>
            </a:pPr>
            <a:r>
              <a:rPr dirty="0"/>
              <a:t>- Real-time information delivery </a:t>
            </a:r>
            <a:endParaRPr lang="en-US" dirty="0"/>
          </a:p>
          <a:p>
            <a:pPr marL="0" lvl="0" indent="0">
              <a:buNone/>
            </a:pPr>
            <a:r>
              <a:rPr dirty="0"/>
              <a:t>- Interactive dashboards </a:t>
            </a:r>
            <a:endParaRPr lang="en-US" dirty="0"/>
          </a:p>
          <a:p>
            <a:pPr marL="0" lvl="0" indent="0">
              <a:buNone/>
            </a:pPr>
            <a:r>
              <a:rPr dirty="0"/>
              <a:t>- Continuous monitoring capability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rPr dirty="0"/>
              <a:t>The Democratization of Reporting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dirty="0"/>
              <a:t>Self-service business intelligence platforms enable:</a:t>
            </a:r>
          </a:p>
          <a:p>
            <a:pPr lvl="0"/>
            <a:r>
              <a:rPr dirty="0"/>
              <a:t>Business users creating their own reports</a:t>
            </a:r>
          </a:p>
          <a:p>
            <a:pPr lvl="0"/>
            <a:r>
              <a:rPr dirty="0"/>
              <a:t>No technical expertise required</a:t>
            </a:r>
          </a:p>
          <a:p>
            <a:pPr lvl="0"/>
            <a:r>
              <a:rPr dirty="0"/>
              <a:t>Accelerated insight generation</a:t>
            </a:r>
          </a:p>
          <a:p>
            <a:pPr lvl="0"/>
            <a:r>
              <a:rPr dirty="0"/>
              <a:t>Reduced IT department burden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rPr dirty="0"/>
              <a:t>Data Visualization Fundamentals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dirty="0"/>
              <a:t>Transforms abstract numbers into visual patterns:</a:t>
            </a:r>
          </a:p>
          <a:p>
            <a:pPr lvl="0"/>
            <a:r>
              <a:rPr dirty="0"/>
              <a:t>Human brains process visual information quickly</a:t>
            </a:r>
          </a:p>
          <a:p>
            <a:pPr lvl="0"/>
            <a:r>
              <a:rPr dirty="0"/>
              <a:t>More efficient than tables of numbers</a:t>
            </a:r>
          </a:p>
          <a:p>
            <a:pPr lvl="0"/>
            <a:r>
              <a:rPr dirty="0"/>
              <a:t>Must understand human perception and cognitive psychology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rPr dirty="0"/>
              <a:t>Chart Type Selection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b="1" dirty="0"/>
              <a:t>Bar Charts</a:t>
            </a:r>
            <a:r>
              <a:rPr dirty="0"/>
              <a:t>: Compare quantities across categories </a:t>
            </a:r>
            <a:endParaRPr lang="en-US" dirty="0"/>
          </a:p>
          <a:p>
            <a:pPr marL="0" lvl="0" indent="0">
              <a:buNone/>
            </a:pPr>
            <a:r>
              <a:rPr b="1" dirty="0"/>
              <a:t>Line Charts</a:t>
            </a:r>
            <a:r>
              <a:rPr dirty="0"/>
              <a:t>: Show trends over time </a:t>
            </a:r>
            <a:endParaRPr lang="en-US" dirty="0"/>
          </a:p>
          <a:p>
            <a:pPr marL="0" lvl="0" indent="0">
              <a:buNone/>
            </a:pPr>
            <a:r>
              <a:rPr b="1" dirty="0"/>
              <a:t>Scatter Plots</a:t>
            </a:r>
            <a:r>
              <a:rPr dirty="0"/>
              <a:t>: Reveal relationships between variables </a:t>
            </a:r>
            <a:endParaRPr lang="en-US" dirty="0"/>
          </a:p>
          <a:p>
            <a:pPr marL="0" lvl="0" indent="0">
              <a:buNone/>
            </a:pPr>
            <a:r>
              <a:rPr b="1" dirty="0"/>
              <a:t>Heat Maps</a:t>
            </a:r>
            <a:r>
              <a:rPr dirty="0"/>
              <a:t>: Highlight patterns in large datasets</a:t>
            </a:r>
            <a:endParaRPr lang="en-US" dirty="0"/>
          </a:p>
          <a:p>
            <a:pPr marL="0" lvl="0" indent="0">
              <a:buNone/>
            </a:pPr>
            <a:endParaRPr dirty="0"/>
          </a:p>
          <a:p>
            <a:pPr marL="0" lvl="0" indent="0">
              <a:buNone/>
            </a:pPr>
            <a:r>
              <a:rPr dirty="0"/>
              <a:t>Choose appropriate type for your message.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rPr dirty="0"/>
              <a:t>Color in Data Visualization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dirty="0"/>
              <a:t>Effective color schemes:</a:t>
            </a:r>
          </a:p>
          <a:p>
            <a:pPr lvl="0"/>
            <a:r>
              <a:rPr dirty="0"/>
              <a:t>Use contrast to highlight important information</a:t>
            </a:r>
          </a:p>
          <a:p>
            <a:pPr lvl="0"/>
            <a:r>
              <a:rPr dirty="0"/>
              <a:t>Maintain consistency across related visualizations</a:t>
            </a:r>
          </a:p>
          <a:p>
            <a:pPr lvl="0"/>
            <a:r>
              <a:rPr dirty="0"/>
              <a:t>Remain accessible to viewers with color vision deficiencies</a:t>
            </a:r>
          </a:p>
          <a:p>
            <a:pPr lvl="0"/>
            <a:r>
              <a:rPr dirty="0"/>
              <a:t>Enhance understanding rather than merely decorating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rPr dirty="0"/>
              <a:t>Interactive Visualizations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dirty="0"/>
              <a:t>Enable users to explore data from multiple perspectives:</a:t>
            </a:r>
            <a:endParaRPr lang="en-US" dirty="0"/>
          </a:p>
          <a:p>
            <a:pPr marL="0" lvl="0" indent="0">
              <a:buNone/>
            </a:pPr>
            <a:endParaRPr dirty="0"/>
          </a:p>
          <a:p>
            <a:pPr lvl="0"/>
            <a:r>
              <a:rPr b="1" dirty="0"/>
              <a:t>Drill-down capabilities</a:t>
            </a:r>
            <a:r>
              <a:rPr dirty="0"/>
              <a:t>: Summary to detailed analysis</a:t>
            </a:r>
          </a:p>
          <a:p>
            <a:pPr lvl="0"/>
            <a:r>
              <a:rPr b="1" dirty="0"/>
              <a:t>Filtering and segmentation</a:t>
            </a:r>
            <a:r>
              <a:rPr dirty="0"/>
              <a:t>: Focus on specific data subsets</a:t>
            </a:r>
          </a:p>
          <a:p>
            <a:pPr lvl="0"/>
            <a:r>
              <a:rPr b="1" dirty="0"/>
              <a:t>Real-time integration</a:t>
            </a:r>
            <a:r>
              <a:rPr dirty="0"/>
              <a:t>: Automatic updates as new data arrives</a:t>
            </a: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rPr dirty="0"/>
              <a:t>AI’s Impact on Descriptive Analytics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t>Artificial intelligence is revolutionizing analytics by:</a:t>
            </a:r>
          </a:p>
          <a:p>
            <a:pPr lvl="0"/>
            <a:r>
              <a:t>Automating pattern identification</a:t>
            </a:r>
          </a:p>
          <a:p>
            <a:pPr lvl="0"/>
            <a:r>
              <a:t>Generating written summaries of findings</a:t>
            </a:r>
          </a:p>
          <a:p>
            <a:pPr lvl="0"/>
            <a:r>
              <a:t>Suggesting areas for further investigation</a:t>
            </a:r>
          </a:p>
          <a:p>
            <a:pPr lvl="0"/>
            <a:r>
              <a:t>Continuously monitoring for anomalies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rPr dirty="0"/>
              <a:t>Natural Language Generation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t>AI can automatically create written summaries:</a:t>
            </a:r>
          </a:p>
          <a:p>
            <a:pPr marL="0" lvl="0" indent="0">
              <a:buNone/>
            </a:pPr>
            <a:r>
              <a:rPr i="1"/>
              <a:t>“Sales revenue increased 12% compared to last month, driven primarily by strong performance in the Northeast region where new product launches exceeded expectations by 25%.”</a:t>
            </a:r>
          </a:p>
          <a:p>
            <a:pPr marL="0" lvl="0" indent="0">
              <a:buNone/>
            </a:pPr>
            <a:r>
              <a:t>Like having a smart assistant explain complex data in plain English.</a:t>
            </a: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rPr dirty="0"/>
              <a:t>Automated Anomaly Detection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t>AI systems continuously monitor metrics:</a:t>
            </a:r>
          </a:p>
          <a:p>
            <a:pPr lvl="0"/>
            <a:r>
              <a:t>Learn normal patterns in data</a:t>
            </a:r>
          </a:p>
          <a:p>
            <a:pPr lvl="0"/>
            <a:r>
              <a:t>Flag deviations indicating problems or opportunities</a:t>
            </a:r>
          </a:p>
          <a:p>
            <a:pPr lvl="0"/>
            <a:r>
              <a:t>Enable proactive management</a:t>
            </a:r>
          </a:p>
          <a:p>
            <a:pPr lvl="0"/>
            <a:r>
              <a:t>Similar to credit card fraud detection</a:t>
            </a: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Building Data-Driven Culture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t>Success requires more than technology:</a:t>
            </a:r>
          </a:p>
          <a:p>
            <a:pPr lvl="0"/>
            <a:r>
              <a:rPr b="1"/>
              <a:t>Data literacy training</a:t>
            </a:r>
            <a:r>
              <a:t>: Help employees interpret insights</a:t>
            </a:r>
          </a:p>
          <a:p>
            <a:pPr lvl="0"/>
            <a:r>
              <a:rPr b="1"/>
              <a:t>Analytical storytelling</a:t>
            </a:r>
            <a:r>
              <a:t>: Communicate findings effectively</a:t>
            </a:r>
          </a:p>
          <a:p>
            <a:pPr lvl="0"/>
            <a:r>
              <a:rPr b="1"/>
              <a:t>Change management</a:t>
            </a:r>
            <a:r>
              <a:t>: Support users at all levels</a:t>
            </a:r>
          </a:p>
          <a:p>
            <a:pPr lvl="0"/>
            <a:r>
              <a:rPr b="1"/>
              <a:t>Focus on outcomes</a:t>
            </a:r>
            <a:r>
              <a:t>: Measure business impact, not just technical capabilities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80% Rule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t>Descriptive analytics accounts for 80% of all analytical activities in most organizations.</a:t>
            </a:r>
          </a:p>
          <a:p>
            <a:pPr lvl="0"/>
            <a:r>
              <a:t>Most widely used form of business analytics</a:t>
            </a:r>
          </a:p>
          <a:p>
            <a:pPr lvl="0"/>
            <a:r>
              <a:t>Entry point for organizations beginning their analytics journey</a:t>
            </a:r>
          </a:p>
          <a:p>
            <a:pPr lvl="0"/>
            <a:r>
              <a:t>Can be performed with basic tools and knowledge</a:t>
            </a:r>
          </a:p>
          <a:p>
            <a:pPr lvl="0"/>
            <a:r>
              <a:t>Provides substantial business value when done well</a:t>
            </a: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Key Takeaways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t>Descriptive analytics provides the essential foundation:</a:t>
            </a:r>
          </a:p>
          <a:p>
            <a:pPr lvl="0"/>
            <a:r>
              <a:t>Transforms raw data into actionable insights</a:t>
            </a:r>
          </a:p>
          <a:p>
            <a:pPr lvl="0"/>
            <a:r>
              <a:t>Connects operational metrics to strategic objectives</a:t>
            </a:r>
          </a:p>
          <a:p>
            <a:pPr lvl="0"/>
            <a:r>
              <a:t>Enhanced by modern AI-powered tools</a:t>
            </a:r>
          </a:p>
          <a:p>
            <a:pPr lvl="0"/>
            <a:r>
              <a:t>Requires context, interpretation, and communication skills</a:t>
            </a:r>
          </a:p>
          <a:p>
            <a:pPr lvl="0"/>
            <a:r>
              <a:t>Critical foundation for predictive and prescriptive analytics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rPr dirty="0"/>
              <a:t>Basic Reporting vs. Insightful Analytics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>
              <a:buNone/>
            </a:pPr>
            <a:r>
              <a:rPr b="1" dirty="0"/>
              <a:t>Basic Report</a:t>
            </a:r>
            <a:r>
              <a:rPr dirty="0"/>
              <a:t>: Customer complaints increased 15% last quarter.</a:t>
            </a:r>
          </a:p>
          <a:p>
            <a:pPr marL="0" lvl="0" indent="0">
              <a:buNone/>
            </a:pPr>
            <a:r>
              <a:rPr b="1" dirty="0"/>
              <a:t>Sophisticated Analytics</a:t>
            </a:r>
            <a:r>
              <a:rPr dirty="0"/>
              <a:t>: Complaints spiked among customers aged 25-34 in urban markets, primarily related to mobile app functionality, with highest concentration during evening hours.</a:t>
            </a:r>
            <a:endParaRPr lang="en-US" dirty="0"/>
          </a:p>
          <a:p>
            <a:pPr marL="0" lvl="0" indent="0"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5131E3-CFCE-9D2E-F550-D43416826A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rPr lang="en-US" dirty="0"/>
              <a:t>The Business Value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2ED080-FE8E-5318-9DE6-1C17458F47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lang="en-US"/>
              <a:t>Organizations that excel at descriptive analytics report significant improvements:</a:t>
            </a:r>
          </a:p>
          <a:p>
            <a:pPr lvl="0"/>
            <a:r>
              <a:rPr lang="en-US"/>
              <a:t>15-20% improvements in operational efficiency</a:t>
            </a:r>
          </a:p>
          <a:p>
            <a:pPr lvl="0"/>
            <a:r>
              <a:rPr lang="en-US"/>
              <a:t>10-15% reductions in costs</a:t>
            </a:r>
          </a:p>
          <a:p>
            <a:pPr lvl="0"/>
            <a:r>
              <a:rPr lang="en-US"/>
              <a:t>Better pattern identification and unusual occurrence detection</a:t>
            </a:r>
          </a:p>
        </p:txBody>
      </p:sp>
    </p:spTree>
    <p:extLst>
      <p:ext uri="{BB962C8B-B14F-4D97-AF65-F5344CB8AC3E}">
        <p14:creationId xmlns:p14="http://schemas.microsoft.com/office/powerpoint/2010/main" val="7588460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rPr dirty="0"/>
              <a:t>What Are KPIs Really?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dirty="0"/>
              <a:t>Key Performance Indicators represent the vital signs of a business.</a:t>
            </a:r>
          </a:p>
          <a:p>
            <a:pPr lvl="0"/>
            <a:r>
              <a:rPr dirty="0"/>
              <a:t>Specific measurements showing goal achievement</a:t>
            </a:r>
          </a:p>
          <a:p>
            <a:pPr lvl="0"/>
            <a:r>
              <a:rPr dirty="0"/>
              <a:t>Direct connection to business outcomes</a:t>
            </a:r>
          </a:p>
          <a:p>
            <a:pPr lvl="0"/>
            <a:r>
              <a:rPr dirty="0"/>
              <a:t>Enable quick responses to problems and opportunities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rPr dirty="0"/>
              <a:t>KPIs: Your Business Dashboard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dirty="0"/>
              <a:t>Think of KPIs like your car’s dashboard:</a:t>
            </a:r>
          </a:p>
          <a:p>
            <a:pPr lvl="0"/>
            <a:r>
              <a:rPr dirty="0"/>
              <a:t>Your car collects hundreds of data points</a:t>
            </a:r>
          </a:p>
          <a:p>
            <a:pPr lvl="0"/>
            <a:r>
              <a:rPr dirty="0"/>
              <a:t>Dashboard shows only the most important ones</a:t>
            </a:r>
          </a:p>
          <a:p>
            <a:pPr lvl="0"/>
            <a:r>
              <a:rPr dirty="0"/>
              <a:t>Helps you drive safely and effectively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DJA">
      <a:dk1>
        <a:srgbClr val="0A1A2F"/>
      </a:dk1>
      <a:lt1>
        <a:srgbClr val="FFFFFF"/>
      </a:lt1>
      <a:dk2>
        <a:srgbClr val="3E5C76"/>
      </a:dk2>
      <a:lt2>
        <a:srgbClr val="FFFFFF"/>
      </a:lt2>
      <a:accent1>
        <a:srgbClr val="2A7F9E"/>
      </a:accent1>
      <a:accent2>
        <a:srgbClr val="7A6FA1"/>
      </a:accent2>
      <a:accent3>
        <a:srgbClr val="8A7F7A"/>
      </a:accent3>
      <a:accent4>
        <a:srgbClr val="B85C38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1692</Words>
  <Application>Microsoft Office PowerPoint</Application>
  <PresentationFormat>Widescreen</PresentationFormat>
  <Paragraphs>307</Paragraphs>
  <Slides>50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50</vt:i4>
      </vt:variant>
    </vt:vector>
  </HeadingPairs>
  <TitlesOfParts>
    <vt:vector size="54" baseType="lpstr">
      <vt:lpstr>Aptos</vt:lpstr>
      <vt:lpstr>Aptos Display</vt:lpstr>
      <vt:lpstr>Arial</vt:lpstr>
      <vt:lpstr>Office Theme</vt:lpstr>
      <vt:lpstr>This video accompanies</vt:lpstr>
      <vt:lpstr>Chapter 2: Descriptive Analytics</vt:lpstr>
      <vt:lpstr>Monday Morning at Retail Headquarters</vt:lpstr>
      <vt:lpstr>What Is Descriptive Analytics?</vt:lpstr>
      <vt:lpstr>The 80% Rule</vt:lpstr>
      <vt:lpstr>Basic Reporting vs. Insightful Analytics</vt:lpstr>
      <vt:lpstr>The Business Value</vt:lpstr>
      <vt:lpstr>What Are KPIs Really?</vt:lpstr>
      <vt:lpstr>KPIs: Your Business Dashboard</vt:lpstr>
      <vt:lpstr>KPI Evolution in Retail</vt:lpstr>
      <vt:lpstr>The KPI Hierarchy System</vt:lpstr>
      <vt:lpstr>Strategic KPIs</vt:lpstr>
      <vt:lpstr>Tactical KPIs</vt:lpstr>
      <vt:lpstr>Operational KPIs</vt:lpstr>
      <vt:lpstr>Business Dashboards:  Your Command Center</vt:lpstr>
      <vt:lpstr>Dashboard Design Principles</vt:lpstr>
      <vt:lpstr>Visual Hierarchy in Dashboards</vt:lpstr>
      <vt:lpstr>Color Strategy</vt:lpstr>
      <vt:lpstr>Real Dashboard Example</vt:lpstr>
      <vt:lpstr>Sample Dashboard Data</vt:lpstr>
      <vt:lpstr>What Is Trend Analysis?</vt:lpstr>
      <vt:lpstr>The Grade Analogy</vt:lpstr>
      <vt:lpstr>Spotify’s Cancellation Analysis</vt:lpstr>
      <vt:lpstr>Trend Decomposition Components</vt:lpstr>
      <vt:lpstr>36-Month Sales Analysis</vt:lpstr>
      <vt:lpstr>Time Period Selection Impact</vt:lpstr>
      <vt:lpstr>Moving Averages</vt:lpstr>
      <vt:lpstr>Year-Over-Year Comparisons</vt:lpstr>
      <vt:lpstr>Advanced Trend Techniques</vt:lpstr>
      <vt:lpstr>What Is Variance Analysis?</vt:lpstr>
      <vt:lpstr>Variance Analysis Benchmarks</vt:lpstr>
      <vt:lpstr>Practical Variance Example</vt:lpstr>
      <vt:lpstr>Understanding Favorable vs. Unfavorable</vt:lpstr>
      <vt:lpstr>Ratio Analysis Fundamentals</vt:lpstr>
      <vt:lpstr>Sports Statistics Analogy</vt:lpstr>
      <vt:lpstr>Profitability Ratios</vt:lpstr>
      <vt:lpstr>Efficiency Ratios</vt:lpstr>
      <vt:lpstr>Liquidity Ratios</vt:lpstr>
      <vt:lpstr>Financial Ratios in Practice</vt:lpstr>
      <vt:lpstr>How Business Reporting Has Changed</vt:lpstr>
      <vt:lpstr>The Democratization of Reporting</vt:lpstr>
      <vt:lpstr>Data Visualization Fundamentals</vt:lpstr>
      <vt:lpstr>Chart Type Selection</vt:lpstr>
      <vt:lpstr>Color in Data Visualization</vt:lpstr>
      <vt:lpstr>Interactive Visualizations</vt:lpstr>
      <vt:lpstr>AI’s Impact on Descriptive Analytics</vt:lpstr>
      <vt:lpstr>Natural Language Generation</vt:lpstr>
      <vt:lpstr>Automated Anomaly Detection</vt:lpstr>
      <vt:lpstr>Building Data-Driven Culture</vt:lpstr>
      <vt:lpstr>Key Takeaways</vt:lpstr>
    </vt:vector>
  </TitlesOfParts>
  <LinksUpToDate>false</LinksUpToDate>
  <SharedDoc>false</SharedDoc>
  <HyperlinksChanged>false</HyperlinksChanged>
  <AppVersion>16.0000</AppVersion>
</Properties>
</file>

<file path=docProps/app0.xml><?xml version="1.0" encoding="utf-8"?>
<Properties xmlns="http://schemas.openxmlformats.org/officeDocument/2006/extended-properties" xmlns:vt="http://schemas.openxmlformats.org/officeDocument/2006/docPropsVTypes">
  <TotalTime>24</TotalTime>
  <Words>3</Words>
  <Application>Microsoft Office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Slides to Accompany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Descriptive Analytics</dc:title>
  <dc:creator>Kim Seefeld</dc:creator>
  <cp:keywords/>
  <cp:lastModifiedBy>Kim Seefeld</cp:lastModifiedBy>
  <cp:revision>1</cp:revision>
  <dcterms:created xsi:type="dcterms:W3CDTF">2026-01-09T01:06:39Z</dcterms:created>
  <dcterms:modified xsi:type="dcterms:W3CDTF">2026-03-01T22:24:02Z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utput">
    <vt:lpwstr/>
  </property>
  <property fmtid="{D5CDD505-2E9C-101B-9397-08002B2CF9AE}" pid="3" name="subtitle">
    <vt:lpwstr>Chapter 2: Understanding What Happened in Your Business</vt:lpwstr>
  </property>
</Properties>
</file>