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A08A08-5629-4AD9-9E5F-F977973607C7}" v="3" dt="2026-03-01T21:48:58.4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modSld">
      <pc:chgData name="Kim Seefeld" userId="9280da10541980ae" providerId="LiveId" clId="{D8449322-6F1D-49C5-868C-1ACCF9F0A711}" dt="2026-03-01T21:48:24.118" v="3"/>
      <pc:docMkLst>
        <pc:docMk/>
      </pc:docMkLst>
      <pc:sldChg chg="modSp mod">
        <pc:chgData name="Kim Seefeld" userId="9280da10541980ae" providerId="LiveId" clId="{D8449322-6F1D-49C5-868C-1ACCF9F0A711}" dt="2026-03-01T21:48:24.118" v="3"/>
        <pc:sldMkLst>
          <pc:docMk/>
          <pc:sldMk cId="0" sldId="257"/>
        </pc:sldMkLst>
        <pc:spChg chg="mod">
          <ac:chgData name="Kim Seefeld" userId="9280da10541980ae" providerId="LiveId" clId="{D8449322-6F1D-49C5-868C-1ACCF9F0A711}" dt="2026-03-01T21:48:24.118" v="3"/>
          <ac:spMkLst>
            <pc:docMk/>
            <pc:sldMk cId="0" sldId="257"/>
            <ac:spMk id="2" creationId="{00522159-EF18-025A-5FF1-CF0CEAB5409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ECF42-33B4-1B57-4A35-EFBF8922A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42" y="691963"/>
            <a:ext cx="3801005" cy="53252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Diagnostic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Investigates the “why” behind patterns:</a:t>
            </a:r>
          </a:p>
          <a:p>
            <a:pPr lvl="0"/>
            <a:r>
              <a:t>Root cause analysis of problems</a:t>
            </a:r>
          </a:p>
          <a:p>
            <a:pPr lvl="0"/>
            <a:r>
              <a:t>Why did customer cancellations increase 20%?</a:t>
            </a:r>
          </a:p>
          <a:p>
            <a:pPr lvl="0"/>
            <a:r>
              <a:t>Links technical problems to higher cancellation rates</a:t>
            </a:r>
          </a:p>
          <a:p>
            <a:pPr lvl="0"/>
            <a:r>
              <a:t>Enables proactive management strategies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Predictive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Uses historical data to forecast the future:</a:t>
            </a:r>
          </a:p>
          <a:p>
            <a:pPr lvl="0"/>
            <a:r>
              <a:rPr b="1"/>
              <a:t>Netflix</a:t>
            </a:r>
            <a:r>
              <a:t>: 80% of content watched comes from predictions</a:t>
            </a:r>
          </a:p>
          <a:p>
            <a:pPr lvl="0"/>
            <a:r>
              <a:rPr b="1"/>
              <a:t>Walmart</a:t>
            </a:r>
            <a:r>
              <a:t>: Manages millions of products predictively</a:t>
            </a:r>
          </a:p>
          <a:p>
            <a:pPr lvl="0"/>
            <a:r>
              <a:t>Estimates customer lifetime value</a:t>
            </a:r>
          </a:p>
          <a:p>
            <a:pPr lvl="0"/>
            <a:r>
              <a:t>Identifies at-risk customers before they cancel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Prescriptive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Recommends specific optimal actions:</a:t>
            </a:r>
          </a:p>
          <a:p>
            <a:pPr lvl="0"/>
            <a:r>
              <a:rPr b="1"/>
              <a:t>FedEx</a:t>
            </a:r>
            <a:r>
              <a:t>: Balances fuel costs, delivery times, regulations</a:t>
            </a:r>
          </a:p>
          <a:p>
            <a:pPr lvl="0"/>
            <a:r>
              <a:rPr b="1"/>
              <a:t>Uber</a:t>
            </a:r>
            <a:r>
              <a:t>: Adjusts pricing and driver positioning in real-time</a:t>
            </a:r>
          </a:p>
          <a:p>
            <a:pPr lvl="0"/>
            <a:r>
              <a:rPr b="1"/>
              <a:t>Airlines</a:t>
            </a:r>
            <a:r>
              <a:t>: Optimize seat pricing across thousands of flights</a:t>
            </a:r>
          </a:p>
          <a:p>
            <a:pPr lvl="0"/>
            <a:r>
              <a:t>Requires high-quality data and analytical skills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Netflix: Data-Driven Entertainment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Netflix built their empire on systematic data analysis:</a:t>
            </a:r>
          </a:p>
          <a:p>
            <a:pPr lvl="0"/>
            <a:r>
              <a:t>Tracks every user behavior detail</a:t>
            </a:r>
          </a:p>
          <a:p>
            <a:pPr lvl="0"/>
            <a:r>
              <a:t>230+ million personalized experiences</a:t>
            </a:r>
          </a:p>
          <a:p>
            <a:pPr lvl="0"/>
            <a:r>
              <a:t>Recommendation engine influences 80% of viewing</a:t>
            </a:r>
          </a:p>
          <a:p>
            <a:pPr lvl="0"/>
            <a:r>
              <a:t>“House of Cards” success predicted through data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Netflix: Content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Analytics drives fundamental business decisions:</a:t>
            </a:r>
          </a:p>
          <a:p>
            <a:pPr lvl="0"/>
            <a:r>
              <a:t>Analyzes political drama + Kevin Spacey + David Fincher preferences</a:t>
            </a:r>
          </a:p>
          <a:p>
            <a:pPr lvl="0"/>
            <a:r>
              <a:t>Tests different thumbnail images for same content</a:t>
            </a:r>
          </a:p>
          <a:p>
            <a:pPr lvl="0"/>
            <a:r>
              <a:t>Personalizes images based on user history</a:t>
            </a:r>
          </a:p>
          <a:p>
            <a:pPr lvl="0"/>
            <a:r>
              <a:t>Binge-watching format based on subscriber preferences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Amazon: Analytics Everywhere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Amazon integrates analytics across all operations:</a:t>
            </a:r>
          </a:p>
          <a:p>
            <a:pPr lvl="0"/>
            <a:r>
              <a:t>Product recommendations drive 35% of revenue</a:t>
            </a:r>
          </a:p>
          <a:p>
            <a:pPr lvl="0"/>
            <a:r>
              <a:t>Inventory system manages millions of products</a:t>
            </a:r>
          </a:p>
          <a:p>
            <a:pPr lvl="0"/>
            <a:r>
              <a:t>Dynamic pricing adjusts throughout the day</a:t>
            </a:r>
          </a:p>
          <a:p>
            <a:pPr lvl="0"/>
            <a:r>
              <a:t>Logistics optimization handles millions of daily decisions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Amazon: Scale and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The breadth of Amazon’s analytical capabilities:</a:t>
            </a:r>
          </a:p>
          <a:p>
            <a:pPr lvl="0"/>
            <a:r>
              <a:t>Predicts demand across hundreds of fulfillment centers</a:t>
            </a:r>
          </a:p>
          <a:p>
            <a:pPr lvl="0"/>
            <a:r>
              <a:t>Monitors competitor prices continuously</a:t>
            </a:r>
          </a:p>
          <a:p>
            <a:pPr lvl="0"/>
            <a:r>
              <a:t>Optimizes shipping decisions automatically</a:t>
            </a:r>
          </a:p>
          <a:p>
            <a:pPr lvl="0"/>
            <a:r>
              <a:t>Created AWS from internal analytics expertise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Starbucks: Retail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Traditional retail transformed by analytics:</a:t>
            </a:r>
          </a:p>
          <a:p>
            <a:pPr lvl="0"/>
            <a:r>
              <a:t>Menu optimization based on weather patterns</a:t>
            </a:r>
          </a:p>
          <a:p>
            <a:pPr lvl="0"/>
            <a:r>
              <a:t>Predictive staffing for customer traffic</a:t>
            </a:r>
          </a:p>
          <a:p>
            <a:pPr lvl="0"/>
            <a:r>
              <a:t>Mobile app provides personalized offers</a:t>
            </a:r>
          </a:p>
          <a:p>
            <a:pPr lvl="0"/>
            <a:r>
              <a:t>Store location decisions use demographic models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Starbucks: Customer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Loyalty program generates valuable insights:</a:t>
            </a:r>
          </a:p>
          <a:p>
            <a:pPr lvl="0"/>
            <a:r>
              <a:t>Tracks individual customer behavior over time</a:t>
            </a:r>
          </a:p>
          <a:p>
            <a:pPr lvl="0"/>
            <a:r>
              <a:t>Identifies visit frequency and product preferences</a:t>
            </a:r>
          </a:p>
          <a:p>
            <a:pPr lvl="0"/>
            <a:r>
              <a:t>Measures price sensitivity and promotion response</a:t>
            </a:r>
          </a:p>
          <a:p>
            <a:pPr lvl="0"/>
            <a:r>
              <a:t>Enables targeted marketing campaigns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Walmart: Analytics at Scale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World’s largest retailer leverages massive data:</a:t>
            </a:r>
          </a:p>
          <a:p>
            <a:pPr lvl="0"/>
            <a:r>
              <a:t>Processes 2.5 petabytes of data every hour</a:t>
            </a:r>
          </a:p>
          <a:p>
            <a:pPr lvl="0"/>
            <a:r>
              <a:t>Predicts weather-related demand changes</a:t>
            </a:r>
          </a:p>
          <a:p>
            <a:pPr lvl="0"/>
            <a:r>
              <a:t>Optimizes inventory for millions of products</a:t>
            </a:r>
          </a:p>
          <a:p>
            <a:pPr lvl="0"/>
            <a:r>
              <a:t>Maintains low-cost leadership through pricing analytics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447" y="230025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1: Introduction to Business Analytics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Artificial Intelligence: The Accelerator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AI transforms analytics capabilities:</a:t>
            </a:r>
          </a:p>
          <a:p>
            <a:pPr lvl="0"/>
            <a:r>
              <a:t>Processes millions of interactions in real-time</a:t>
            </a:r>
          </a:p>
          <a:p>
            <a:pPr lvl="0"/>
            <a:r>
              <a:t>Identifies patterns humans might miss</a:t>
            </a:r>
          </a:p>
          <a:p>
            <a:pPr lvl="0"/>
            <a:r>
              <a:t>Operates continuously without fatigue</a:t>
            </a:r>
          </a:p>
          <a:p>
            <a:pPr lvl="0"/>
            <a:r>
              <a:t>Scales sophisticated analytics across entire operations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Real-world AI applications you encounter daily:</a:t>
            </a:r>
          </a:p>
          <a:p>
            <a:pPr lvl="0"/>
            <a:r>
              <a:t>Social media personalized feeds</a:t>
            </a:r>
          </a:p>
          <a:p>
            <a:pPr lvl="0"/>
            <a:r>
              <a:t>E-commerce recommendation systems</a:t>
            </a:r>
          </a:p>
          <a:p>
            <a:pPr lvl="0"/>
            <a:r>
              <a:t>Customer service chatbots</a:t>
            </a:r>
          </a:p>
          <a:p>
            <a:pPr lvl="0"/>
            <a:r>
              <a:t>Banking fraud detection systems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Benefits and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AI’s role in analytics:</a:t>
            </a:r>
          </a:p>
          <a:p>
            <a:pPr lvl="0"/>
            <a:r>
              <a:rPr b="1"/>
              <a:t>Benefits</a:t>
            </a:r>
            <a:r>
              <a:t>: Speed, scale, pattern recognition</a:t>
            </a:r>
          </a:p>
          <a:p>
            <a:pPr lvl="0"/>
            <a:r>
              <a:rPr b="1"/>
              <a:t>Limitations</a:t>
            </a:r>
            <a:r>
              <a:t>: Requires quality data, can perpetuate bias</a:t>
            </a:r>
          </a:p>
          <a:p>
            <a:pPr lvl="0"/>
            <a:r>
              <a:rPr b="1"/>
              <a:t>Evolution</a:t>
            </a:r>
            <a:r>
              <a:t>: Models need continuous updating</a:t>
            </a:r>
          </a:p>
          <a:p>
            <a:pPr lvl="0"/>
            <a:r>
              <a:rPr b="1"/>
              <a:t>Success</a:t>
            </a:r>
            <a:r>
              <a:t>: Human-AI collaboration works best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Analytics-Powered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 for your career and life:</a:t>
            </a:r>
          </a:p>
          <a:p>
            <a:pPr lvl="0"/>
            <a:r>
              <a:t>Analytics skills valuable across all careers</a:t>
            </a:r>
          </a:p>
          <a:p>
            <a:pPr lvl="0"/>
            <a:r>
              <a:t>Consumer awareness helps informed decisions</a:t>
            </a:r>
          </a:p>
          <a:p>
            <a:pPr lvl="0"/>
            <a:r>
              <a:t>Data-driven companies consistently outperform competitors</a:t>
            </a:r>
          </a:p>
          <a:p>
            <a:pPr lvl="0"/>
            <a:r>
              <a:t>Foundation for advanced study and immediate application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Analytics Revolution in Your Pocket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Every morning, your smartphone becomes a window into business analytics:</a:t>
            </a:r>
          </a:p>
          <a:p>
            <a:pPr lvl="0"/>
            <a:r>
              <a:t>Your personalized news feed</a:t>
            </a:r>
          </a:p>
          <a:p>
            <a:pPr lvl="0"/>
            <a:r>
              <a:t>Spotify’s perfect song recommendations</a:t>
            </a:r>
            <a:br/>
            <a:endParaRPr/>
          </a:p>
          <a:p>
            <a:pPr lvl="0"/>
            <a:r>
              <a:t>GPS route suggestions avoiding traffic</a:t>
            </a:r>
          </a:p>
          <a:p>
            <a:pPr lvl="0"/>
            <a:r>
              <a:t>Social media content that keeps you engaged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Business Analytics?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analytics transforms raw data into actionable insights through three steps:</a:t>
            </a:r>
          </a:p>
          <a:p>
            <a:pPr lvl="0"/>
            <a:r>
              <a:rPr b="1"/>
              <a:t>Collect</a:t>
            </a:r>
            <a:r>
              <a:t> relevant information</a:t>
            </a:r>
          </a:p>
          <a:p>
            <a:pPr lvl="0"/>
            <a:r>
              <a:rPr b="1"/>
              <a:t>Organize</a:t>
            </a:r>
            <a:r>
              <a:t> it meaningfully</a:t>
            </a:r>
          </a:p>
          <a:p>
            <a:pPr lvl="0"/>
            <a:r>
              <a:rPr b="1"/>
              <a:t>Analyze</a:t>
            </a:r>
            <a:r>
              <a:t> patterns to guide decisions</a:t>
            </a:r>
          </a:p>
          <a:p>
            <a:pPr lvl="0"/>
            <a:r>
              <a:rPr b="1"/>
              <a:t>Replace</a:t>
            </a:r>
            <a:r>
              <a:t> guesswork with evidence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Coffee Shop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Maria owns a downtown coffee shop and notices patterns:</a:t>
            </a:r>
          </a:p>
          <a:p>
            <a:pPr lvl="0"/>
            <a:r>
              <a:t>Sunny days = iced drinks</a:t>
            </a:r>
          </a:p>
          <a:p>
            <a:pPr lvl="0"/>
            <a:r>
              <a:t>Rainy days = hot beverages</a:t>
            </a:r>
          </a:p>
          <a:p>
            <a:pPr lvl="0"/>
            <a:r>
              <a:t>She tracks these patterns systematically</a:t>
            </a:r>
          </a:p>
          <a:p>
            <a:pPr lvl="0"/>
            <a:r>
              <a:t>Combines sales data with weather forecasts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Maria’s analytics approach delivers real value:</a:t>
            </a:r>
          </a:p>
          <a:p>
            <a:pPr lvl="0"/>
            <a:r>
              <a:t>Predicts demand accurately</a:t>
            </a:r>
          </a:p>
          <a:p>
            <a:pPr lvl="0"/>
            <a:r>
              <a:t>Stocks appropriate inventory</a:t>
            </a:r>
          </a:p>
          <a:p>
            <a:pPr lvl="0"/>
            <a:r>
              <a:t>Reduces waste significantly</a:t>
            </a:r>
          </a:p>
          <a:p>
            <a:pPr lvl="0"/>
            <a:r>
              <a:t>Increases profits and customer satisfaction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$176 Billion Market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analytics market shows explosive growth:</a:t>
            </a:r>
          </a:p>
          <a:p>
            <a:pPr lvl="0"/>
            <a:r>
              <a:rPr b="1"/>
              <a:t>2024</a:t>
            </a:r>
            <a:r>
              <a:t>: $84.42 billion globally</a:t>
            </a:r>
          </a:p>
          <a:p>
            <a:pPr lvl="0"/>
            <a:r>
              <a:rPr b="1"/>
              <a:t>2031</a:t>
            </a:r>
            <a:r>
              <a:t>: $176.14 billion projected</a:t>
            </a:r>
          </a:p>
          <a:p>
            <a:pPr lvl="0"/>
            <a:r>
              <a:rPr b="1"/>
              <a:t>Growth rate</a:t>
            </a:r>
            <a:r>
              <a:t>: 9.63% annually</a:t>
            </a:r>
          </a:p>
          <a:p>
            <a:pPr lvl="0"/>
            <a:r>
              <a:rPr b="1"/>
              <a:t>Performance gap</a:t>
            </a:r>
            <a:r>
              <a:t>: Data-driven companies consistently outperform competitors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Types of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Analytics operates through four interconnected building blocks:</a:t>
            </a:r>
          </a:p>
          <a:p>
            <a:pPr lvl="0"/>
            <a:r>
              <a:rPr b="1"/>
              <a:t>Descriptive</a:t>
            </a:r>
            <a:r>
              <a:t>: “What happened?”</a:t>
            </a:r>
          </a:p>
          <a:p>
            <a:pPr lvl="0"/>
            <a:r>
              <a:rPr b="1"/>
              <a:t>Diagnostic</a:t>
            </a:r>
            <a:r>
              <a:t>: “Why did it happen?”</a:t>
            </a:r>
          </a:p>
          <a:p>
            <a:pPr lvl="0"/>
            <a:r>
              <a:rPr b="1"/>
              <a:t>Predictive</a:t>
            </a:r>
            <a:r>
              <a:t>: “What will happen?”</a:t>
            </a:r>
          </a:p>
          <a:p>
            <a:pPr lvl="0"/>
            <a:r>
              <a:rPr b="1"/>
              <a:t>Prescriptive</a:t>
            </a:r>
            <a:r>
              <a:t>: “What should we do?”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Descriptive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foundation that summarizes historical performance:</a:t>
            </a:r>
          </a:p>
          <a:p>
            <a:pPr lvl="0"/>
            <a:r>
              <a:t>Transforms thousands of transactions into clear summaries</a:t>
            </a:r>
          </a:p>
          <a:p>
            <a:pPr lvl="0"/>
            <a:r>
              <a:t>Interactive dashboards for non-technical users</a:t>
            </a:r>
          </a:p>
          <a:p>
            <a:pPr lvl="0"/>
            <a:r>
              <a:t>Shows what happened but not why</a:t>
            </a:r>
          </a:p>
          <a:p>
            <a:pPr lvl="0"/>
            <a:r>
              <a:t>Essential foundation for all other analytics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737</Words>
  <Application>Microsoft Office PowerPoint</Application>
  <PresentationFormat>Widescreen</PresentationFormat>
  <Paragraphs>128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This video accompanies</vt:lpstr>
      <vt:lpstr>Chapter 1: Introduction to Business Analytics</vt:lpstr>
      <vt:lpstr>The Analytics Revolution in Your Pocket</vt:lpstr>
      <vt:lpstr>What Is Business Analytics?</vt:lpstr>
      <vt:lpstr>The Coffee Shop Story</vt:lpstr>
      <vt:lpstr>The Results</vt:lpstr>
      <vt:lpstr>The $176 Billion Market</vt:lpstr>
      <vt:lpstr>Four Types of Analytics</vt:lpstr>
      <vt:lpstr>Descriptive Analytics</vt:lpstr>
      <vt:lpstr>Diagnostic Analytics</vt:lpstr>
      <vt:lpstr>Predictive Analytics</vt:lpstr>
      <vt:lpstr>Prescriptive Analytics</vt:lpstr>
      <vt:lpstr>Netflix: Data-Driven Entertainment</vt:lpstr>
      <vt:lpstr>Netflix: Content Strategy</vt:lpstr>
      <vt:lpstr>Amazon: Analytics Everywhere</vt:lpstr>
      <vt:lpstr>Amazon: Scale and Scope</vt:lpstr>
      <vt:lpstr>Starbucks: Retail Analytics</vt:lpstr>
      <vt:lpstr>Starbucks: Customer Intelligence</vt:lpstr>
      <vt:lpstr>Walmart: Analytics at Scale</vt:lpstr>
      <vt:lpstr>Artificial Intelligence: The Accelerator</vt:lpstr>
      <vt:lpstr>AI in Action</vt:lpstr>
      <vt:lpstr>AI Benefits and Limitations</vt:lpstr>
      <vt:lpstr>Your Analytics-Powered Future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Business Analytics</dc:title>
  <dc:creator>Kim Seefeld</dc:creator>
  <cp:keywords/>
  <cp:lastModifiedBy>Kim Seefeld</cp:lastModifiedBy>
  <cp:revision>2</cp:revision>
  <dcterms:created xsi:type="dcterms:W3CDTF">2026-01-09T00:52:54Z</dcterms:created>
  <dcterms:modified xsi:type="dcterms:W3CDTF">2026-03-01T21:49:08Z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Chapter 1: Transforming Data into Business Value</vt:lpwstr>
  </property>
</Properties>
</file>