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8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97D8C2-B4FD-415F-A0F0-4C8D33C75898}" v="3" dt="2026-03-02T01:20:10.2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This video accompanies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4ECF42-33B4-1B57-4A35-EFBF8922A4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9842" y="691963"/>
            <a:ext cx="3801005" cy="532521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Making Smart Decisions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Want 100 new customers? Need $333 in advertising</a:t>
            </a:r>
          </a:p>
          <a:p>
            <a:pPr lvl="0"/>
            <a:r>
              <a:t>Budget only $200? Expect about 80 new customers</a:t>
            </a:r>
          </a:p>
          <a:p>
            <a:pPr lvl="0"/>
            <a:r>
              <a:t>Helps with staffing, ingredients, realistic goals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Real Business Is Messier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Predictions aren’t perfect: </a:t>
            </a:r>
            <a:endParaRPr lang="en-US" dirty="0"/>
          </a:p>
          <a:p>
            <a:pPr marL="0" lvl="0" indent="0">
              <a:buNone/>
            </a:pPr>
            <a:r>
              <a:rPr dirty="0"/>
              <a:t>- Snowstorms keep people home </a:t>
            </a:r>
            <a:endParaRPr lang="en-US" dirty="0"/>
          </a:p>
          <a:p>
            <a:pPr marL="0" lvl="0" indent="0">
              <a:buNone/>
            </a:pPr>
            <a:r>
              <a:rPr dirty="0"/>
              <a:t>- Competitors open nearby </a:t>
            </a:r>
            <a:endParaRPr lang="en-US" dirty="0"/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dirty="0"/>
              <a:t>- Predictions give good starting points </a:t>
            </a:r>
            <a:endParaRPr lang="en-US" dirty="0"/>
          </a:p>
          <a:p>
            <a:pPr marL="0" lvl="0" indent="0">
              <a:buNone/>
            </a:pPr>
            <a:r>
              <a:rPr dirty="0"/>
              <a:t>- Be prepared for variation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Multiple Factors at Once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Pizza success depends on: </a:t>
            </a:r>
            <a:endParaRPr lang="en-US" dirty="0"/>
          </a:p>
          <a:p>
            <a:pPr marL="0" lvl="0" indent="0">
              <a:buNone/>
            </a:pPr>
            <a:r>
              <a:rPr dirty="0"/>
              <a:t>- Advertising spending </a:t>
            </a:r>
            <a:endParaRPr lang="en-US" dirty="0"/>
          </a:p>
          <a:p>
            <a:pPr marL="0" lvl="0" indent="0">
              <a:buNone/>
            </a:pPr>
            <a:r>
              <a:rPr dirty="0"/>
              <a:t>- Weather (warmer = more delivery orders) </a:t>
            </a:r>
            <a:endParaRPr lang="en-US" dirty="0"/>
          </a:p>
          <a:p>
            <a:pPr marL="0" lvl="0" indent="0">
              <a:buNone/>
            </a:pPr>
            <a:r>
              <a:rPr dirty="0"/>
              <a:t>- Local events (concerts, sports games)</a:t>
            </a:r>
            <a:endParaRPr lang="en-US" dirty="0"/>
          </a:p>
          <a:p>
            <a:pPr marL="0" lvl="0" indent="0">
              <a:buNone/>
            </a:pPr>
            <a:r>
              <a:rPr dirty="0"/>
              <a:t>- Competitor promotions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Complex Prediction Formula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Monthly Sales = 8,000 + (12 × Advertising) + (50 × Temperature) + (200 × Events) - (300 × Competitor Promotions)</a:t>
            </a:r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dirty="0"/>
              <a:t>Example: $500 advertising, 75° average, 3 events, 2 competitor promotions = $17,750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Customer Service Prediction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Factors influencing satisfaction scores (1-10 scale): </a:t>
            </a:r>
            <a:endParaRPr lang="en-US" dirty="0"/>
          </a:p>
          <a:p>
            <a:pPr marL="0" lvl="0" indent="0">
              <a:buNone/>
            </a:pPr>
            <a:r>
              <a:rPr dirty="0"/>
              <a:t>- Response time: Each extra hour = -0.3 points</a:t>
            </a:r>
            <a:endParaRPr lang="en-US" dirty="0"/>
          </a:p>
          <a:p>
            <a:pPr marL="0" lvl="0" indent="0">
              <a:buNone/>
            </a:pPr>
            <a:r>
              <a:rPr dirty="0"/>
              <a:t> - Agent experience: 2+ years = +0.8 points</a:t>
            </a:r>
            <a:endParaRPr lang="en-US" dirty="0"/>
          </a:p>
          <a:p>
            <a:pPr marL="0" lvl="0" indent="0">
              <a:buNone/>
            </a:pPr>
            <a:r>
              <a:rPr dirty="0"/>
              <a:t> - Issue complexity: Simple issues = +1.5 points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Interaction Effects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Relationships aren’t always the same: </a:t>
            </a:r>
            <a:endParaRPr lang="en-US" dirty="0"/>
          </a:p>
          <a:p>
            <a:pPr marL="0" lvl="0" indent="0">
              <a:buNone/>
            </a:pPr>
            <a:r>
              <a:rPr dirty="0"/>
              <a:t>- Coffee shop music increases satisfaction by 1.2 points during quiet mornings</a:t>
            </a:r>
            <a:endParaRPr lang="en-US" dirty="0"/>
          </a:p>
          <a:p>
            <a:pPr marL="0" lvl="0" indent="0">
              <a:buNone/>
            </a:pPr>
            <a:r>
              <a:rPr dirty="0"/>
              <a:t>- Same music only +0.3 points during busy lunch hours</a:t>
            </a:r>
            <a:endParaRPr lang="en-US" dirty="0"/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dirty="0"/>
              <a:t> - Context matters for business strategies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Predictions vs. Causes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Important distinction: </a:t>
            </a:r>
            <a:endParaRPr lang="en-US" dirty="0"/>
          </a:p>
          <a:p>
            <a:pPr marL="0" lvl="0" indent="0">
              <a:buNone/>
            </a:pPr>
            <a:r>
              <a:rPr dirty="0"/>
              <a:t>- Coffee customers buy more books (correlation) </a:t>
            </a:r>
            <a:endParaRPr lang="en-US" dirty="0"/>
          </a:p>
          <a:p>
            <a:pPr marL="0" lvl="0" indent="0">
              <a:buNone/>
            </a:pPr>
            <a:r>
              <a:rPr dirty="0"/>
              <a:t>- Doesn’t mean coffee causes book buying </a:t>
            </a:r>
            <a:endParaRPr lang="en-US" dirty="0"/>
          </a:p>
          <a:p>
            <a:pPr marL="0" lvl="0" indent="0">
              <a:buNone/>
            </a:pPr>
            <a:r>
              <a:rPr dirty="0"/>
              <a:t>- Maybe both groups have more leisure time </a:t>
            </a:r>
            <a:endParaRPr lang="en-US" dirty="0"/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dirty="0"/>
              <a:t>- Predictions valuable even without understanding causes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Yes/No Business Decisions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Classification problems: </a:t>
            </a:r>
            <a:endParaRPr lang="en-US" dirty="0"/>
          </a:p>
          <a:p>
            <a:pPr marL="0" lvl="0" indent="0">
              <a:buNone/>
            </a:pPr>
            <a:r>
              <a:rPr dirty="0"/>
              <a:t>- Will a customer buy our product? </a:t>
            </a:r>
            <a:endParaRPr lang="en-US" dirty="0"/>
          </a:p>
          <a:p>
            <a:pPr marL="0" lvl="0" indent="0">
              <a:buNone/>
            </a:pPr>
            <a:r>
              <a:rPr dirty="0"/>
              <a:t>- Should we approve this loan? </a:t>
            </a:r>
            <a:endParaRPr lang="en-US" dirty="0"/>
          </a:p>
          <a:p>
            <a:pPr marL="0" lvl="0" indent="0">
              <a:buNone/>
            </a:pPr>
            <a:r>
              <a:rPr dirty="0"/>
              <a:t>- Is this email spam? </a:t>
            </a:r>
            <a:endParaRPr lang="en-US" dirty="0"/>
          </a:p>
          <a:p>
            <a:pPr marL="0" lvl="0" indent="0">
              <a:buNone/>
            </a:pPr>
            <a:r>
              <a:rPr dirty="0"/>
              <a:t>- Will this employee stay another year?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Classification vs. Regression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Regression:</a:t>
            </a:r>
            <a:r>
              <a:rPr dirty="0"/>
              <a:t> Predicts numbers (how much will customer spend?)</a:t>
            </a:r>
          </a:p>
          <a:p>
            <a:pPr marL="0" lvl="0" indent="0">
              <a:buNone/>
            </a:pPr>
            <a:endParaRPr lang="en-US" b="1" dirty="0"/>
          </a:p>
          <a:p>
            <a:pPr marL="0" lvl="0" indent="0">
              <a:buNone/>
            </a:pPr>
            <a:r>
              <a:rPr b="1" dirty="0"/>
              <a:t>Classification:</a:t>
            </a:r>
            <a:r>
              <a:rPr dirty="0"/>
              <a:t> Predicts categories (will customer respond yes/no?)</a:t>
            </a:r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dirty="0"/>
              <a:t>Different consequences for errors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Logistic Regression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Predicts probability of categories: </a:t>
            </a:r>
            <a:endParaRPr lang="en-US" dirty="0"/>
          </a:p>
          <a:p>
            <a:pPr marL="0" lvl="0" indent="0">
              <a:buNone/>
            </a:pPr>
            <a:r>
              <a:rPr dirty="0"/>
              <a:t>- “75% chance customer responds to email campaign” </a:t>
            </a:r>
            <a:endParaRPr lang="en-US" dirty="0"/>
          </a:p>
          <a:p>
            <a:pPr marL="0" lvl="0" indent="0">
              <a:buNone/>
            </a:pPr>
            <a:r>
              <a:rPr dirty="0"/>
              <a:t>- More sophisticated than simple yes/no </a:t>
            </a:r>
            <a:endParaRPr lang="en-US" dirty="0"/>
          </a:p>
          <a:p>
            <a:pPr marL="0" lvl="0" indent="0">
              <a:buNone/>
            </a:pPr>
            <a:r>
              <a:rPr dirty="0"/>
              <a:t>- Helps businesses make nuanced decisions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544" y="2278986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lang="en-US" dirty="0"/>
              <a:t>Chapter 5: Predictive Modelling</a:t>
            </a:r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Online Clothing Store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Factors predicting purchase likelihood: </a:t>
            </a:r>
            <a:endParaRPr lang="en-US" dirty="0"/>
          </a:p>
          <a:p>
            <a:pPr marL="0" lvl="0" indent="0">
              <a:buNone/>
            </a:pPr>
            <a:r>
              <a:rPr dirty="0"/>
              <a:t>- Days since last purchase </a:t>
            </a:r>
            <a:endParaRPr lang="en-US" dirty="0"/>
          </a:p>
          <a:p>
            <a:pPr marL="0" lvl="0" indent="0">
              <a:buNone/>
            </a:pPr>
            <a:r>
              <a:rPr dirty="0"/>
              <a:t>- Email opens per month </a:t>
            </a:r>
            <a:endParaRPr lang="en-US" dirty="0"/>
          </a:p>
          <a:p>
            <a:pPr marL="0" lvl="0" indent="0">
              <a:buNone/>
            </a:pPr>
            <a:r>
              <a:rPr dirty="0"/>
              <a:t>- Average order value</a:t>
            </a:r>
            <a:endParaRPr lang="en-US" dirty="0"/>
          </a:p>
          <a:p>
            <a:pPr marL="0" lvl="0" indent="0">
              <a:buNone/>
            </a:pPr>
            <a:r>
              <a:rPr dirty="0"/>
              <a:t> - Recent website browsing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Customer Probability Table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838200" y="1816100"/>
          <a:ext cx="10515600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5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1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41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051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Customer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Days Since Purchase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Email Opens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Order 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Purchase Probability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$75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78%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$45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12%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$200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85%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Decision Trees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Work like human decision-making: </a:t>
            </a:r>
            <a:endParaRPr lang="en-US" dirty="0"/>
          </a:p>
          <a:p>
            <a:pPr marL="0" lvl="0" indent="0">
              <a:buNone/>
            </a:pPr>
            <a:r>
              <a:rPr dirty="0"/>
              <a:t>- Series of simple yes/no questions </a:t>
            </a:r>
            <a:endParaRPr lang="en-US" dirty="0"/>
          </a:p>
          <a:p>
            <a:pPr marL="0" lvl="0" indent="0">
              <a:buNone/>
            </a:pPr>
            <a:r>
              <a:rPr dirty="0"/>
              <a:t>- Branch out like a tree </a:t>
            </a:r>
            <a:endParaRPr lang="en-US" dirty="0"/>
          </a:p>
          <a:p>
            <a:pPr marL="0" lvl="0" indent="0">
              <a:buNone/>
            </a:pPr>
            <a:r>
              <a:rPr dirty="0"/>
              <a:t>- Easy to understand and explain</a:t>
            </a:r>
            <a:endParaRPr lang="en-US" dirty="0"/>
          </a:p>
          <a:p>
            <a:pPr marL="0" lvl="0" indent="0">
              <a:buNone/>
            </a:pPr>
            <a:r>
              <a:rPr dirty="0"/>
              <a:t> - “Is item returnable? Was it returned within 30 days?”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Customer Call Decision Tree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Step 1: Purchased in last 60 days? </a:t>
            </a:r>
            <a:endParaRPr lang="en-US" dirty="0"/>
          </a:p>
          <a:p>
            <a:pPr marL="0" lvl="0" indent="0">
              <a:buNone/>
            </a:pPr>
            <a:r>
              <a:rPr dirty="0"/>
              <a:t>- If NO: 10% probability (don’t call) </a:t>
            </a:r>
            <a:endParaRPr lang="en-US" dirty="0"/>
          </a:p>
          <a:p>
            <a:pPr marL="0" lvl="0" indent="0">
              <a:buNone/>
            </a:pPr>
            <a:r>
              <a:rPr dirty="0"/>
              <a:t>- If YES: Go to Step 2</a:t>
            </a:r>
            <a:endParaRPr lang="en-US" dirty="0"/>
          </a:p>
          <a:p>
            <a:pPr marL="0" lvl="0" indent="0">
              <a:buNone/>
            </a:pPr>
            <a:endParaRPr dirty="0"/>
          </a:p>
          <a:p>
            <a:pPr marL="0" lvl="0" indent="0">
              <a:buNone/>
            </a:pPr>
            <a:r>
              <a:rPr dirty="0"/>
              <a:t>Step 2: Average order above $50? </a:t>
            </a:r>
            <a:endParaRPr lang="en-US" dirty="0"/>
          </a:p>
          <a:p>
            <a:pPr marL="0" lvl="0" indent="0">
              <a:buNone/>
            </a:pPr>
            <a:r>
              <a:rPr dirty="0"/>
              <a:t>- If NO: 25% probability (maybe call) </a:t>
            </a:r>
            <a:endParaRPr lang="en-US" dirty="0"/>
          </a:p>
          <a:p>
            <a:pPr marL="0" lvl="0" indent="0">
              <a:buNone/>
            </a:pPr>
            <a:r>
              <a:rPr dirty="0"/>
              <a:t>- If YES: Go to Step 3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Decision Tree Results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838200" y="1816100"/>
          <a:ext cx="10477500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5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5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95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95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95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Customer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Last Purchase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Order 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Opened Emails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Priority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Smith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25 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$85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High (75%)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Jones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45 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$35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Medium (25%)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Brown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90 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$120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t>Low (10%)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Combining Multiple Approaches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Like getting a second medical opinion: </a:t>
            </a:r>
            <a:endParaRPr lang="en-US" dirty="0"/>
          </a:p>
          <a:p>
            <a:pPr marL="0" lvl="0" indent="0">
              <a:buNone/>
            </a:pPr>
            <a:r>
              <a:rPr dirty="0"/>
              <a:t>- Logistic regression scores customers </a:t>
            </a:r>
            <a:endParaRPr lang="en-US" dirty="0"/>
          </a:p>
          <a:p>
            <a:pPr marL="0" lvl="0" indent="0">
              <a:buNone/>
            </a:pPr>
            <a:r>
              <a:rPr dirty="0"/>
              <a:t>- Decision trees identify reasons </a:t>
            </a:r>
            <a:endParaRPr lang="en-US" dirty="0"/>
          </a:p>
          <a:p>
            <a:pPr marL="0" lvl="0" indent="0">
              <a:buNone/>
            </a:pPr>
            <a:r>
              <a:rPr dirty="0"/>
              <a:t>- Simple rules catch edge cases </a:t>
            </a:r>
            <a:endParaRPr lang="en-US" dirty="0"/>
          </a:p>
          <a:p>
            <a:pPr marL="0" lvl="0" indent="0">
              <a:buNone/>
            </a:pPr>
            <a:r>
              <a:rPr dirty="0"/>
              <a:t>- Better results than single methods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Email Marketing Classification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Segment customers by response probability: </a:t>
            </a:r>
            <a:endParaRPr lang="en-US" dirty="0"/>
          </a:p>
          <a:p>
            <a:pPr marL="0" lvl="0" indent="0">
              <a:buNone/>
            </a:pPr>
            <a:r>
              <a:rPr dirty="0"/>
              <a:t>- High-value recent customers (25%): All promotional emails </a:t>
            </a:r>
            <a:endParaRPr lang="en-US" dirty="0"/>
          </a:p>
          <a:p>
            <a:pPr marL="0" lvl="0" indent="0">
              <a:buNone/>
            </a:pPr>
            <a:r>
              <a:rPr dirty="0"/>
              <a:t>- Regular customers (12%): Targeted emails </a:t>
            </a:r>
            <a:endParaRPr lang="en-US" dirty="0"/>
          </a:p>
          <a:p>
            <a:pPr marL="0" lvl="0" indent="0">
              <a:buNone/>
            </a:pPr>
            <a:r>
              <a:rPr lang="en-US" dirty="0"/>
              <a:t>–</a:t>
            </a:r>
            <a:r>
              <a:rPr dirty="0"/>
              <a:t> Occasional customers (6%): Major sales only</a:t>
            </a:r>
            <a:endParaRPr lang="en-US" dirty="0"/>
          </a:p>
          <a:p>
            <a:pPr marL="0" lvl="0" indent="0">
              <a:buNone/>
            </a:pPr>
            <a:r>
              <a:rPr dirty="0"/>
              <a:t> - Inactive customers (2%): Re-engagement campaigns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Checking Prediction Accuracy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Like checking weather forecast reliability: </a:t>
            </a:r>
            <a:endParaRPr lang="en-US" dirty="0"/>
          </a:p>
          <a:p>
            <a:pPr marL="0" lvl="0" indent="0">
              <a:buNone/>
            </a:pPr>
            <a:r>
              <a:rPr dirty="0"/>
              <a:t>- Different problems need different accuracy measures </a:t>
            </a:r>
            <a:endParaRPr lang="en-US" dirty="0"/>
          </a:p>
          <a:p>
            <a:pPr marL="0" lvl="0" indent="0">
              <a:buNone/>
            </a:pPr>
            <a:r>
              <a:rPr dirty="0"/>
              <a:t>- $5 error vs. $500 error in spending predictions </a:t>
            </a:r>
            <a:endParaRPr lang="en-US" dirty="0"/>
          </a:p>
          <a:p>
            <a:pPr marL="0" lvl="0" indent="0">
              <a:buNone/>
            </a:pPr>
            <a:r>
              <a:rPr dirty="0"/>
              <a:t>- Yes/no predictions: either right or wrong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95% Accuracy Trap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If only 5% of customers respond to emails: </a:t>
            </a:r>
            <a:endParaRPr lang="en-US" dirty="0"/>
          </a:p>
          <a:p>
            <a:pPr marL="0" lvl="0" indent="0">
              <a:buNone/>
            </a:pPr>
            <a:r>
              <a:rPr dirty="0"/>
              <a:t>- System always saying “no” = 95% accurate </a:t>
            </a:r>
            <a:endParaRPr lang="en-US" dirty="0"/>
          </a:p>
          <a:p>
            <a:pPr marL="0" lvl="0" indent="0">
              <a:buNone/>
            </a:pPr>
            <a:r>
              <a:rPr dirty="0"/>
              <a:t>- Completely useless for business purposes </a:t>
            </a:r>
            <a:endParaRPr lang="en-US" dirty="0"/>
          </a:p>
          <a:p>
            <a:pPr marL="0" lvl="0" indent="0">
              <a:buNone/>
            </a:pPr>
            <a:r>
              <a:rPr dirty="0"/>
              <a:t>- Never identifies actual responders </a:t>
            </a:r>
            <a:endParaRPr lang="en-US" dirty="0"/>
          </a:p>
          <a:p>
            <a:pPr marL="0" lvl="0" indent="0">
              <a:buNone/>
            </a:pPr>
            <a:r>
              <a:rPr dirty="0"/>
              <a:t>- Need more detailed accuracy measures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Four Types of Prediction Outcomes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/>
              <a:t>True Positives:</a:t>
            </a:r>
            <a:r>
              <a:t> Predict “yes” correctly (direct business success)</a:t>
            </a:r>
          </a:p>
          <a:p>
            <a:pPr marL="0" lvl="0" indent="0">
              <a:buNone/>
            </a:pPr>
            <a:r>
              <a:rPr b="1"/>
              <a:t>True Negatives:</a:t>
            </a:r>
            <a:r>
              <a:t> Predict “no” correctly (avoid wasting resources)</a:t>
            </a:r>
          </a:p>
          <a:p>
            <a:pPr marL="0" lvl="0" indent="0">
              <a:buNone/>
            </a:pPr>
            <a:r>
              <a:rPr b="1"/>
              <a:t>False Positives:</a:t>
            </a:r>
            <a:r>
              <a:t> Predict “yes” wrongly (waste marketing budget)</a:t>
            </a:r>
          </a:p>
          <a:p>
            <a:pPr marL="0" lvl="0" indent="0">
              <a:buNone/>
            </a:pPr>
            <a:r>
              <a:rPr b="1"/>
              <a:t>False Negatives:</a:t>
            </a:r>
            <a:r>
              <a:t> Predict “no” wrongly (missed opportunities)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Customer Crystal Ball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Imagine you work for a small online bookstore with 5,000 customers. </a:t>
            </a:r>
            <a:endParaRPr lang="en-US" dirty="0"/>
          </a:p>
          <a:p>
            <a:pPr marL="0" lvl="0" indent="0">
              <a:buNone/>
            </a:pPr>
            <a:r>
              <a:rPr dirty="0"/>
              <a:t>Your boss asks: “Which customers are most likely to buy something next month?”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Email Campaign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1,000 customers, prediction system results: </a:t>
            </a:r>
            <a:endParaRPr lang="en-US" dirty="0"/>
          </a:p>
          <a:p>
            <a:pPr marL="0" lvl="0" indent="0">
              <a:buNone/>
            </a:pPr>
            <a:r>
              <a:rPr dirty="0"/>
              <a:t>- True Positives: 80 (successful identification) </a:t>
            </a:r>
            <a:endParaRPr lang="en-US" dirty="0"/>
          </a:p>
          <a:p>
            <a:pPr marL="0" lvl="0" indent="0">
              <a:buNone/>
            </a:pPr>
            <a:r>
              <a:rPr dirty="0"/>
              <a:t>- True Negatives: 850 (correctly avoided waste) </a:t>
            </a:r>
            <a:endParaRPr lang="en-US" dirty="0"/>
          </a:p>
          <a:p>
            <a:pPr marL="0" lvl="0" indent="0">
              <a:buNone/>
            </a:pPr>
            <a:r>
              <a:rPr dirty="0"/>
              <a:t>- False Positives: 50 (wasted emails) </a:t>
            </a:r>
            <a:endParaRPr lang="en-US" dirty="0"/>
          </a:p>
          <a:p>
            <a:pPr marL="0" lvl="0" indent="0">
              <a:buNone/>
            </a:pPr>
            <a:r>
              <a:rPr dirty="0"/>
              <a:t>- False Negatives: 20 (missed opportunities)</a:t>
            </a:r>
            <a:endParaRPr lang="en-US" dirty="0"/>
          </a:p>
          <a:p>
            <a:pPr marL="0" lvl="0" indent="0">
              <a:buNone/>
            </a:pPr>
            <a:endParaRPr dirty="0"/>
          </a:p>
          <a:p>
            <a:pPr marL="0" lvl="0" indent="0">
              <a:buNone/>
            </a:pPr>
            <a:r>
              <a:rPr dirty="0"/>
              <a:t>Overall accuracy: 93%, but details reveal more insights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Precision vs. Recall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Precision:</a:t>
            </a:r>
            <a:r>
              <a:rPr dirty="0"/>
              <a:t> Of 130 predicted responders, 80 did (62%) </a:t>
            </a:r>
            <a:endParaRPr lang="en-US" dirty="0"/>
          </a:p>
          <a:p>
            <a:pPr marL="0" lvl="0" indent="0">
              <a:buNone/>
            </a:pPr>
            <a:r>
              <a:rPr dirty="0"/>
              <a:t>- How often “yes” predictions are correct</a:t>
            </a:r>
            <a:endParaRPr lang="en-US" dirty="0"/>
          </a:p>
          <a:p>
            <a:pPr marL="0" lvl="0" indent="0">
              <a:buNone/>
            </a:pPr>
            <a:endParaRPr dirty="0"/>
          </a:p>
          <a:p>
            <a:pPr marL="0" lvl="0" indent="0">
              <a:buNone/>
            </a:pPr>
            <a:r>
              <a:rPr b="1" dirty="0"/>
              <a:t>Recall:</a:t>
            </a:r>
            <a:r>
              <a:rPr dirty="0"/>
              <a:t> Of 100 actual responders, 80 identified (80%) </a:t>
            </a:r>
            <a:endParaRPr lang="en-US" dirty="0"/>
          </a:p>
          <a:p>
            <a:pPr marL="0" lvl="0" indent="0">
              <a:buNone/>
            </a:pPr>
            <a:r>
              <a:rPr dirty="0"/>
              <a:t>- How many responsive customers were found</a:t>
            </a:r>
            <a:endParaRPr lang="en-US" dirty="0"/>
          </a:p>
          <a:p>
            <a:pPr marL="0" lvl="0" indent="0">
              <a:buNone/>
            </a:pPr>
            <a:endParaRPr dirty="0"/>
          </a:p>
          <a:p>
            <a:pPr marL="0" lvl="0" indent="0">
              <a:buNone/>
            </a:pPr>
            <a:r>
              <a:rPr dirty="0"/>
              <a:t>Both measures help optimize business decisions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Testing on New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Most important test: performance on unseen data </a:t>
            </a:r>
            <a:endParaRPr lang="en-US" dirty="0"/>
          </a:p>
          <a:p>
            <a:pPr marL="0" lvl="0" indent="0">
              <a:buNone/>
            </a:pPr>
            <a:r>
              <a:rPr dirty="0"/>
              <a:t>- Training set: Build the prediction system </a:t>
            </a:r>
            <a:endParaRPr lang="en-US" dirty="0"/>
          </a:p>
          <a:p>
            <a:pPr marL="0" lvl="0" indent="0">
              <a:buNone/>
            </a:pPr>
            <a:r>
              <a:rPr dirty="0"/>
              <a:t>- Test set: Evaluate how well it works </a:t>
            </a:r>
            <a:endParaRPr lang="en-US" dirty="0"/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dirty="0"/>
              <a:t>- Avoid “overfitting” to specific data </a:t>
            </a:r>
            <a:endParaRPr lang="en-US" dirty="0"/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dirty="0"/>
              <a:t>- Cross-validation provides thorough testing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Customer Service Escalation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5,000 support tickets, predicting escalation needs: </a:t>
            </a:r>
            <a:endParaRPr lang="en-US" dirty="0"/>
          </a:p>
          <a:p>
            <a:pPr marL="0" lvl="0" indent="0">
              <a:buNone/>
            </a:pPr>
            <a:r>
              <a:rPr dirty="0"/>
              <a:t>- Overall accuracy: 96.7% </a:t>
            </a:r>
            <a:endParaRPr lang="en-US" dirty="0"/>
          </a:p>
          <a:p>
            <a:pPr marL="0" lvl="0" indent="0">
              <a:buNone/>
            </a:pPr>
            <a:r>
              <a:rPr dirty="0"/>
              <a:t>- Precision: 60% (40% unnecessary escalations) </a:t>
            </a:r>
            <a:endParaRPr lang="en-US" dirty="0"/>
          </a:p>
          <a:p>
            <a:pPr marL="0" lvl="0" indent="0">
              <a:buNone/>
            </a:pPr>
            <a:r>
              <a:rPr dirty="0"/>
              <a:t>- Recall: 80% (20% missed escalations) </a:t>
            </a:r>
            <a:endParaRPr lang="en-US" dirty="0"/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dirty="0"/>
              <a:t>- Cost analysis: Missed escalations cost twice as much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Monitoring Over Time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Prediction systems don’t stay accurate forever: </a:t>
            </a:r>
            <a:endParaRPr lang="en-US" dirty="0"/>
          </a:p>
          <a:p>
            <a:pPr marL="0" lvl="0" indent="0">
              <a:buNone/>
            </a:pPr>
            <a:r>
              <a:rPr dirty="0"/>
              <a:t>- Business conditions change </a:t>
            </a:r>
            <a:endParaRPr lang="en-US" dirty="0"/>
          </a:p>
          <a:p>
            <a:pPr marL="0" lvl="0" indent="0">
              <a:buNone/>
            </a:pPr>
            <a:r>
              <a:rPr dirty="0"/>
              <a:t>- Customer behavior evolves </a:t>
            </a:r>
            <a:endParaRPr lang="en-US" dirty="0"/>
          </a:p>
          <a:p>
            <a:pPr marL="0" lvl="0" indent="0">
              <a:buNone/>
            </a:pPr>
            <a:r>
              <a:rPr dirty="0"/>
              <a:t>- Holiday seasons affect accuracy </a:t>
            </a:r>
            <a:endParaRPr lang="en-US" dirty="0"/>
          </a:p>
          <a:p>
            <a:pPr marL="0" lvl="0" indent="0">
              <a:buNone/>
            </a:pPr>
            <a:r>
              <a:rPr dirty="0"/>
              <a:t>- Need continuous monitoring and updates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Smart Computer Systems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Modern AI revolutionizes predictions: </a:t>
            </a:r>
            <a:endParaRPr lang="en-US" dirty="0"/>
          </a:p>
          <a:p>
            <a:pPr marL="0" lvl="0" indent="0">
              <a:buNone/>
            </a:pPr>
            <a:r>
              <a:rPr dirty="0"/>
              <a:t>- Automate tasks requiring specialized expertise </a:t>
            </a:r>
            <a:endParaRPr lang="en-US" dirty="0"/>
          </a:p>
          <a:p>
            <a:pPr marL="0" lvl="0" indent="0">
              <a:buNone/>
            </a:pPr>
            <a:r>
              <a:rPr dirty="0"/>
              <a:t>- Analyze large amounts of data quickly </a:t>
            </a:r>
            <a:endParaRPr lang="en-US" dirty="0"/>
          </a:p>
          <a:p>
            <a:pPr marL="0" lvl="0" indent="0">
              <a:buNone/>
            </a:pPr>
            <a:r>
              <a:rPr dirty="0"/>
              <a:t>- Find patterns humans might miss </a:t>
            </a:r>
            <a:endParaRPr lang="en-US" dirty="0"/>
          </a:p>
          <a:p>
            <a:pPr marL="0" lvl="0" indent="0">
              <a:buNone/>
            </a:pPr>
            <a:r>
              <a:rPr dirty="0"/>
              <a:t>- Like calculator vs. doing math by hand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Machine Learning Advantage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Systems that learn from experience: - Improve performance over time - Discover patterns on their own - Adjust predictions based on new learning - Like teaching a child to recognize dog breeds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Online Store Return Predictions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Machine learning identifies patterns: </a:t>
            </a:r>
            <a:endParaRPr lang="en-US" dirty="0"/>
          </a:p>
          <a:p>
            <a:pPr marL="0" lvl="0" indent="0">
              <a:buNone/>
            </a:pPr>
            <a:r>
              <a:rPr dirty="0"/>
              <a:t>- December clothing buyers 40% more likely to return </a:t>
            </a:r>
            <a:endParaRPr lang="en-US" dirty="0"/>
          </a:p>
          <a:p>
            <a:pPr marL="0" lvl="0" indent="0">
              <a:buNone/>
            </a:pPr>
            <a:r>
              <a:rPr dirty="0"/>
              <a:t>- First-time customers twice as likely to return </a:t>
            </a:r>
            <a:endParaRPr lang="en-US" dirty="0"/>
          </a:p>
          <a:p>
            <a:pPr marL="0" lvl="0" indent="0">
              <a:buNone/>
            </a:pPr>
            <a:r>
              <a:rPr dirty="0"/>
              <a:t>- Products under 4.0 stars have 60% higher returns </a:t>
            </a:r>
            <a:endParaRPr lang="en-US" dirty="0"/>
          </a:p>
          <a:p>
            <a:pPr marL="0" lvl="0" indent="0">
              <a:buNone/>
            </a:pPr>
            <a:r>
              <a:rPr dirty="0"/>
              <a:t>- Review readers 30% less likely to return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Ensemble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Combining multiple predictions for better accuracy: </a:t>
            </a:r>
            <a:endParaRPr lang="en-US" dirty="0"/>
          </a:p>
          <a:p>
            <a:pPr marL="0" lvl="0" indent="0">
              <a:buNone/>
            </a:pPr>
            <a:r>
              <a:rPr dirty="0"/>
              <a:t>- Like gathering several expert opinions </a:t>
            </a:r>
            <a:endParaRPr lang="en-US" dirty="0"/>
          </a:p>
          <a:p>
            <a:pPr marL="0" lvl="0" indent="0">
              <a:buNone/>
            </a:pPr>
            <a:r>
              <a:rPr dirty="0"/>
              <a:t>- Weather predictions, calendar patterns, trends, machine learning </a:t>
            </a:r>
            <a:endParaRPr lang="en-US" dirty="0"/>
          </a:p>
          <a:p>
            <a:pPr marL="0" lvl="0" indent="0">
              <a:buNone/>
            </a:pPr>
            <a:r>
              <a:rPr dirty="0"/>
              <a:t>- Restaurant chain example: 180, 165, 175, 172 → Average 173 customers </a:t>
            </a:r>
            <a:endParaRPr lang="en-US" dirty="0"/>
          </a:p>
          <a:p>
            <a:pPr marL="0" lvl="0" indent="0">
              <a:buNone/>
            </a:pPr>
            <a:r>
              <a:rPr dirty="0"/>
              <a:t>- More reliable than any single method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Explainable 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Clear reasons behind predictions: </a:t>
            </a:r>
            <a:endParaRPr lang="en-US" dirty="0"/>
          </a:p>
          <a:p>
            <a:pPr marL="0" lvl="0" indent="0">
              <a:buNone/>
            </a:pPr>
            <a:r>
              <a:rPr dirty="0"/>
              <a:t>- Customer has 75% email response chance because: </a:t>
            </a:r>
            <a:endParaRPr lang="en-US" dirty="0"/>
          </a:p>
          <a:p>
            <a:pPr marL="0" lvl="0" indent="0">
              <a:buNone/>
            </a:pPr>
            <a:r>
              <a:rPr dirty="0"/>
              <a:t>- Opened 8 emails last month (+20%) </a:t>
            </a:r>
            <a:endParaRPr lang="en-US" dirty="0"/>
          </a:p>
          <a:p>
            <a:pPr marL="0" lvl="0" indent="0">
              <a:buNone/>
            </a:pPr>
            <a:r>
              <a:rPr dirty="0"/>
              <a:t>- Made recent purchase (+30%) </a:t>
            </a:r>
            <a:endParaRPr lang="en-US" dirty="0"/>
          </a:p>
          <a:p>
            <a:pPr marL="0" lvl="0" indent="0">
              <a:buNone/>
            </a:pPr>
            <a:r>
              <a:rPr dirty="0"/>
              <a:t>- High average order value (+25%)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What Is Predictive Modeling?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Like being a fortune teller for businesses, but using data instead of crystal balls</a:t>
            </a:r>
          </a:p>
          <a:p>
            <a:pPr lvl="0"/>
            <a:r>
              <a:t>Uses patterns from the past to make educated guesses about the future</a:t>
            </a:r>
          </a:p>
          <a:p>
            <a:pPr lvl="0"/>
            <a:r>
              <a:t>Netflix recommending movies you might like</a:t>
            </a:r>
          </a:p>
          <a:p>
            <a:pPr lvl="0"/>
            <a:r>
              <a:t>Amazon suggesting products you might want to buy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Small Business Implementation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AI now accessible to small businesses: </a:t>
            </a:r>
            <a:endParaRPr lang="en-US" dirty="0"/>
          </a:p>
          <a:p>
            <a:pPr marL="0" lvl="0" indent="0">
              <a:buNone/>
            </a:pPr>
            <a:r>
              <a:rPr dirty="0"/>
              <a:t>- Start with clean, organized data </a:t>
            </a:r>
            <a:endParaRPr lang="en-US" dirty="0"/>
          </a:p>
          <a:p>
            <a:pPr marL="0" lvl="0" indent="0">
              <a:buNone/>
            </a:pPr>
            <a:r>
              <a:rPr dirty="0"/>
              <a:t>- Focus on simple, well-defined problems </a:t>
            </a:r>
            <a:endParaRPr lang="en-US" dirty="0"/>
          </a:p>
          <a:p>
            <a:pPr marL="0" lvl="0" indent="0">
              <a:buNone/>
            </a:pPr>
            <a:r>
              <a:rPr dirty="0"/>
              <a:t>- Combine AI insights with human expertise </a:t>
            </a:r>
            <a:endParaRPr lang="en-US" dirty="0"/>
          </a:p>
          <a:p>
            <a:pPr marL="0" lvl="0" indent="0">
              <a:buNone/>
            </a:pPr>
            <a:r>
              <a:rPr dirty="0"/>
              <a:t>- Monitor and adjust continuously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Gradual Implementation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Months 1-2: Clean customer data, implement tracking </a:t>
            </a:r>
            <a:endParaRPr lang="en-US" dirty="0"/>
          </a:p>
          <a:p>
            <a:pPr marL="0" lvl="0" indent="0">
              <a:buNone/>
            </a:pPr>
            <a:r>
              <a:rPr dirty="0"/>
              <a:t>Months 3-4: Use AI for customer segmentation </a:t>
            </a:r>
            <a:endParaRPr lang="en-US" dirty="0"/>
          </a:p>
          <a:p>
            <a:pPr marL="0" lvl="0" indent="0">
              <a:buNone/>
            </a:pPr>
            <a:r>
              <a:rPr dirty="0"/>
              <a:t>Months 5-6: Test marketing approaches per segment </a:t>
            </a:r>
            <a:endParaRPr lang="en-US" dirty="0"/>
          </a:p>
          <a:p>
            <a:pPr marL="0" lvl="0" indent="0">
              <a:buNone/>
            </a:pPr>
            <a:r>
              <a:rPr dirty="0"/>
              <a:t>Months 7-8: Measure results, refine strategies </a:t>
            </a:r>
            <a:endParaRPr lang="en-US" dirty="0"/>
          </a:p>
          <a:p>
            <a:pPr marL="0" lvl="0" indent="0">
              <a:buNone/>
            </a:pPr>
            <a:r>
              <a:rPr dirty="0"/>
              <a:t>Month 9+: Continuous monitoring and improvement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Predictive modeling helps businesses make data-driven decisions</a:t>
            </a:r>
          </a:p>
          <a:p>
            <a:pPr lvl="0"/>
            <a:r>
              <a:t>Simple relationships and classification solve many business problems</a:t>
            </a:r>
          </a:p>
          <a:p>
            <a:pPr lvl="0"/>
            <a:r>
              <a:t>Accuracy measurement prevents costly mistakes</a:t>
            </a:r>
          </a:p>
          <a:p>
            <a:pPr lvl="0"/>
            <a:r>
              <a:t>AI enhances but doesn’t replace human judgment</a:t>
            </a:r>
          </a:p>
          <a:p>
            <a:pPr lvl="0"/>
            <a:r>
              <a:t>Start simple, learn from experience, expand gradually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Forecasting vs. Predictive Modeling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b="1" dirty="0"/>
              <a:t>Forecasting:</a:t>
            </a:r>
            <a:r>
              <a:rPr dirty="0"/>
              <a:t> Predicting the weather </a:t>
            </a:r>
            <a:endParaRPr lang="en-US" dirty="0"/>
          </a:p>
          <a:p>
            <a:pPr marL="0" lvl="0" indent="0">
              <a:buNone/>
            </a:pPr>
            <a:r>
              <a:rPr dirty="0"/>
              <a:t>- How things change over time</a:t>
            </a:r>
            <a:endParaRPr lang="en-US" dirty="0"/>
          </a:p>
          <a:p>
            <a:pPr marL="0" lvl="0" indent="0">
              <a:buNone/>
            </a:pPr>
            <a:r>
              <a:rPr dirty="0"/>
              <a:t> - Ice cream sales will be higher in summer</a:t>
            </a:r>
          </a:p>
          <a:p>
            <a:pPr marL="0" lvl="0" indent="0">
              <a:buNone/>
            </a:pPr>
            <a:endParaRPr lang="en-US" b="1" dirty="0"/>
          </a:p>
          <a:p>
            <a:pPr marL="0" lvl="0" indent="0">
              <a:buNone/>
            </a:pPr>
            <a:r>
              <a:rPr b="1" dirty="0"/>
              <a:t>Predictive Modeling:</a:t>
            </a:r>
            <a:r>
              <a:rPr dirty="0"/>
              <a:t> Predicting if you’ll need an umbrella </a:t>
            </a:r>
            <a:endParaRPr lang="en-US" dirty="0"/>
          </a:p>
          <a:p>
            <a:pPr marL="0" lvl="0" indent="0">
              <a:buNone/>
            </a:pPr>
            <a:r>
              <a:rPr dirty="0"/>
              <a:t>- Relationships between different things </a:t>
            </a:r>
            <a:endParaRPr lang="en-US" dirty="0"/>
          </a:p>
          <a:p>
            <a:pPr marL="0" lvl="0" indent="0">
              <a:buNone/>
            </a:pPr>
            <a:r>
              <a:rPr dirty="0"/>
              <a:t>- Mystery novel buyers likely to buy detective shows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Predictions Matter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Clothing store can target winter coat buyers with special offers</a:t>
            </a:r>
          </a:p>
          <a:p>
            <a:pPr lvl="0"/>
            <a:r>
              <a:t>Banks can identify loan applicants likely to repay</a:t>
            </a:r>
          </a:p>
          <a:p>
            <a:pPr lvl="0"/>
            <a:r>
              <a:t>Avoid wasting money on uninterested customers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Modern Technology Power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Computer programs can: </a:t>
            </a:r>
            <a:endParaRPr lang="en-US" dirty="0"/>
          </a:p>
          <a:p>
            <a:pPr marL="0" lvl="0" indent="0">
              <a:buNone/>
            </a:pPr>
            <a:r>
              <a:rPr dirty="0"/>
              <a:t>- Look at huge amounts of information</a:t>
            </a:r>
            <a:endParaRPr lang="en-US" dirty="0"/>
          </a:p>
          <a:p>
            <a:pPr marL="0" lvl="0" indent="0">
              <a:buNone/>
            </a:pPr>
            <a:r>
              <a:rPr dirty="0"/>
              <a:t> - Spot patterns humans would never notice </a:t>
            </a:r>
            <a:endParaRPr lang="en-US" dirty="0"/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dirty="0"/>
              <a:t>- Basic idea remains the same: find patterns, make smart guesses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Simple Business Relationships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The simplest predictive modeling: how one thing affects another </a:t>
            </a:r>
            <a:endParaRPr lang="en-US" dirty="0"/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dirty="0"/>
              <a:t>- Temperature goes up → ice cream sales go up </a:t>
            </a:r>
            <a:endParaRPr lang="en-US" dirty="0"/>
          </a:p>
          <a:p>
            <a:pPr marL="0" lvl="0" indent="0">
              <a:buNone/>
            </a:pPr>
            <a:r>
              <a:rPr dirty="0"/>
              <a:t>- Gas prices increase → people drive less </a:t>
            </a:r>
            <a:endParaRPr lang="en-US" dirty="0"/>
          </a:p>
          <a:p>
            <a:pPr marL="0" lvl="0" indent="0">
              <a:buNone/>
            </a:pPr>
            <a:r>
              <a:rPr dirty="0"/>
              <a:t>- More advertising → more customers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Pizza Business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Small pizza delivery discovers a pattern: </a:t>
            </a:r>
            <a:endParaRPr lang="en-US" dirty="0"/>
          </a:p>
          <a:p>
            <a:pPr marL="0" lvl="0" indent="0">
              <a:buNone/>
            </a:pPr>
            <a:r>
              <a:rPr dirty="0"/>
              <a:t>- Every extra $100 in advertising = 15 new customers </a:t>
            </a:r>
            <a:endParaRPr lang="en-US" dirty="0"/>
          </a:p>
          <a:p>
            <a:pPr marL="0" lvl="0" indent="0">
              <a:buNone/>
            </a:pPr>
            <a:r>
              <a:rPr dirty="0"/>
              <a:t>- Formula: New Customers = 50 + (0.15 × Advertising Dollars) </a:t>
            </a:r>
            <a:endParaRPr lang="en-US" dirty="0"/>
          </a:p>
          <a:p>
            <a:pPr marL="0" lvl="0" indent="0">
              <a:buNone/>
            </a:pPr>
            <a:r>
              <a:rPr dirty="0"/>
              <a:t>- Even with no advertising, they get 50 customers from word-of-mouth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1616</Words>
  <Application>Microsoft Office PowerPoint</Application>
  <PresentationFormat>Widescreen</PresentationFormat>
  <Paragraphs>266</Paragraphs>
  <Slides>42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6" baseType="lpstr">
      <vt:lpstr>Aptos</vt:lpstr>
      <vt:lpstr>Aptos Display</vt:lpstr>
      <vt:lpstr>Arial</vt:lpstr>
      <vt:lpstr>Office Theme</vt:lpstr>
      <vt:lpstr>This video accompanies</vt:lpstr>
      <vt:lpstr>Chapter 5: Predictive Modelling</vt:lpstr>
      <vt:lpstr>The Customer Crystal Ball</vt:lpstr>
      <vt:lpstr>What Is Predictive Modeling?</vt:lpstr>
      <vt:lpstr>Forecasting vs. Predictive Modeling</vt:lpstr>
      <vt:lpstr>Why Predictions Matter</vt:lpstr>
      <vt:lpstr>Modern Technology Power</vt:lpstr>
      <vt:lpstr>Simple Business Relationships</vt:lpstr>
      <vt:lpstr>Pizza Business Example</vt:lpstr>
      <vt:lpstr>Making Smart Decisions</vt:lpstr>
      <vt:lpstr>Real Business Is Messier</vt:lpstr>
      <vt:lpstr>Multiple Factors at Once</vt:lpstr>
      <vt:lpstr>Complex Prediction Formula</vt:lpstr>
      <vt:lpstr>Customer Service Prediction</vt:lpstr>
      <vt:lpstr>Interaction Effects</vt:lpstr>
      <vt:lpstr>Predictions vs. Causes</vt:lpstr>
      <vt:lpstr>Yes/No Business Decisions</vt:lpstr>
      <vt:lpstr>Classification vs. Regression</vt:lpstr>
      <vt:lpstr>Logistic Regression</vt:lpstr>
      <vt:lpstr>Online Clothing Store Example</vt:lpstr>
      <vt:lpstr>Customer Probability Table</vt:lpstr>
      <vt:lpstr>Decision Trees</vt:lpstr>
      <vt:lpstr>Customer Call Decision Tree</vt:lpstr>
      <vt:lpstr>Decision Tree Results</vt:lpstr>
      <vt:lpstr>Combining Multiple Approaches</vt:lpstr>
      <vt:lpstr>Email Marketing Classification</vt:lpstr>
      <vt:lpstr>Checking Prediction Accuracy</vt:lpstr>
      <vt:lpstr>The 95% Accuracy Trap</vt:lpstr>
      <vt:lpstr>Four Types of Prediction Outcomes</vt:lpstr>
      <vt:lpstr>Email Campaign Results</vt:lpstr>
      <vt:lpstr>Precision vs. Recall</vt:lpstr>
      <vt:lpstr>Testing on New Data</vt:lpstr>
      <vt:lpstr>Customer Service Escalation Example</vt:lpstr>
      <vt:lpstr>Monitoring Over Time</vt:lpstr>
      <vt:lpstr>Smart Computer Systems</vt:lpstr>
      <vt:lpstr>Machine Learning Advantage</vt:lpstr>
      <vt:lpstr>Online Store Return Predictions</vt:lpstr>
      <vt:lpstr>Ensemble Methods</vt:lpstr>
      <vt:lpstr>Explainable AI</vt:lpstr>
      <vt:lpstr>Small Business Implementation</vt:lpstr>
      <vt:lpstr>Gradual Implementation Plan</vt:lpstr>
      <vt:lpstr>Key Takeaways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5: Predictive Modeling</dc:title>
  <dc:creator>Kim Seefeld</dc:creator>
  <cp:keywords/>
  <cp:lastModifiedBy>Kim Seefeld</cp:lastModifiedBy>
  <cp:revision>1</cp:revision>
  <dcterms:created xsi:type="dcterms:W3CDTF">2026-01-09T01:31:52Z</dcterms:created>
  <dcterms:modified xsi:type="dcterms:W3CDTF">2026-03-02T01:20:19Z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</Properties>
</file>