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5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90" r:id="rId35"/>
    <p:sldId id="291" r:id="rId36"/>
    <p:sldId id="292" r:id="rId37"/>
    <p:sldId id="293" r:id="rId38"/>
    <p:sldId id="294" r:id="rId3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D7DC852-F8BC-41E0-BFD5-B5EA4658F190}" v="3" dt="2026-03-02T00:30:07.13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130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This video accompanies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04ECF42-33B4-1B57-4A35-EFBF8922A4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9842" y="691963"/>
            <a:ext cx="3801005" cy="532521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Three Main Pattern Types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Most business data contains:</a:t>
            </a:r>
          </a:p>
          <a:p>
            <a:pPr lvl="0"/>
            <a:r>
              <a:rPr b="1"/>
              <a:t>Trends</a:t>
            </a:r>
            <a:r>
              <a:t>: General direction over time</a:t>
            </a:r>
          </a:p>
          <a:p>
            <a:pPr lvl="0"/>
            <a:r>
              <a:rPr b="1"/>
              <a:t>Seasonal patterns</a:t>
            </a:r>
            <a:r>
              <a:t>: Regular, predictable changes</a:t>
            </a:r>
          </a:p>
          <a:p>
            <a:pPr lvl="0"/>
            <a:r>
              <a:rPr b="1"/>
              <a:t>Random fluctuations</a:t>
            </a:r>
            <a:r>
              <a:t>: Unpredictable ups and downs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Understanding Trends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341798"/>
          </a:xfrm>
        </p:spPr>
        <p:txBody>
          <a:bodyPr>
            <a:normAutofit fontScale="92500" lnSpcReduction="20000"/>
          </a:bodyPr>
          <a:lstStyle/>
          <a:p>
            <a:pPr marL="0" lvl="0" indent="0">
              <a:buNone/>
            </a:pPr>
            <a:r>
              <a:rPr dirty="0"/>
              <a:t>The general direction data moves over time - like the slope of a hill.</a:t>
            </a:r>
          </a:p>
          <a:p>
            <a:pPr marL="0" lvl="0" indent="0">
              <a:buNone/>
            </a:pPr>
            <a:endParaRPr lang="en-US" b="1" dirty="0"/>
          </a:p>
          <a:p>
            <a:pPr marL="0" lvl="0" indent="0">
              <a:buNone/>
            </a:pPr>
            <a:r>
              <a:rPr b="1" dirty="0"/>
              <a:t>Upward trend</a:t>
            </a:r>
            <a:r>
              <a:rPr dirty="0"/>
              <a:t>: Growing business, increasing satisfaction, rising demand </a:t>
            </a:r>
            <a:endParaRPr lang="en-US" dirty="0"/>
          </a:p>
          <a:p>
            <a:pPr marL="0" lvl="0" indent="0">
              <a:buNone/>
            </a:pPr>
            <a:endParaRPr lang="en-US" dirty="0"/>
          </a:p>
          <a:p>
            <a:pPr marL="0" lvl="0" indent="0">
              <a:buNone/>
            </a:pPr>
            <a:r>
              <a:rPr b="1" dirty="0"/>
              <a:t>Downward trend</a:t>
            </a:r>
            <a:r>
              <a:rPr dirty="0"/>
              <a:t>: Declining sales, decreasing market share, changing preferences </a:t>
            </a:r>
            <a:endParaRPr lang="en-US" dirty="0"/>
          </a:p>
          <a:p>
            <a:pPr marL="0" lvl="0" indent="0">
              <a:buNone/>
            </a:pPr>
            <a:endParaRPr lang="en-US" b="1" dirty="0"/>
          </a:p>
          <a:p>
            <a:pPr marL="0" lvl="0" indent="0">
              <a:buNone/>
            </a:pPr>
            <a:r>
              <a:rPr b="1" dirty="0"/>
              <a:t>Flat trend</a:t>
            </a:r>
            <a:r>
              <a:rPr dirty="0"/>
              <a:t>: Stability and consistent performance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Trend Examples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/>
              <a:t>Netflix</a:t>
            </a:r>
            <a:r>
              <a:t>: Steady upward trend in subscribers as streaming grows popular</a:t>
            </a:r>
          </a:p>
          <a:p>
            <a:pPr marL="0" lvl="0" indent="0">
              <a:buNone/>
            </a:pPr>
            <a:r>
              <a:rPr b="1"/>
              <a:t>Traditional bookstore</a:t>
            </a:r>
            <a:r>
              <a:t>: Downward trend as customers switch to e-books</a:t>
            </a:r>
          </a:p>
          <a:p>
            <a:pPr marL="0" lvl="0" indent="0">
              <a:buNone/>
            </a:pPr>
            <a:r>
              <a:rPr b="1"/>
              <a:t>Local grocery store</a:t>
            </a:r>
            <a:r>
              <a:t>: Flat trend with consistent neighborhood sales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Seasonal Patterns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Regular, predictable changes at specific times:</a:t>
            </a:r>
          </a:p>
          <a:p>
            <a:pPr lvl="0"/>
            <a:r>
              <a:rPr b="1"/>
              <a:t>Daily</a:t>
            </a:r>
            <a:r>
              <a:t>: Restaurant lunch and dinner rushes</a:t>
            </a:r>
          </a:p>
          <a:p>
            <a:pPr lvl="0"/>
            <a:r>
              <a:rPr b="1"/>
              <a:t>Weekly</a:t>
            </a:r>
            <a:r>
              <a:t>: Movie theaters busy Friday/Saturday nights</a:t>
            </a:r>
          </a:p>
          <a:p>
            <a:pPr lvl="0"/>
            <a:r>
              <a:rPr b="1"/>
              <a:t>Monthly</a:t>
            </a:r>
            <a:r>
              <a:t>: Shopping spikes after paydays</a:t>
            </a:r>
          </a:p>
          <a:p>
            <a:pPr lvl="0"/>
            <a:r>
              <a:rPr b="1"/>
              <a:t>Yearly</a:t>
            </a:r>
            <a:r>
              <a:t>: Holiday shopping seasons, tax preparation busy periods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/>
          <a:p>
            <a:pPr marL="0" lvl="0" indent="0">
              <a:buNone/>
            </a:pPr>
            <a:r>
              <a:t>Ice Cream Shop Sales Example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0" lvl="0" indent="0">
              <a:buNone/>
            </a:pPr>
            <a:r>
              <a:t>Two years of monthly sales data reveals clear patterns: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5181600" y="977900"/>
          <a:ext cx="6172200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Month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Year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Year 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January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$2,100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$2,200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July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$9,100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$9,800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December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$2,200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$2,300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Pattern Analysis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/>
              <a:t>Seasonal Pattern</a:t>
            </a:r>
            <a:r>
              <a:t>: Highest sales in summer (June-August), lowest in winter</a:t>
            </a:r>
          </a:p>
          <a:p>
            <a:pPr marL="0" lvl="0" indent="0">
              <a:buNone/>
            </a:pPr>
            <a:r>
              <a:rPr b="1"/>
              <a:t>Growth Trend</a:t>
            </a:r>
            <a:r>
              <a:t>: 6% annual growth - every month increased from Year 1 to Year 2</a:t>
            </a:r>
          </a:p>
          <a:p>
            <a:pPr marL="0" lvl="0" indent="0">
              <a:buNone/>
            </a:pPr>
            <a:r>
              <a:rPr b="1"/>
              <a:t>Combined Effect</a:t>
            </a:r>
            <a:r>
              <a:t>: July peak in both years, but Year 2 higher due to growth trend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Random Fluctuations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Even with trends and seasons, data contains unpredictable ups and downs:</a:t>
            </a:r>
          </a:p>
          <a:p>
            <a:pPr lvl="0"/>
            <a:r>
              <a:t>Unusually hot day brings more ice cream customers</a:t>
            </a:r>
          </a:p>
          <a:p>
            <a:pPr lvl="0"/>
            <a:r>
              <a:t>Local festival brings extra visitors</a:t>
            </a:r>
          </a:p>
          <a:p>
            <a:pPr lvl="0"/>
            <a:r>
              <a:t>Economic factors affect spending money</a:t>
            </a:r>
          </a:p>
          <a:p>
            <a:pPr marL="0" lvl="0" indent="0">
              <a:buNone/>
            </a:pPr>
            <a:r>
              <a:t>Normal part of business operations that can’t be perfectly predicted.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Moving Average Method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Simplest forecasting approach: average recent data points to predict next period.</a:t>
            </a:r>
          </a:p>
          <a:p>
            <a:pPr marL="0" lvl="0" indent="0">
              <a:buNone/>
            </a:pPr>
            <a:r>
              <a:rPr b="1" dirty="0"/>
              <a:t>Example</a:t>
            </a:r>
            <a:r>
              <a:rPr dirty="0"/>
              <a:t>: </a:t>
            </a:r>
            <a:endParaRPr lang="en-US" dirty="0"/>
          </a:p>
          <a:p>
            <a:pPr marL="0" lvl="0" indent="0">
              <a:buNone/>
            </a:pPr>
            <a:r>
              <a:rPr dirty="0"/>
              <a:t>3-month moving average for November </a:t>
            </a:r>
            <a:endParaRPr lang="en-US" dirty="0"/>
          </a:p>
          <a:p>
            <a:pPr marL="0" lvl="0" indent="0">
              <a:buNone/>
            </a:pPr>
            <a:r>
              <a:rPr dirty="0"/>
              <a:t>- August: $9,400 - September: $6,600- October: $4,400 </a:t>
            </a:r>
            <a:r>
              <a:rPr lang="en-US" dirty="0"/>
              <a:t>–</a:t>
            </a:r>
            <a:r>
              <a:rPr dirty="0"/>
              <a:t> </a:t>
            </a:r>
            <a:endParaRPr lang="en-US" dirty="0"/>
          </a:p>
          <a:p>
            <a:pPr marL="0" lvl="0" indent="0">
              <a:buNone/>
            </a:pPr>
            <a:endParaRPr lang="en-US" dirty="0"/>
          </a:p>
          <a:p>
            <a:pPr marL="0" lvl="0" indent="0">
              <a:buNone/>
            </a:pPr>
            <a:r>
              <a:rPr dirty="0"/>
              <a:t>Prediction: ($9,400 + $6,600 + $4,400) ÷ 3 = $6,800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Moving Average Trade-offs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 dirty="0"/>
              <a:t>Shorter averages</a:t>
            </a:r>
            <a:r>
              <a:rPr dirty="0"/>
              <a:t> (3 months):</a:t>
            </a:r>
            <a:endParaRPr lang="en-US" dirty="0"/>
          </a:p>
          <a:p>
            <a:pPr marL="0" lvl="0" indent="0">
              <a:buNone/>
            </a:pPr>
            <a:r>
              <a:rPr dirty="0"/>
              <a:t> - Respond quickly to changes </a:t>
            </a:r>
            <a:endParaRPr lang="en-US" dirty="0"/>
          </a:p>
          <a:p>
            <a:pPr marL="0" lvl="0" indent="0">
              <a:buNone/>
            </a:pPr>
            <a:r>
              <a:rPr dirty="0"/>
              <a:t>- Influenced by random fluctuations</a:t>
            </a:r>
            <a:endParaRPr lang="en-US" dirty="0"/>
          </a:p>
          <a:p>
            <a:pPr marL="0" lvl="0" indent="0">
              <a:buNone/>
            </a:pPr>
            <a:endParaRPr dirty="0"/>
          </a:p>
          <a:p>
            <a:pPr marL="0" lvl="0" indent="0">
              <a:buNone/>
            </a:pPr>
            <a:r>
              <a:rPr b="1" dirty="0"/>
              <a:t>Longer averages</a:t>
            </a:r>
            <a:r>
              <a:rPr dirty="0"/>
              <a:t> (12 months):</a:t>
            </a:r>
            <a:endParaRPr lang="en-US" dirty="0"/>
          </a:p>
          <a:p>
            <a:pPr marL="0" lvl="0" indent="0">
              <a:buNone/>
            </a:pPr>
            <a:r>
              <a:rPr dirty="0"/>
              <a:t> - More stable predictions </a:t>
            </a:r>
            <a:endParaRPr lang="en-US" dirty="0"/>
          </a:p>
          <a:p>
            <a:pPr marL="0" lvl="0" indent="0">
              <a:buNone/>
            </a:pPr>
            <a:r>
              <a:rPr dirty="0"/>
              <a:t>- Slow to detect new trends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Seasonal Forecasting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37222"/>
          </a:xfrm>
        </p:spPr>
        <p:txBody>
          <a:bodyPr>
            <a:normAutofit fontScale="92500" lnSpcReduction="10000"/>
          </a:bodyPr>
          <a:lstStyle/>
          <a:p>
            <a:pPr marL="0" lvl="0" indent="0">
              <a:buNone/>
            </a:pPr>
            <a:r>
              <a:rPr dirty="0"/>
              <a:t>Account for regular patterns by using seasonal averages from previous years.</a:t>
            </a:r>
            <a:endParaRPr lang="en-US" dirty="0"/>
          </a:p>
          <a:p>
            <a:pPr marL="0" lvl="0" indent="0">
              <a:buNone/>
            </a:pPr>
            <a:endParaRPr dirty="0"/>
          </a:p>
          <a:p>
            <a:pPr marL="0" lvl="0" indent="0">
              <a:buNone/>
            </a:pPr>
            <a:r>
              <a:rPr b="1" dirty="0"/>
              <a:t>November seasonal average</a:t>
            </a:r>
            <a:r>
              <a:rPr dirty="0"/>
              <a:t>: </a:t>
            </a:r>
            <a:endParaRPr lang="en-US" dirty="0"/>
          </a:p>
          <a:p>
            <a:pPr marL="0" lvl="0" indent="0">
              <a:buNone/>
            </a:pPr>
            <a:r>
              <a:rPr dirty="0"/>
              <a:t>- Year 1: $2,800 </a:t>
            </a:r>
            <a:endParaRPr lang="en-US" dirty="0"/>
          </a:p>
          <a:p>
            <a:pPr marL="0" lvl="0" indent="0">
              <a:buNone/>
            </a:pPr>
            <a:r>
              <a:rPr dirty="0"/>
              <a:t>- Year 2: $3,000 </a:t>
            </a:r>
            <a:endParaRPr lang="en-US" dirty="0"/>
          </a:p>
          <a:p>
            <a:pPr marL="0" lvl="0" indent="0">
              <a:buNone/>
            </a:pPr>
            <a:r>
              <a:rPr dirty="0"/>
              <a:t>- Average: $2,900</a:t>
            </a:r>
            <a:endParaRPr lang="en-US" dirty="0"/>
          </a:p>
          <a:p>
            <a:pPr marL="0" lvl="0" indent="0">
              <a:buNone/>
            </a:pPr>
            <a:endParaRPr dirty="0"/>
          </a:p>
          <a:p>
            <a:pPr marL="0" lvl="0" indent="0">
              <a:buNone/>
            </a:pPr>
            <a:r>
              <a:rPr dirty="0"/>
              <a:t>Much more realistic than $6,800 from simple moving average!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7688" y="2103437"/>
            <a:ext cx="10515600" cy="1325563"/>
          </a:xfrm>
        </p:spPr>
        <p:txBody>
          <a:bodyPr/>
          <a:lstStyle/>
          <a:p>
            <a:pPr marL="0" lvl="0" indent="0">
              <a:buNone/>
            </a:pPr>
            <a:r>
              <a:rPr lang="en-US" dirty="0"/>
              <a:t>Chapter 4: Forecasting</a:t>
            </a:r>
            <a:endParaRPr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Trend-Adjusted Seasonal Forecasting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Combine seasonal patterns with growth trends:</a:t>
            </a:r>
          </a:p>
          <a:p>
            <a:pPr lvl="0"/>
            <a:r>
              <a:rPr dirty="0"/>
              <a:t>November seasonal average: $2,900</a:t>
            </a:r>
          </a:p>
          <a:p>
            <a:pPr lvl="0"/>
            <a:r>
              <a:rPr dirty="0"/>
              <a:t>Growth adjustment (6%): $2,900 × 1.06 = $3,074</a:t>
            </a:r>
          </a:p>
          <a:p>
            <a:pPr marL="0" lvl="0" indent="0">
              <a:buNone/>
            </a:pPr>
            <a:endParaRPr lang="en-US" dirty="0"/>
          </a:p>
          <a:p>
            <a:pPr marL="0" lvl="0" indent="0">
              <a:buNone/>
            </a:pPr>
            <a:r>
              <a:rPr dirty="0"/>
              <a:t>Accounts for both seasonality and business growth.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Simple Trend Forecasting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Use clear trends to predict future performance:</a:t>
            </a:r>
          </a:p>
          <a:p>
            <a:pPr lvl="0"/>
            <a:r>
              <a:t>Year 1 total: $60,100</a:t>
            </a:r>
          </a:p>
          <a:p>
            <a:pPr lvl="0"/>
            <a:r>
              <a:t>Year 2 total: $63,700</a:t>
            </a:r>
          </a:p>
          <a:p>
            <a:pPr lvl="0"/>
            <a:r>
              <a:t>Annual growth: $3,600</a:t>
            </a:r>
          </a:p>
          <a:p>
            <a:pPr lvl="0"/>
            <a:r>
              <a:t>Year 3 prediction: $63,700 + $3,600 = $67,300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Combining Multiple Methods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Best approach often combines different forecasting methods:</a:t>
            </a:r>
          </a:p>
          <a:p>
            <a:pPr lvl="0"/>
            <a:r>
              <a:t>3-month moving average: $6,800 (ignores seasonality)</a:t>
            </a:r>
          </a:p>
          <a:p>
            <a:pPr lvl="0"/>
            <a:r>
              <a:t>Seasonal average: $2,900 (ignores growth)</a:t>
            </a:r>
          </a:p>
          <a:p>
            <a:pPr lvl="0"/>
            <a:r>
              <a:t>Trend-adjusted seasonal: $3,074 (accounts for both)</a:t>
            </a:r>
          </a:p>
          <a:p>
            <a:pPr marL="0" lvl="0" indent="0">
              <a:buNone/>
            </a:pPr>
            <a:r>
              <a:t>Take average or weight based on past accuracy.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/>
          <a:p>
            <a:pPr marL="0" lvl="0" indent="0">
              <a:buNone/>
            </a:pPr>
            <a:r>
              <a:t>Real Forecasting Example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0" lvl="0" indent="0">
              <a:buNone/>
            </a:pPr>
            <a:r>
              <a:t>24 months of retail sales data showing different methods: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5181600" y="977900"/>
          <a:ext cx="6159500" cy="173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1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1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1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1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319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Month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Sales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3-Month MA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Seasonal Index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Forecast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Jan Y2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$16,100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$17,600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0.85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$16,320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Feb Y2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$17,900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$18,700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0.94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$18,048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Mar Y2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$19,800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$17,933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1.03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$19,776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Forecast Accuracy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No forecast is perfect - understanding typical errors sets realistic expectations:</a:t>
            </a:r>
            <a:endParaRPr lang="en-US" dirty="0"/>
          </a:p>
          <a:p>
            <a:pPr marL="0" lvl="0" indent="0">
              <a:buNone/>
            </a:pPr>
            <a:endParaRPr dirty="0"/>
          </a:p>
          <a:p>
            <a:pPr lvl="0"/>
            <a:r>
              <a:rPr dirty="0"/>
              <a:t>January error: -$220 (1.4%)</a:t>
            </a:r>
          </a:p>
          <a:p>
            <a:pPr lvl="0"/>
            <a:r>
              <a:rPr dirty="0"/>
              <a:t>February error: -$148 (0.8%)</a:t>
            </a:r>
          </a:p>
          <a:p>
            <a:pPr lvl="0"/>
            <a:r>
              <a:rPr dirty="0"/>
              <a:t>March error: +$24 (0.1%)</a:t>
            </a:r>
            <a:endParaRPr lang="en-US" dirty="0"/>
          </a:p>
          <a:p>
            <a:pPr lvl="0"/>
            <a:endParaRPr dirty="0"/>
          </a:p>
          <a:p>
            <a:pPr marL="0" lvl="0" indent="0">
              <a:buNone/>
            </a:pPr>
            <a:r>
              <a:rPr dirty="0"/>
              <a:t>1-2% accuracy is quite good for business forecasting.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Computer-Assisted Forecasting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Modern software revolutionizes forecasting like calculators revolutionized math:</a:t>
            </a:r>
          </a:p>
          <a:p>
            <a:pPr lvl="0"/>
            <a:r>
              <a:t>Analyze years of data in minutes</a:t>
            </a:r>
          </a:p>
          <a:p>
            <a:pPr lvl="0"/>
            <a:r>
              <a:t>Test dozens of prediction methods automatically</a:t>
            </a:r>
          </a:p>
          <a:p>
            <a:pPr lvl="0"/>
            <a:r>
              <a:t>Choose best approach for each situation</a:t>
            </a:r>
          </a:p>
          <a:p>
            <a:pPr lvl="0"/>
            <a:r>
              <a:t>Spot patterns humans might miss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Smart Assistant Analogy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Computer forecasting is like having a smart assistant who:</a:t>
            </a:r>
          </a:p>
          <a:p>
            <a:pPr lvl="0"/>
            <a:r>
              <a:t>Never gets tired</a:t>
            </a:r>
          </a:p>
          <a:p>
            <a:pPr lvl="0"/>
            <a:r>
              <a:t>Remembers every detail from years of data</a:t>
            </a:r>
          </a:p>
          <a:p>
            <a:pPr lvl="0"/>
            <a:r>
              <a:t>Can examine thousands of pieces of information simultaneously</a:t>
            </a:r>
          </a:p>
          <a:p>
            <a:pPr lvl="0"/>
            <a:r>
              <a:t>Discovers subtle patterns (Fridays busy when sunny + payday Thursday)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Automatic Pattern Detection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Computers automatically discover complex patterns:</a:t>
            </a:r>
          </a:p>
          <a:p>
            <a:pPr lvl="0"/>
            <a:r>
              <a:t>Daily patterns (lunch/dinner rushes)</a:t>
            </a:r>
          </a:p>
          <a:p>
            <a:pPr lvl="0"/>
            <a:r>
              <a:t>Weekly patterns (busier weekends)</a:t>
            </a:r>
          </a:p>
          <a:p>
            <a:pPr lvl="0"/>
            <a:r>
              <a:t>Monthly patterns (payday effects)</a:t>
            </a:r>
          </a:p>
          <a:p>
            <a:pPr lvl="0"/>
            <a:r>
              <a:t>Seasonal patterns (weather sensitivity)</a:t>
            </a:r>
          </a:p>
          <a:p>
            <a:pPr lvl="0"/>
            <a:r>
              <a:t>Holiday effects and special events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Machine Learning Forecasting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Systems learn from experience and improve over time:</a:t>
            </a:r>
          </a:p>
          <a:p>
            <a:pPr lvl="0"/>
            <a:r>
              <a:t>Sales increase when competitor prices rise</a:t>
            </a:r>
          </a:p>
          <a:p>
            <a:pPr lvl="0"/>
            <a:r>
              <a:t>Weather patterns affect specific product demand</a:t>
            </a:r>
          </a:p>
          <a:p>
            <a:pPr lvl="0"/>
            <a:r>
              <a:t>Social media mentions correlate with sales spikes</a:t>
            </a:r>
          </a:p>
          <a:p>
            <a:pPr lvl="0"/>
            <a:r>
              <a:t>Economic indicators predict spending changes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Real-Time Forecasting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Modern systems update continuously based on:</a:t>
            </a:r>
          </a:p>
          <a:p>
            <a:pPr lvl="0"/>
            <a:r>
              <a:t>Current website traffic patterns</a:t>
            </a:r>
          </a:p>
          <a:p>
            <a:pPr lvl="0"/>
            <a:r>
              <a:t>Real-time competitor pricing</a:t>
            </a:r>
          </a:p>
          <a:p>
            <a:pPr lvl="0"/>
            <a:r>
              <a:t>Social media sentiment</a:t>
            </a:r>
          </a:p>
          <a:p>
            <a:pPr lvl="0"/>
            <a:r>
              <a:t>Weather forecasts</a:t>
            </a:r>
          </a:p>
          <a:p>
            <a:pPr lvl="0"/>
            <a:r>
              <a:t>Economic news</a:t>
            </a:r>
          </a:p>
          <a:p>
            <a:pPr lvl="0"/>
            <a:r>
              <a:t>Inventory levels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Ice Cream Shop Dilemma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It’s March, and your ice cream supplier calls: “How many gallons of vanilla ice cream should I deliver each week this summer?”</a:t>
            </a:r>
          </a:p>
          <a:p>
            <a:pPr marL="0" lvl="0" indent="0">
              <a:buNone/>
            </a:pPr>
            <a:endParaRPr lang="en-US" dirty="0"/>
          </a:p>
          <a:p>
            <a:pPr marL="0" lvl="0" indent="0">
              <a:buNone/>
            </a:pPr>
            <a:r>
              <a:rPr dirty="0"/>
              <a:t>This simple question requires predicting: </a:t>
            </a:r>
            <a:endParaRPr lang="en-US" dirty="0"/>
          </a:p>
          <a:p>
            <a:pPr marL="0" lvl="0" indent="0">
              <a:buNone/>
            </a:pPr>
            <a:r>
              <a:rPr dirty="0"/>
              <a:t>- Weather patterns and customer behavior </a:t>
            </a:r>
            <a:endParaRPr lang="en-US" dirty="0"/>
          </a:p>
          <a:p>
            <a:pPr marL="0" lvl="0" indent="0">
              <a:buNone/>
            </a:pPr>
            <a:r>
              <a:rPr dirty="0"/>
              <a:t>- School schedules and local events </a:t>
            </a:r>
            <a:endParaRPr lang="en-US" dirty="0"/>
          </a:p>
          <a:p>
            <a:pPr marL="0" lvl="0" indent="0">
              <a:buNone/>
            </a:pPr>
            <a:r>
              <a:rPr dirty="0"/>
              <a:t>- How much vanilla you sold last summer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AI Forecasting Examples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 dirty="0"/>
              <a:t>Retail Chain</a:t>
            </a:r>
            <a:r>
              <a:rPr dirty="0"/>
              <a:t>: Forecasts demand for each product at each store using fashion trends, weather, economics, and demographics</a:t>
            </a:r>
          </a:p>
          <a:p>
            <a:pPr marL="0" lvl="0" indent="0">
              <a:buNone/>
            </a:pPr>
            <a:endParaRPr lang="en-US" b="1" dirty="0"/>
          </a:p>
          <a:p>
            <a:pPr marL="0" lvl="0" indent="0">
              <a:buNone/>
            </a:pPr>
            <a:r>
              <a:rPr b="1" dirty="0"/>
              <a:t>Restaurant Chain</a:t>
            </a:r>
            <a:r>
              <a:rPr dirty="0"/>
              <a:t>: Predicts hourly demand using events, weather, school calendars, and traffic</a:t>
            </a:r>
          </a:p>
          <a:p>
            <a:pPr marL="0" lvl="0" indent="0">
              <a:buNone/>
            </a:pPr>
            <a:endParaRPr lang="en-US" b="1" dirty="0"/>
          </a:p>
          <a:p>
            <a:pPr marL="0" lvl="0" indent="0">
              <a:buNone/>
            </a:pPr>
            <a:r>
              <a:rPr b="1" dirty="0"/>
              <a:t>Streaming Service</a:t>
            </a:r>
            <a:r>
              <a:rPr dirty="0"/>
              <a:t>: Forecasts server needs using viewing patterns, content releases, and marketing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AI Limitations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Despite their power, AI systems have important constraints:</a:t>
            </a:r>
          </a:p>
          <a:p>
            <a:pPr lvl="0"/>
            <a:r>
              <a:t>Only as good as training data</a:t>
            </a:r>
          </a:p>
          <a:p>
            <a:pPr lvl="0"/>
            <a:r>
              <a:t>Struggle with unprecedented situations (COVID-19)</a:t>
            </a:r>
          </a:p>
          <a:p>
            <a:pPr lvl="0"/>
            <a:r>
              <a:t>Can find coincidental patterns that don’t mean anything</a:t>
            </a:r>
          </a:p>
          <a:p>
            <a:pPr lvl="0"/>
            <a:r>
              <a:t>Need human oversight for business context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Inventory Management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Forecasting helps balance the inventory challenge:</a:t>
            </a:r>
          </a:p>
          <a:p>
            <a:pPr marL="0" lvl="0" indent="0">
              <a:buNone/>
            </a:pPr>
            <a:r>
              <a:rPr b="1" dirty="0"/>
              <a:t>Too little</a:t>
            </a:r>
            <a:r>
              <a:rPr dirty="0"/>
              <a:t>: Disappointed customers and lost sales </a:t>
            </a:r>
            <a:r>
              <a:rPr b="1" dirty="0"/>
              <a:t>Too much</a:t>
            </a:r>
            <a:r>
              <a:rPr dirty="0"/>
              <a:t>: Tied-up money, storage costs, spoilage</a:t>
            </a:r>
          </a:p>
          <a:p>
            <a:pPr marL="0" lvl="0" indent="0">
              <a:buNone/>
            </a:pPr>
            <a:r>
              <a:rPr dirty="0"/>
              <a:t>Different products need different approaches - daily for bread, seasonal for coats.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Electronics Store Example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838200" y="1816100"/>
          <a:ext cx="10515600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Month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Units Sold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Forecast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Order Quantity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January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48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February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52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49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52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March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47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53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/>
          <a:p>
            <a:pPr marL="0" lvl="0" indent="0">
              <a:buNone/>
            </a:pPr>
            <a:r>
              <a:t>Staffing and Scheduling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0" lvl="0" indent="0">
              <a:buNone/>
            </a:pPr>
            <a:r>
              <a:t>Predict employee needs to balance service and costs: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5181600" y="977900"/>
          <a:ext cx="6146800" cy="173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6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6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6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36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Day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Forecasted Customers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Servers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Kitchen Staff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Monday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120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Friday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220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Saturday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250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/>
          <a:p>
            <a:pPr marL="0" lvl="0" indent="0">
              <a:buNone/>
            </a:pPr>
            <a:r>
              <a:t>Financial Planning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0" lvl="0" indent="0">
              <a:buNone/>
            </a:pPr>
            <a:r>
              <a:t>Forecasting enables better cash flow and budget management: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5181600" y="977900"/>
          <a:ext cx="6146800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6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6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6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36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Quarter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Historical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Forecasted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Confidence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Q1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$85,000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$88,000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High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Q2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$92,000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$95,000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High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Q3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$78,000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$82,000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Medium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Seasonal Business Planning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Lawn care company shows extreme seasonal variation:</a:t>
            </a:r>
          </a:p>
          <a:p>
            <a:pPr lvl="0"/>
            <a:r>
              <a:rPr b="1"/>
              <a:t>Winter</a:t>
            </a:r>
            <a:r>
              <a:t> (Dec-Feb): 2-3% of annual revenue, minimal staff</a:t>
            </a:r>
          </a:p>
          <a:p>
            <a:pPr lvl="0"/>
            <a:r>
              <a:rPr b="1"/>
              <a:t>Peak</a:t>
            </a:r>
            <a:r>
              <a:t> (May-Aug): 60% of annual revenue, full capacity</a:t>
            </a:r>
          </a:p>
          <a:p>
            <a:pPr lvl="0"/>
            <a:r>
              <a:rPr b="1"/>
              <a:t>Transition</a:t>
            </a:r>
            <a:r>
              <a:t> (Mar-Apr, Sep-Nov): Ramp up/down periods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Practical Implementation 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Start simple with basic forecasting:</a:t>
            </a:r>
          </a:p>
          <a:p>
            <a:pPr marL="457200" lvl="0" indent="-457200">
              <a:buAutoNum type="arabicPeriod"/>
            </a:pPr>
            <a:r>
              <a:rPr b="1"/>
              <a:t>Collect</a:t>
            </a:r>
            <a:r>
              <a:t> 12-24 months of historical data</a:t>
            </a:r>
          </a:p>
          <a:p>
            <a:pPr marL="457200" lvl="0" indent="-457200">
              <a:buAutoNum type="arabicPeriod"/>
            </a:pPr>
            <a:r>
              <a:rPr b="1"/>
              <a:t>Identify</a:t>
            </a:r>
            <a:r>
              <a:t> trends, seasonal patterns, unusual events</a:t>
            </a:r>
          </a:p>
          <a:p>
            <a:pPr marL="457200" lvl="0" indent="-457200">
              <a:buAutoNum type="arabicPeriod"/>
            </a:pPr>
            <a:r>
              <a:rPr b="1"/>
              <a:t>Choose</a:t>
            </a:r>
            <a:r>
              <a:t> simple methods like moving averages</a:t>
            </a:r>
          </a:p>
          <a:p>
            <a:pPr marL="457200" lvl="0" indent="-457200">
              <a:buAutoNum type="arabicPeriod"/>
            </a:pPr>
            <a:r>
              <a:rPr b="1"/>
              <a:t>Make</a:t>
            </a:r>
            <a:r>
              <a:t> short-term forecasts (1-3 months)</a:t>
            </a:r>
          </a:p>
          <a:p>
            <a:pPr marL="457200" lvl="0" indent="-457200">
              <a:buAutoNum type="arabicPeriod"/>
            </a:pPr>
            <a:r>
              <a:rPr b="1"/>
              <a:t>Monitor</a:t>
            </a:r>
            <a:r>
              <a:t> and adjust based on results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Key Takeaways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Forecasting bridges past performance and future planning:</a:t>
            </a:r>
          </a:p>
          <a:p>
            <a:pPr lvl="0"/>
            <a:r>
              <a:t>Recognize trends, seasonal patterns, and random fluctuations</a:t>
            </a:r>
          </a:p>
          <a:p>
            <a:pPr lvl="0"/>
            <a:r>
              <a:t>Start with simple methods, enhance with technology</a:t>
            </a:r>
          </a:p>
          <a:p>
            <a:pPr lvl="0"/>
            <a:r>
              <a:t>Combine analytical tools with human judgment</a:t>
            </a:r>
          </a:p>
          <a:p>
            <a:pPr lvl="0"/>
            <a:r>
              <a:t>Perfect predictions impossible, but good forecasting enables better decisions</a:t>
            </a:r>
          </a:p>
          <a:p>
            <a:pPr lvl="0"/>
            <a:r>
              <a:t>Essential for inventory, staffing, budgets, and strategic planning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What Is Forecasting?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Using information we have today to make educated guesses about tomorrow.</a:t>
            </a:r>
          </a:p>
          <a:p>
            <a:pPr lvl="0"/>
            <a:r>
              <a:t>Bridge between past performance and future planning</a:t>
            </a:r>
          </a:p>
          <a:p>
            <a:pPr lvl="0"/>
            <a:r>
              <a:t>Essential for inventory, staffing, and budget decisions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Weather Forecast Analogy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Weather services look at current conditions and past patterns to predict tomorrow’s weather.</a:t>
            </a:r>
          </a:p>
          <a:p>
            <a:pPr lvl="0"/>
            <a:r>
              <a:t>Can’t be 100% certain</a:t>
            </a:r>
          </a:p>
          <a:p>
            <a:pPr lvl="0"/>
            <a:r>
              <a:t>Helps you decide between outdoor picnic or indoor activity</a:t>
            </a:r>
          </a:p>
          <a:p>
            <a:pPr lvl="0"/>
            <a:r>
              <a:t>Business forecasting works the same way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Value of Good Forecasting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Companies that excel at predicting future demand can:</a:t>
            </a:r>
          </a:p>
          <a:p>
            <a:pPr lvl="0"/>
            <a:r>
              <a:t>Keep just the right amount of products in stock</a:t>
            </a:r>
          </a:p>
          <a:p>
            <a:pPr lvl="0"/>
            <a:r>
              <a:t>Schedule optimal number of employees</a:t>
            </a:r>
          </a:p>
          <a:p>
            <a:pPr lvl="0"/>
            <a:r>
              <a:t>Plan budgets accurately and avoid surprises</a:t>
            </a:r>
          </a:p>
          <a:p>
            <a:pPr lvl="0"/>
            <a:r>
              <a:t>Satisfy customers without wasting money on unsold items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Modern Forecasting Power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Technology has revolutionized forecasting capabilities:</a:t>
            </a:r>
          </a:p>
          <a:p>
            <a:pPr lvl="0"/>
            <a:r>
              <a:t>Computer programs analyze huge amounts of information</a:t>
            </a:r>
          </a:p>
          <a:p>
            <a:pPr lvl="0"/>
            <a:r>
              <a:t>Spot patterns humans might miss</a:t>
            </a:r>
          </a:p>
          <a:p>
            <a:pPr lvl="0"/>
            <a:r>
              <a:t>Basic principles remain the same: find patterns, understand causes, predict future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Understanding Time Series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When businesses collect information over time, they create time series data where order matters.</a:t>
            </a:r>
          </a:p>
          <a:p>
            <a:pPr lvl="0"/>
            <a:r>
              <a:t>Daily sales, monthly customers, yearly revenue</a:t>
            </a:r>
          </a:p>
          <a:p>
            <a:pPr lvl="0"/>
            <a:r>
              <a:t>Tells a story that unfolds over time</a:t>
            </a:r>
          </a:p>
          <a:p>
            <a:pPr lvl="0"/>
            <a:r>
              <a:t>Contains valuable clues about what happens next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Your Daily Routine Patterns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You probably: </a:t>
            </a:r>
            <a:endParaRPr lang="en-US" dirty="0"/>
          </a:p>
          <a:p>
            <a:pPr marL="0" lvl="0" indent="0">
              <a:buNone/>
            </a:pPr>
            <a:r>
              <a:rPr dirty="0"/>
              <a:t>- Wake up at roughly the same time each day </a:t>
            </a:r>
            <a:endParaRPr lang="en-US" dirty="0"/>
          </a:p>
          <a:p>
            <a:pPr marL="0" lvl="0" indent="0">
              <a:buNone/>
            </a:pPr>
            <a:r>
              <a:rPr dirty="0"/>
              <a:t>- Eat meals at predictable hours </a:t>
            </a:r>
            <a:endParaRPr lang="en-US" dirty="0"/>
          </a:p>
          <a:p>
            <a:pPr marL="0" lvl="0" indent="0">
              <a:buNone/>
            </a:pPr>
            <a:r>
              <a:rPr dirty="0"/>
              <a:t>- Go to bed around the same time each night</a:t>
            </a:r>
            <a:endParaRPr lang="en-US" dirty="0"/>
          </a:p>
          <a:p>
            <a:pPr marL="0" lvl="0" indent="0">
              <a:buNone/>
            </a:pPr>
            <a:endParaRPr dirty="0"/>
          </a:p>
          <a:p>
            <a:pPr marL="0" lvl="0" indent="0">
              <a:buNone/>
            </a:pPr>
            <a:r>
              <a:rPr dirty="0"/>
              <a:t>Businesses have similar predictable patterns in their data.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1474</Words>
  <Application>Microsoft Office PowerPoint</Application>
  <PresentationFormat>Widescreen</PresentationFormat>
  <Paragraphs>281</Paragraphs>
  <Slides>38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2" baseType="lpstr">
      <vt:lpstr>Aptos</vt:lpstr>
      <vt:lpstr>Aptos Display</vt:lpstr>
      <vt:lpstr>Arial</vt:lpstr>
      <vt:lpstr>Office Theme</vt:lpstr>
      <vt:lpstr>This video accompanies</vt:lpstr>
      <vt:lpstr>Chapter 4: Forecasting</vt:lpstr>
      <vt:lpstr>The Ice Cream Shop Dilemma</vt:lpstr>
      <vt:lpstr>What Is Forecasting?</vt:lpstr>
      <vt:lpstr>The Weather Forecast Analogy</vt:lpstr>
      <vt:lpstr>The Value of Good Forecasting</vt:lpstr>
      <vt:lpstr>Modern Forecasting Power</vt:lpstr>
      <vt:lpstr>Understanding Time Series Data</vt:lpstr>
      <vt:lpstr>Your Daily Routine Patterns</vt:lpstr>
      <vt:lpstr>Three Main Pattern Types</vt:lpstr>
      <vt:lpstr>Understanding Trends</vt:lpstr>
      <vt:lpstr>Trend Examples</vt:lpstr>
      <vt:lpstr>Seasonal Patterns</vt:lpstr>
      <vt:lpstr>Ice Cream Shop Sales Example</vt:lpstr>
      <vt:lpstr>Pattern Analysis Results</vt:lpstr>
      <vt:lpstr>Random Fluctuations</vt:lpstr>
      <vt:lpstr>Moving Average Method</vt:lpstr>
      <vt:lpstr>Moving Average Trade-offs</vt:lpstr>
      <vt:lpstr>Seasonal Forecasting</vt:lpstr>
      <vt:lpstr>Trend-Adjusted Seasonal Forecasting</vt:lpstr>
      <vt:lpstr>Simple Trend Forecasting</vt:lpstr>
      <vt:lpstr>Combining Multiple Methods</vt:lpstr>
      <vt:lpstr>Real Forecasting Example</vt:lpstr>
      <vt:lpstr>Forecast Accuracy</vt:lpstr>
      <vt:lpstr>Computer-Assisted Forecasting</vt:lpstr>
      <vt:lpstr>Smart Assistant Analogy</vt:lpstr>
      <vt:lpstr>Automatic Pattern Detection</vt:lpstr>
      <vt:lpstr>Machine Learning Forecasting</vt:lpstr>
      <vt:lpstr>Real-Time Forecasting</vt:lpstr>
      <vt:lpstr>AI Forecasting Examples</vt:lpstr>
      <vt:lpstr>AI Limitations</vt:lpstr>
      <vt:lpstr>Inventory Management</vt:lpstr>
      <vt:lpstr>Electronics Store Example</vt:lpstr>
      <vt:lpstr>Staffing and Scheduling</vt:lpstr>
      <vt:lpstr>Financial Planning</vt:lpstr>
      <vt:lpstr>Seasonal Business Planning</vt:lpstr>
      <vt:lpstr>Practical Implementation Steps</vt:lpstr>
      <vt:lpstr>Key Takeaways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Forecasting</dc:title>
  <dc:creator>Kim Seefeld</dc:creator>
  <cp:keywords/>
  <cp:lastModifiedBy>Kim Seefeld</cp:lastModifiedBy>
  <cp:revision>1</cp:revision>
  <dcterms:created xsi:type="dcterms:W3CDTF">2026-01-09T01:23:19Z</dcterms:created>
  <dcterms:modified xsi:type="dcterms:W3CDTF">2026-03-02T00:30:17Z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  <property fmtid="{D5CDD505-2E9C-101B-9397-08002B2CF9AE}" pid="3" name="subtitle">
    <vt:lpwstr>Chapter 4: Predicting the Future to Plan for Success</vt:lpwstr>
  </property>
</Properties>
</file>