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E3D719-0DC7-43D5-8E98-63DCF54E8C69}" v="6" dt="2026-01-04T00:19:34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108" y="9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undo custSel modSld">
      <pc:chgData name="Kim Seefeld" userId="9280da10541980ae" providerId="LiveId" clId="{D8449322-6F1D-49C5-868C-1ACCF9F0A711}" dt="2026-01-04T00:19:34.265" v="70"/>
      <pc:docMkLst>
        <pc:docMk/>
      </pc:docMkLst>
      <pc:sldChg chg="modSp mod">
        <pc:chgData name="Kim Seefeld" userId="9280da10541980ae" providerId="LiveId" clId="{D8449322-6F1D-49C5-868C-1ACCF9F0A711}" dt="2026-01-04T00:06:32.336" v="66" actId="27636"/>
        <pc:sldMkLst>
          <pc:docMk/>
          <pc:sldMk cId="0" sldId="257"/>
        </pc:sldMkLst>
        <pc:spChg chg="mod">
          <ac:chgData name="Kim Seefeld" userId="9280da10541980ae" providerId="LiveId" clId="{D8449322-6F1D-49C5-868C-1ACCF9F0A711}" dt="2026-01-04T00:06:32.336" v="66" actId="27636"/>
          <ac:spMkLst>
            <pc:docMk/>
            <pc:sldMk cId="0" sldId="257"/>
            <ac:spMk id="2" creationId="{A9615B42-1BD9-3D59-C78E-13DDE1C4763D}"/>
          </ac:spMkLst>
        </pc:spChg>
      </pc:sldChg>
      <pc:sldChg chg="modSp">
        <pc:chgData name="Kim Seefeld" userId="9280da10541980ae" providerId="LiveId" clId="{D8449322-6F1D-49C5-868C-1ACCF9F0A711}" dt="2026-01-04T00:13:43.050" v="68"/>
        <pc:sldMkLst>
          <pc:docMk/>
          <pc:sldMk cId="0" sldId="264"/>
        </pc:sldMkLst>
        <pc:spChg chg="mod">
          <ac:chgData name="Kim Seefeld" userId="9280da10541980ae" providerId="LiveId" clId="{D8449322-6F1D-49C5-868C-1ACCF9F0A711}" dt="2026-01-04T00:13:43.050" v="68"/>
          <ac:spMkLst>
            <pc:docMk/>
            <pc:sldMk cId="0" sldId="264"/>
            <ac:spMk id="2" creationId="{A9615B42-1BD9-3D59-C78E-13DDE1C4763D}"/>
          </ac:spMkLst>
        </pc:spChg>
      </pc:sldChg>
      <pc:sldChg chg="modSp">
        <pc:chgData name="Kim Seefeld" userId="9280da10541980ae" providerId="LiveId" clId="{D8449322-6F1D-49C5-868C-1ACCF9F0A711}" dt="2026-01-04T00:16:34.645" v="69"/>
        <pc:sldMkLst>
          <pc:docMk/>
          <pc:sldMk cId="0" sldId="276"/>
        </pc:sldMkLst>
        <pc:spChg chg="mod">
          <ac:chgData name="Kim Seefeld" userId="9280da10541980ae" providerId="LiveId" clId="{D8449322-6F1D-49C5-868C-1ACCF9F0A711}" dt="2026-01-04T00:16:34.645" v="69"/>
          <ac:spMkLst>
            <pc:docMk/>
            <pc:sldMk cId="0" sldId="276"/>
            <ac:spMk id="2" creationId="{A9615B42-1BD9-3D59-C78E-13DDE1C4763D}"/>
          </ac:spMkLst>
        </pc:spChg>
      </pc:sldChg>
      <pc:sldChg chg="modSp">
        <pc:chgData name="Kim Seefeld" userId="9280da10541980ae" providerId="LiveId" clId="{D8449322-6F1D-49C5-868C-1ACCF9F0A711}" dt="2026-01-04T00:19:34.265" v="70"/>
        <pc:sldMkLst>
          <pc:docMk/>
          <pc:sldMk cId="0" sldId="286"/>
        </pc:sldMkLst>
        <pc:spChg chg="mod">
          <ac:chgData name="Kim Seefeld" userId="9280da10541980ae" providerId="LiveId" clId="{D8449322-6F1D-49C5-868C-1ACCF9F0A711}" dt="2026-01-04T00:19:34.265" v="70"/>
          <ac:spMkLst>
            <pc:docMk/>
            <pc:sldMk cId="0" sldId="286"/>
            <ac:spMk id="2" creationId="{A9615B42-1BD9-3D59-C78E-13DDE1C4763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7"/>
            <a:ext cx="5062773" cy="2426327"/>
          </a:xfrm>
        </p:spPr>
        <p:txBody>
          <a:bodyPr>
            <a:normAutofit fontScale="90000"/>
          </a:bodyPr>
          <a:lstStyle/>
          <a:p>
            <a:pPr marL="0" lvl="0" indent="0">
              <a:buNone/>
            </a:pPr>
            <a:r>
              <a:rPr lang="en-US" dirty="0"/>
              <a:t>Video and slides to accompany</a:t>
            </a:r>
            <a:endParaRPr dirty="0"/>
          </a:p>
        </p:txBody>
      </p:sp>
      <p:pic>
        <p:nvPicPr>
          <p:cNvPr id="4" name="Picture 3" descr="A head with a brain and lines in it&#10;&#10;AI-generated content may be incorrect.">
            <a:extLst>
              <a:ext uri="{FF2B5EF4-FFF2-40B4-BE49-F238E27FC236}">
                <a16:creationId xmlns:a16="http://schemas.microsoft.com/office/drawing/2014/main" id="{BACCD60A-9CA3-0621-42F8-C696E9AFF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378" y="1117220"/>
            <a:ext cx="4127717" cy="46235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The Scale of AI’s Ethical Impact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Decisions That Shape Lives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 dirty="0"/>
              <a:t>Hiring algorithms</a:t>
            </a:r>
            <a:r>
              <a:rPr dirty="0"/>
              <a:t> determine career opportunities</a:t>
            </a:r>
          </a:p>
          <a:p>
            <a:pPr lvl="0"/>
            <a:r>
              <a:rPr b="1" dirty="0"/>
              <a:t>Medical AI</a:t>
            </a:r>
            <a:r>
              <a:rPr dirty="0"/>
              <a:t> influences treatment decisions</a:t>
            </a:r>
          </a:p>
          <a:p>
            <a:pPr lvl="0"/>
            <a:r>
              <a:rPr b="1" dirty="0"/>
              <a:t>Loan algorithms</a:t>
            </a:r>
            <a:r>
              <a:rPr dirty="0"/>
              <a:t> affect financial access</a:t>
            </a:r>
          </a:p>
          <a:p>
            <a:pPr lvl="0"/>
            <a:r>
              <a:rPr b="1" dirty="0"/>
              <a:t>Law enforcement AI</a:t>
            </a:r>
            <a:r>
              <a:rPr dirty="0"/>
              <a:t> impacts criminal justice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2024 Reality</a:t>
            </a:r>
            <a:r>
              <a:rPr dirty="0"/>
              <a:t>: AI systems influence fundamental life outcomes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What Makes AI Ethics Different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Beyond Traditional Technology Ethics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Scale and Automation</a:t>
            </a:r>
            <a:r>
              <a:t>: Millions of decisions per second</a:t>
            </a:r>
          </a:p>
          <a:p>
            <a:pPr marL="0" lvl="0" indent="0">
              <a:buNone/>
            </a:pPr>
            <a:r>
              <a:rPr b="1"/>
              <a:t>Opacity and Complexity</a:t>
            </a:r>
            <a:r>
              <a:t>: “Black box” decision-making</a:t>
            </a:r>
          </a:p>
          <a:p>
            <a:pPr marL="0" lvl="0" indent="0">
              <a:buNone/>
            </a:pPr>
            <a:r>
              <a:rPr b="1"/>
              <a:t>Learning and Evolution</a:t>
            </a:r>
            <a:r>
              <a:t>: Systems change after deployment</a:t>
            </a:r>
          </a:p>
          <a:p>
            <a:pPr marL="0" lvl="0" indent="0">
              <a:buNone/>
            </a:pPr>
            <a:r>
              <a:rPr b="1"/>
              <a:t>Unprecedented Impact</a:t>
            </a:r>
            <a:r>
              <a:t>: Affects entire demographic groups simultaneously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429" y="783306"/>
            <a:ext cx="4907213" cy="3295399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Core Ethical Principles</a:t>
            </a:r>
          </a:p>
        </p:txBody>
      </p:sp>
      <p:pic>
        <p:nvPicPr>
          <p:cNvPr id="3" name="Picture" descr="Illustration of a columned building symbolizing foundational ethical principles for AI.&#10;">
            <a:extLst>
              <a:ext uri="{FF2B5EF4-FFF2-40B4-BE49-F238E27FC236}">
                <a16:creationId xmlns:a16="http://schemas.microsoft.com/office/drawing/2014/main" id="{B8F0C32A-78FB-D059-7A08-9C7A8CDF251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4547603" y="1178309"/>
            <a:ext cx="6799847" cy="4501381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Foundation of Responsible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Beneficence</a:t>
            </a:r>
            <a:r>
              <a:t>: AI should benefit humanity and avoid harm</a:t>
            </a:r>
          </a:p>
          <a:p>
            <a:pPr marL="0" lvl="0" indent="0">
              <a:buNone/>
            </a:pPr>
            <a:r>
              <a:rPr b="1"/>
              <a:t>Autonomy</a:t>
            </a:r>
            <a:r>
              <a:t>: Preserve meaningful human choice and agency</a:t>
            </a:r>
          </a:p>
          <a:p>
            <a:pPr marL="0" lvl="0" indent="0">
              <a:buNone/>
            </a:pPr>
            <a:r>
              <a:rPr b="1"/>
              <a:t>Justice</a:t>
            </a:r>
            <a:r>
              <a:t>: Treat people fairly without discrimination</a:t>
            </a:r>
          </a:p>
          <a:p>
            <a:pPr marL="0" lvl="0" indent="0">
              <a:buNone/>
            </a:pPr>
            <a:r>
              <a:rPr b="1"/>
              <a:t>Transparency</a:t>
            </a:r>
            <a:r>
              <a:t>: Enable understanding of AI decisions</a:t>
            </a:r>
          </a:p>
          <a:p>
            <a:pPr marL="0" lvl="0" indent="0">
              <a:buNone/>
            </a:pPr>
            <a:r>
              <a:rPr b="1"/>
              <a:t>Privacy</a:t>
            </a:r>
            <a:r>
              <a:t>: Protect personal data and individual rights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The Amazon Hiring Disaster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Historical Bias Becomes Algorithmic Discrimination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Amazon’s AI recruiting tool</a:t>
            </a:r>
            <a:r>
              <a:t> discriminated against women</a:t>
            </a:r>
          </a:p>
          <a:p>
            <a:pPr lvl="0"/>
            <a:r>
              <a:rPr b="1"/>
              <a:t>Trained on decade</a:t>
            </a:r>
            <a:r>
              <a:t> of male-dominated hiring data</a:t>
            </a:r>
          </a:p>
          <a:p>
            <a:pPr lvl="0"/>
            <a:r>
              <a:rPr b="1"/>
              <a:t>Downgraded resumes</a:t>
            </a:r>
            <a:r>
              <a:t> containing words like “women’s”</a:t>
            </a:r>
          </a:p>
          <a:p>
            <a:pPr lvl="0"/>
            <a:r>
              <a:rPr b="1"/>
              <a:t>Result</a:t>
            </a:r>
            <a:r>
              <a:t>: $100M+ investment scrapped, reputation damaged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598" y="637674"/>
            <a:ext cx="2994192" cy="3608220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Types of AI Bias</a:t>
            </a:r>
          </a:p>
        </p:txBody>
      </p:sp>
      <p:pic>
        <p:nvPicPr>
          <p:cNvPr id="3" name="Picture" descr="Diagram showing four types of AI bias: measurement, evaluation, representation, and historical.&#10;">
            <a:extLst>
              <a:ext uri="{FF2B5EF4-FFF2-40B4-BE49-F238E27FC236}">
                <a16:creationId xmlns:a16="http://schemas.microsoft.com/office/drawing/2014/main" id="{92DEACDE-171E-A67C-FA89-4B725E831C6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4247147" y="637674"/>
            <a:ext cx="6920164" cy="4969042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How Discrimination Enters AI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Historical Bias</a:t>
            </a:r>
            <a:r>
              <a:t>: Past discrimination embedded in training data</a:t>
            </a:r>
          </a:p>
          <a:p>
            <a:pPr marL="0" lvl="0" indent="0">
              <a:buNone/>
            </a:pPr>
            <a:r>
              <a:rPr b="1"/>
              <a:t>Representation Bias</a:t>
            </a:r>
            <a:r>
              <a:t>: Underrepresented groups in datasets</a:t>
            </a:r>
          </a:p>
          <a:p>
            <a:pPr marL="0" lvl="0" indent="0">
              <a:buNone/>
            </a:pPr>
            <a:r>
              <a:rPr b="1"/>
              <a:t>Measurement Bias</a:t>
            </a:r>
            <a:r>
              <a:t>: Different evaluation standards across groups</a:t>
            </a:r>
          </a:p>
          <a:p>
            <a:pPr marL="0" lvl="0" indent="0">
              <a:buNone/>
            </a:pPr>
            <a:r>
              <a:rPr b="1"/>
              <a:t>Evaluation Bias</a:t>
            </a:r>
            <a:r>
              <a:t>: Inappropriate benchmarks masking disparities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Chapter 7: </a:t>
            </a:r>
            <a:r>
              <a:rPr dirty="0"/>
              <a:t>Ethics, Fairness, and Responsible AI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Healthcare AI Bias Crisis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Life and Death Consequences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Diagnostic tools</a:t>
            </a:r>
            <a:r>
              <a:t> perform poorly for underrepresented groups</a:t>
            </a:r>
          </a:p>
          <a:p>
            <a:pPr lvl="0"/>
            <a:r>
              <a:rPr b="1"/>
              <a:t>Risk prediction systems</a:t>
            </a:r>
            <a:r>
              <a:t> use healthcare spending as health proxy</a:t>
            </a:r>
          </a:p>
          <a:p>
            <a:pPr lvl="0"/>
            <a:r>
              <a:rPr b="1"/>
              <a:t>Result</a:t>
            </a:r>
            <a:r>
              <a:t>: Black patients incorrectly classified as “healthier”</a:t>
            </a:r>
          </a:p>
          <a:p>
            <a:pPr lvl="0"/>
            <a:r>
              <a:rPr b="1"/>
              <a:t>Impact</a:t>
            </a:r>
            <a:r>
              <a:t>: Delayed treatment and worse outcomes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The Privacy Paradox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AI’s Insatiable Data Appetite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AI requires vast data</a:t>
            </a:r>
            <a:r>
              <a:t> to function effectively</a:t>
            </a:r>
          </a:p>
          <a:p>
            <a:pPr lvl="0"/>
            <a:r>
              <a:rPr b="1"/>
              <a:t>Inference power</a:t>
            </a:r>
            <a:r>
              <a:t>: Location reveals religion, politics, health</a:t>
            </a:r>
          </a:p>
          <a:p>
            <a:pPr lvl="0"/>
            <a:r>
              <a:rPr b="1"/>
              <a:t>Purchase history</a:t>
            </a:r>
            <a:r>
              <a:t> predicts pregnancy, orientation, mental health</a:t>
            </a:r>
          </a:p>
          <a:p>
            <a:pPr lvl="0"/>
            <a:r>
              <a:rPr b="1"/>
              <a:t>Challenge</a:t>
            </a:r>
            <a:r>
              <a:t>: Traditional privacy models inadequate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The Deepfake Threat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Reality Becomes Questionable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Political Manipulation</a:t>
            </a:r>
            <a:r>
              <a:t>: Fake audio of candidates making inflammatory statements</a:t>
            </a:r>
          </a:p>
          <a:p>
            <a:pPr marL="0" lvl="0" indent="0">
              <a:buNone/>
            </a:pPr>
            <a:r>
              <a:rPr b="1"/>
              <a:t>Financial Fraud</a:t>
            </a:r>
            <a:r>
              <a:t>: Deepfake audio authorizing fraudulent transfers</a:t>
            </a:r>
          </a:p>
          <a:p>
            <a:pPr marL="0" lvl="0" indent="0">
              <a:buNone/>
            </a:pPr>
            <a:r>
              <a:rPr b="1"/>
              <a:t>Personal Harassment</a:t>
            </a:r>
            <a:r>
              <a:t>: Non-consensual intimate images</a:t>
            </a:r>
          </a:p>
          <a:p>
            <a:pPr marL="0" lvl="0" indent="0">
              <a:buNone/>
            </a:pPr>
            <a:r>
              <a:rPr b="1"/>
              <a:t>2024 Impact</a:t>
            </a:r>
            <a:r>
              <a:t>: Millions in losses, democratic process threats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Surveillance and Social Control</a:t>
            </a:r>
          </a:p>
        </p:txBody>
      </p:sp>
      <p:pic>
        <p:nvPicPr>
          <p:cNvPr id="3" name="Picture" descr="Cartoon of people standing under surveillance cameras with confused expressions.&#10;">
            <a:extLst>
              <a:ext uri="{FF2B5EF4-FFF2-40B4-BE49-F238E27FC236}">
                <a16:creationId xmlns:a16="http://schemas.microsoft.com/office/drawing/2014/main" id="{915570DF-45C0-D4D4-0E47-C67AF40AE5E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4051300" y="1193006"/>
            <a:ext cx="2038350" cy="19431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AI-Powered Monitoring at Scale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Facial recognition</a:t>
            </a:r>
            <a:r>
              <a:t> networks track individuals in real-time</a:t>
            </a:r>
          </a:p>
          <a:p>
            <a:pPr lvl="0"/>
            <a:r>
              <a:rPr b="1"/>
              <a:t>Behavioral analysis</a:t>
            </a:r>
            <a:r>
              <a:t> predicts and flags “suspicious” activity</a:t>
            </a:r>
          </a:p>
          <a:p>
            <a:pPr lvl="0"/>
            <a:r>
              <a:rPr b="1"/>
              <a:t>Social credit systems</a:t>
            </a:r>
            <a:r>
              <a:t> score individuals for service access</a:t>
            </a:r>
          </a:p>
          <a:p>
            <a:pPr lvl="0"/>
            <a:r>
              <a:rPr b="1"/>
              <a:t>Challenge</a:t>
            </a:r>
            <a:r>
              <a:t>: Balancing security with civil liberties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Privacy-Preserving Solutions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Technical Approaches to Ethical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Differential Privacy</a:t>
            </a:r>
            <a:r>
              <a:t>: Add noise to protect individuals while preserving patterns</a:t>
            </a:r>
          </a:p>
          <a:p>
            <a:pPr marL="0" lvl="0" indent="0">
              <a:buNone/>
            </a:pPr>
            <a:r>
              <a:rPr b="1"/>
              <a:t>Federated Learning</a:t>
            </a:r>
            <a:r>
              <a:t>: Train models without centralizing data</a:t>
            </a:r>
          </a:p>
          <a:p>
            <a:pPr marL="0" lvl="0" indent="0">
              <a:buNone/>
            </a:pPr>
            <a:r>
              <a:rPr b="1"/>
              <a:t>Homomorphic Encryption</a:t>
            </a:r>
            <a:r>
              <a:t>: Compute on encrypted data without decryption</a:t>
            </a:r>
          </a:p>
          <a:p>
            <a:pPr marL="0" lvl="0" indent="0">
              <a:buNone/>
            </a:pPr>
            <a:r>
              <a:rPr b="1"/>
              <a:t>Promise</a:t>
            </a:r>
            <a:r>
              <a:t>: AI benefits without privacy sacrifice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The $25 Million Lawsuit That Changed Everything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How a life-saving AI system became a source of preventable deaths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lvl="0"/>
            <a:r>
              <a:rPr lang="en-US" dirty="0"/>
              <a:t>The Fairness Dilemma</a:t>
            </a:r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Multiple Definitions, Impossible Perfection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Individual Fairness</a:t>
            </a:r>
            <a:r>
              <a:t>: Similar people get similar treatment</a:t>
            </a:r>
          </a:p>
          <a:p>
            <a:pPr marL="0" lvl="0" indent="0">
              <a:buNone/>
            </a:pPr>
            <a:r>
              <a:rPr b="1"/>
              <a:t>Group Fairness</a:t>
            </a:r>
            <a:r>
              <a:t>: Equal outcomes across demographic groups</a:t>
            </a:r>
          </a:p>
          <a:p>
            <a:pPr marL="0" lvl="0" indent="0">
              <a:buNone/>
            </a:pPr>
            <a:r>
              <a:rPr b="1"/>
              <a:t>Procedural Fairness</a:t>
            </a:r>
            <a:r>
              <a:t>: Consistent, transparent processes</a:t>
            </a:r>
          </a:p>
          <a:p>
            <a:pPr marL="0" lvl="0" indent="0">
              <a:buNone/>
            </a:pPr>
            <a:r>
              <a:rPr b="1"/>
              <a:t>Reality</a:t>
            </a:r>
            <a:r>
              <a:t>: Different fairness definitions often conflict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Building Responsible AI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Principles to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Ethics by design</a:t>
            </a:r>
            <a:r>
              <a:t>: Embed values from the start</a:t>
            </a:r>
          </a:p>
          <a:p>
            <a:pPr lvl="0"/>
            <a:r>
              <a:rPr b="1"/>
              <a:t>Stakeholder engagement</a:t>
            </a:r>
            <a:r>
              <a:t>: Include affected communities</a:t>
            </a:r>
          </a:p>
          <a:p>
            <a:pPr lvl="0"/>
            <a:r>
              <a:rPr b="1"/>
              <a:t>Regular auditing</a:t>
            </a:r>
            <a:r>
              <a:t>: Continuous bias and impact assessment</a:t>
            </a:r>
          </a:p>
          <a:p>
            <a:pPr lvl="0"/>
            <a:r>
              <a:rPr b="1"/>
              <a:t>Strong governance</a:t>
            </a:r>
            <a:r>
              <a:t>: Clear oversight and accountability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Industry-Specific Challenges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Tailored Approaches to AI Ethics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Healthcare</a:t>
            </a:r>
            <a:r>
              <a:t>: Patient privacy, clinical oversight, diverse training data</a:t>
            </a:r>
          </a:p>
          <a:p>
            <a:pPr marL="0" lvl="0" indent="0">
              <a:buNone/>
            </a:pPr>
            <a:r>
              <a:rPr b="1"/>
              <a:t>Finance</a:t>
            </a:r>
            <a:r>
              <a:t>: Fair lending compliance, decision transparency</a:t>
            </a:r>
          </a:p>
          <a:p>
            <a:pPr marL="0" lvl="0" indent="0">
              <a:buNone/>
            </a:pPr>
            <a:r>
              <a:rPr b="1"/>
              <a:t>Education</a:t>
            </a:r>
            <a:r>
              <a:t>: Student privacy, equitable access, teacher autonomy</a:t>
            </a:r>
          </a:p>
          <a:p>
            <a:pPr marL="0" lvl="0" indent="0">
              <a:buNone/>
            </a:pPr>
            <a:r>
              <a:rPr b="1"/>
              <a:t>Employment</a:t>
            </a:r>
            <a:r>
              <a:t>: Bias testing, worker privacy, fair treatment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Path Forward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Creating Trustworthy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70000" lvl="0" indent="0">
              <a:buNone/>
            </a:pPr>
            <a:r>
              <a:rPr sz="2000" b="1" dirty="0"/>
              <a:t>“The question isn’t whether AI will transform society - it’s whether we’ll guide that transformation responsibly”</a:t>
            </a:r>
          </a:p>
          <a:p>
            <a:pPr lvl="0"/>
            <a:endParaRPr lang="en-US" b="1" dirty="0"/>
          </a:p>
          <a:p>
            <a:pPr lvl="0"/>
            <a:r>
              <a:rPr b="1" dirty="0"/>
              <a:t>Transparency</a:t>
            </a:r>
            <a:r>
              <a:rPr dirty="0"/>
              <a:t> enables accountability</a:t>
            </a:r>
          </a:p>
          <a:p>
            <a:pPr lvl="0"/>
            <a:r>
              <a:rPr b="1" dirty="0"/>
              <a:t>Accountability</a:t>
            </a:r>
            <a:r>
              <a:rPr dirty="0"/>
              <a:t> ensures responsibility</a:t>
            </a:r>
          </a:p>
          <a:p>
            <a:pPr lvl="0"/>
            <a:r>
              <a:rPr b="1" dirty="0"/>
              <a:t>Accessibility</a:t>
            </a:r>
            <a:r>
              <a:rPr dirty="0"/>
              <a:t> promotes equity</a:t>
            </a:r>
          </a:p>
          <a:p>
            <a:pPr lvl="0"/>
            <a:r>
              <a:rPr b="1" dirty="0"/>
              <a:t>Continuous vigilance</a:t>
            </a:r>
            <a:r>
              <a:rPr dirty="0"/>
              <a:t> protects human values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Ethical AI as Competitive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Technical capability</a:t>
            </a:r>
            <a:r>
              <a:t> without ethical responsibility creates catastrophic risk</a:t>
            </a:r>
          </a:p>
          <a:p>
            <a:pPr lvl="0"/>
            <a:r>
              <a:rPr b="1"/>
              <a:t>Bias detection and mitigation</a:t>
            </a:r>
            <a:r>
              <a:t> must be systematic, not accidental</a:t>
            </a:r>
          </a:p>
          <a:p>
            <a:pPr lvl="0"/>
            <a:r>
              <a:rPr b="1"/>
              <a:t>Privacy protection</a:t>
            </a:r>
            <a:r>
              <a:t> and AI innovation can coexist</a:t>
            </a:r>
          </a:p>
          <a:p>
            <a:pPr lvl="0"/>
            <a:r>
              <a:rPr b="1"/>
              <a:t>Responsible AI</a:t>
            </a:r>
            <a:r>
              <a:t> builds trust and sustainable business value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February 2024: The Phone Call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Goes Catastrophically Wrong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Dr. Sarah Kim</a:t>
            </a:r>
            <a:r>
              <a:t>, CTO of major healthcare system</a:t>
            </a:r>
          </a:p>
          <a:p>
            <a:pPr lvl="0"/>
            <a:r>
              <a:rPr b="1"/>
              <a:t>Federal investigator</a:t>
            </a:r>
            <a:r>
              <a:t> calls about discrimination lawsuit</a:t>
            </a:r>
          </a:p>
          <a:p>
            <a:pPr lvl="0"/>
            <a:r>
              <a:rPr b="1"/>
              <a:t>AI diagnostic system</a:t>
            </a:r>
            <a:r>
              <a:t> successfully identifying skin cancer for 2 years</a:t>
            </a:r>
          </a:p>
          <a:p>
            <a:pPr lvl="0"/>
            <a:r>
              <a:rPr b="1"/>
              <a:t>The problem</a:t>
            </a:r>
            <a:r>
              <a:t>: Systematically misdiagnosing melanoma in darker-skinned patients</a:t>
            </a:r>
          </a:p>
        </p:txBody>
      </p:sp>
      <p:pic>
        <p:nvPicPr>
          <p:cNvPr id="4" name="Picture" descr="Person in a white coat using a computer while talking on the phone.&#10;">
            <a:extLst>
              <a:ext uri="{FF2B5EF4-FFF2-40B4-BE49-F238E27FC236}">
                <a16:creationId xmlns:a16="http://schemas.microsoft.com/office/drawing/2014/main" id="{23E019ED-B018-9D44-50FB-CE5F0C8B4A5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4409440" y="4001294"/>
            <a:ext cx="1686560" cy="168656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The Devastating Impact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Innovation to Tragedy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$25 million</a:t>
            </a:r>
            <a:r>
              <a:t> in legal settlements</a:t>
            </a:r>
          </a:p>
          <a:p>
            <a:pPr lvl="0"/>
            <a:r>
              <a:rPr b="1"/>
              <a:t>Delayed treatment</a:t>
            </a:r>
            <a:r>
              <a:t> for vulnerable patients</a:t>
            </a:r>
          </a:p>
          <a:p>
            <a:pPr lvl="0"/>
            <a:r>
              <a:rPr b="1"/>
              <a:t>Preventable deaths</a:t>
            </a:r>
            <a:r>
              <a:t> in several cases</a:t>
            </a:r>
          </a:p>
          <a:p>
            <a:pPr lvl="0"/>
            <a:r>
              <a:rPr b="1"/>
              <a:t>Shattered trust</a:t>
            </a:r>
            <a:r>
              <a:t> in AI-powered healthcare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lvl="0"/>
            <a:r>
              <a:rPr lang="en-US" dirty="0"/>
              <a:t>The Root Cause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Training Data Bias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AI trained primarily</a:t>
            </a:r>
            <a:r>
              <a:t> on light-skinned patient images</a:t>
            </a:r>
          </a:p>
          <a:p>
            <a:pPr lvl="0"/>
            <a:r>
              <a:rPr b="1"/>
              <a:t>Deployed in diverse</a:t>
            </a:r>
            <a:r>
              <a:t> patient population</a:t>
            </a:r>
          </a:p>
          <a:p>
            <a:pPr lvl="0"/>
            <a:r>
              <a:rPr b="1"/>
              <a:t>Failed catastrophically</a:t>
            </a:r>
            <a:r>
              <a:t> for those who needed it most</a:t>
            </a:r>
          </a:p>
          <a:p>
            <a:pPr lvl="0"/>
            <a:r>
              <a:rPr b="1"/>
              <a:t>Lesson</a:t>
            </a:r>
            <a:r>
              <a:t>: Technical capability ≠ ethical responsibility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754</Words>
  <Application>Microsoft Office PowerPoint</Application>
  <PresentationFormat>Widescreen</PresentationFormat>
  <Paragraphs>117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Aptos</vt:lpstr>
      <vt:lpstr>Aptos Display</vt:lpstr>
      <vt:lpstr>Arial</vt:lpstr>
      <vt:lpstr>Office Theme</vt:lpstr>
      <vt:lpstr>Video and slides to accompany</vt:lpstr>
      <vt:lpstr>Chapter 7: Ethics, Fairness, and Responsible AI</vt:lpstr>
      <vt:lpstr>The $25 Million Lawsuit That Changed Everything</vt:lpstr>
      <vt:lpstr>February 2024: The Phone Call</vt:lpstr>
      <vt:lpstr>When AI Goes Catastrophically Wrong</vt:lpstr>
      <vt:lpstr>The Devastating Impact</vt:lpstr>
      <vt:lpstr>From Innovation to Tragedy</vt:lpstr>
      <vt:lpstr>The Root Cause</vt:lpstr>
      <vt:lpstr>Training Data Bias</vt:lpstr>
      <vt:lpstr>The Scale of AI’s Ethical Impact</vt:lpstr>
      <vt:lpstr>Decisions That Shape Lives</vt:lpstr>
      <vt:lpstr>What Makes AI Ethics Different</vt:lpstr>
      <vt:lpstr>Beyond Traditional Technology Ethics</vt:lpstr>
      <vt:lpstr>Core Ethical Principles</vt:lpstr>
      <vt:lpstr>The Foundation of Responsible AI</vt:lpstr>
      <vt:lpstr>The Amazon Hiring Disaster</vt:lpstr>
      <vt:lpstr>When Historical Bias Becomes Algorithmic Discrimination</vt:lpstr>
      <vt:lpstr>Types of AI Bias</vt:lpstr>
      <vt:lpstr>How Discrimination Enters AI Systems</vt:lpstr>
      <vt:lpstr>Healthcare AI Bias Crisis</vt:lpstr>
      <vt:lpstr>Life and Death Consequences</vt:lpstr>
      <vt:lpstr>The Privacy Paradox</vt:lpstr>
      <vt:lpstr>AI’s Insatiable Data Appetite</vt:lpstr>
      <vt:lpstr>The Deepfake Threat</vt:lpstr>
      <vt:lpstr>When Reality Becomes Questionable</vt:lpstr>
      <vt:lpstr>Surveillance and Social Control</vt:lpstr>
      <vt:lpstr>AI-Powered Monitoring at Scale</vt:lpstr>
      <vt:lpstr>Privacy-Preserving Solutions</vt:lpstr>
      <vt:lpstr>Technical Approaches to Ethical AI</vt:lpstr>
      <vt:lpstr>The Fairness Dilemma</vt:lpstr>
      <vt:lpstr>Multiple Definitions, Impossible Perfection</vt:lpstr>
      <vt:lpstr>Building Responsible AI</vt:lpstr>
      <vt:lpstr>From Principles to Practice</vt:lpstr>
      <vt:lpstr>Industry-Specific Challenges</vt:lpstr>
      <vt:lpstr>Tailored Approaches to AI Ethics</vt:lpstr>
      <vt:lpstr>The Path Forward</vt:lpstr>
      <vt:lpstr>Creating Trustworthy AI</vt:lpstr>
      <vt:lpstr>Key Takeaways</vt:lpstr>
      <vt:lpstr>Ethical AI as Competitive Advantage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2026-01-03T23:55:52Z</dcterms:created>
  <dcterms:modified xsi:type="dcterms:W3CDTF">2026-01-04T00:19:55Z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