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F14B6-E05E-48E2-9B68-EAB00957B880}" v="1" dt="2026-01-04T03:57:51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63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delSld modSld">
      <pc:chgData name="Kim Seefeld" userId="9280da10541980ae" providerId="LiveId" clId="{D8449322-6F1D-49C5-868C-1ACCF9F0A711}" dt="2026-01-04T03:57:53.685" v="1" actId="47"/>
      <pc:docMkLst>
        <pc:docMk/>
      </pc:docMkLst>
      <pc:sldChg chg="del">
        <pc:chgData name="Kim Seefeld" userId="9280da10541980ae" providerId="LiveId" clId="{D8449322-6F1D-49C5-868C-1ACCF9F0A711}" dt="2026-01-04T03:57:53.685" v="1" actId="47"/>
        <pc:sldMkLst>
          <pc:docMk/>
          <pc:sldMk cId="0" sldId="257"/>
        </pc:sldMkLst>
      </pc:sldChg>
      <pc:sldChg chg="add">
        <pc:chgData name="Kim Seefeld" userId="9280da10541980ae" providerId="LiveId" clId="{D8449322-6F1D-49C5-868C-1ACCF9F0A711}" dt="2026-01-04T03:57:51.877" v="0"/>
        <pc:sldMkLst>
          <pc:docMk/>
          <pc:sldMk cId="0" sldId="30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649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Supervised Learning in Action</a:t>
            </a:r>
          </a:p>
        </p:txBody>
      </p:sp>
      <p:pic>
        <p:nvPicPr>
          <p:cNvPr id="3" name="Picture" descr="Doctor and AI system comparing benign and malignant skin lesion images.&#10;">
            <a:extLst>
              <a:ext uri="{FF2B5EF4-FFF2-40B4-BE49-F238E27FC236}">
                <a16:creationId xmlns:a16="http://schemas.microsoft.com/office/drawing/2014/main" id="{3166AD14-6F6C-3256-2B82-E850475438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622474" y="571500"/>
            <a:ext cx="2957512" cy="3141518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Learning with Examples and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Medical AI</a:t>
            </a:r>
            <a:r>
              <a:t>: Skin lesion images labeled “benign” or “malignant”</a:t>
            </a:r>
          </a:p>
          <a:p>
            <a:pPr lvl="0"/>
            <a:r>
              <a:rPr b="1"/>
              <a:t>Gmail</a:t>
            </a:r>
            <a:r>
              <a:t>: 300+ billion emails filtered using spam examples</a:t>
            </a:r>
          </a:p>
          <a:p>
            <a:pPr lvl="0"/>
            <a:r>
              <a:rPr b="1"/>
              <a:t>Visa</a:t>
            </a:r>
            <a:r>
              <a:t>: 150+ billion transactions, fraud rate below 0.1%</a:t>
            </a:r>
          </a:p>
          <a:p>
            <a:pPr lvl="0"/>
            <a:r>
              <a:rPr b="1"/>
              <a:t>Voice assistants</a:t>
            </a:r>
            <a:r>
              <a:t>: 95%+ accuracy from millions of voice samples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Classification vs Regression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Two Types of Supervised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Classification</a:t>
            </a:r>
            <a:r>
              <a:t>: Predict categories - Spam/not spam, malignant/benign</a:t>
            </a:r>
          </a:p>
          <a:p>
            <a:pPr marL="0" lvl="0" indent="0">
              <a:buNone/>
            </a:pPr>
            <a:r>
              <a:rPr b="1"/>
              <a:t>Regression</a:t>
            </a:r>
            <a:r>
              <a:t>: Predict numerical values</a:t>
            </a:r>
            <a:br/>
            <a:r>
              <a:t>- House prices, stock prices, temperature</a:t>
            </a:r>
          </a:p>
          <a:p>
            <a:pPr marL="0" lvl="0" indent="0">
              <a:buNone/>
            </a:pPr>
            <a:r>
              <a:rPr b="1"/>
              <a:t>Same process, different outputs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Unsupervised Learning Magic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Discovering Hidden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Amazon example</a:t>
            </a:r>
            <a:r>
              <a:t>: Yoga mat buyers also purchase essential oils</a:t>
            </a:r>
          </a:p>
          <a:p>
            <a:pPr lvl="0"/>
            <a:r>
              <a:rPr b="1"/>
              <a:t>Netflix discovery</a:t>
            </a:r>
            <a:r>
              <a:t>: Foreign film enthusiasts with strong female protagonists</a:t>
            </a:r>
          </a:p>
          <a:p>
            <a:pPr lvl="0"/>
            <a:r>
              <a:rPr b="1"/>
              <a:t>No predetermined answers</a:t>
            </a:r>
            <a:r>
              <a:t> - patterns emerge from data</a:t>
            </a:r>
          </a:p>
          <a:p>
            <a:pPr lvl="0"/>
            <a:r>
              <a:rPr b="1"/>
              <a:t>Like exploring</a:t>
            </a:r>
            <a:r>
              <a:t> a new city without a map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Three Essential Components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Every Supervised Learning Problem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Features</a:t>
            </a:r>
            <a:r>
              <a:t> - The input variables (clues)</a:t>
            </a:r>
          </a:p>
          <a:p>
            <a:pPr marL="457200" lvl="0" indent="-457200">
              <a:buAutoNum type="arabicPeriod"/>
            </a:pPr>
            <a:r>
              <a:rPr b="1"/>
              <a:t>Labels</a:t>
            </a:r>
            <a:r>
              <a:t> - The target outcomes (answers)</a:t>
            </a:r>
          </a:p>
          <a:p>
            <a:pPr marL="457200" lvl="0" indent="-457200">
              <a:buAutoNum type="arabicPeriod"/>
            </a:pPr>
            <a:r>
              <a:rPr b="1"/>
              <a:t>Training Data</a:t>
            </a:r>
            <a:r>
              <a:t> - Examples combining features with labels</a:t>
            </a:r>
          </a:p>
          <a:p>
            <a:pPr marL="0" lvl="0" indent="0">
              <a:buNone/>
            </a:pPr>
            <a:r>
              <a:rPr b="1"/>
              <a:t>Think of features as clues that help AI understand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Features: What AI Systems See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Building Blocks of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Medical</a:t>
            </a:r>
            <a:r>
              <a:t>: Lesion diameter, color variation, border irregularity</a:t>
            </a:r>
          </a:p>
          <a:p>
            <a:pPr lvl="0"/>
            <a:r>
              <a:rPr b="1"/>
              <a:t>Banking</a:t>
            </a:r>
            <a:r>
              <a:t>: Income, credit score, debt-to-income ratio</a:t>
            </a:r>
          </a:p>
          <a:p>
            <a:pPr lvl="0"/>
            <a:r>
              <a:rPr b="1"/>
              <a:t>Netflix</a:t>
            </a:r>
            <a:r>
              <a:t>: Genre preferences, viewing time, completion rates</a:t>
            </a:r>
          </a:p>
          <a:p>
            <a:pPr lvl="0"/>
            <a:r>
              <a:rPr b="1"/>
              <a:t>Success factor</a:t>
            </a:r>
            <a:r>
              <a:t>: Feature selection often determines project success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98" y="9779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How AI Learns from Data</a:t>
            </a:r>
          </a:p>
        </p:txBody>
      </p:sp>
      <p:pic>
        <p:nvPicPr>
          <p:cNvPr id="3" name="Picture" descr="Person relaxing on a couch while browsing personalized Netflix recommendations on a TV screen.&#10;">
            <a:extLst>
              <a:ext uri="{FF2B5EF4-FFF2-40B4-BE49-F238E27FC236}">
                <a16:creationId xmlns:a16="http://schemas.microsoft.com/office/drawing/2014/main" id="{44D951CC-F994-B85B-F0FB-67BDB77534E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096000" y="2272146"/>
            <a:ext cx="3851564" cy="370003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Training Data Challenge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Scale and Quality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GPT-3</a:t>
            </a:r>
            <a:r>
              <a:t>: 45 terabytes of text (millions of books)</a:t>
            </a:r>
          </a:p>
          <a:p>
            <a:pPr lvl="0"/>
            <a:r>
              <a:rPr b="1"/>
              <a:t>Google Photos</a:t>
            </a:r>
            <a:r>
              <a:t>: Billions of photographs analyzed</a:t>
            </a:r>
          </a:p>
          <a:p>
            <a:pPr lvl="0"/>
            <a:r>
              <a:rPr b="1"/>
              <a:t>Requirements</a:t>
            </a:r>
            <a:r>
              <a:t>: Representative, accurate, sufficient, balanced, current</a:t>
            </a:r>
          </a:p>
          <a:p>
            <a:pPr lvl="0"/>
            <a:r>
              <a:rPr b="1"/>
              <a:t>Quality determines</a:t>
            </a:r>
            <a:r>
              <a:t> learning effectiveness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Three-Way Split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Training, Validation,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Training (60-70%)</a:t>
            </a:r>
            <a:r>
              <a:t>: Actually trains the model</a:t>
            </a:r>
          </a:p>
          <a:p>
            <a:pPr lvl="0"/>
            <a:r>
              <a:rPr b="1"/>
              <a:t>Validation (15-20%)</a:t>
            </a:r>
            <a:r>
              <a:t>: Evaluates progress, tunes parameters</a:t>
            </a:r>
            <a:br/>
            <a:endParaRPr/>
          </a:p>
          <a:p>
            <a:pPr lvl="0"/>
            <a:r>
              <a:rPr b="1"/>
              <a:t>Testing (15-20%)</a:t>
            </a:r>
            <a:r>
              <a:t>: Final unbiased performance assessment</a:t>
            </a:r>
          </a:p>
          <a:p>
            <a:pPr lvl="0"/>
            <a:r>
              <a:rPr b="1"/>
              <a:t>Purpose</a:t>
            </a:r>
            <a:r>
              <a:t>: Distinguish memorization from understanding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Overfitting Trap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Learns Too Well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Problem</a:t>
            </a:r>
            <a:r>
              <a:t>: Memorizes training examples perfectly</a:t>
            </a:r>
          </a:p>
          <a:p>
            <a:pPr lvl="0"/>
            <a:r>
              <a:rPr b="1"/>
              <a:t>Result</a:t>
            </a:r>
            <a:r>
              <a:t>: Fails catastrophically on new data</a:t>
            </a:r>
          </a:p>
          <a:p>
            <a:pPr lvl="0"/>
            <a:r>
              <a:rPr b="1"/>
              <a:t>Like</a:t>
            </a:r>
            <a:r>
              <a:t>: Student memorizing exam questions vs. understanding concepts</a:t>
            </a:r>
          </a:p>
          <a:p>
            <a:pPr lvl="0"/>
            <a:r>
              <a:rPr b="1"/>
              <a:t>Solution</a:t>
            </a:r>
            <a:r>
              <a:t>: Validation sets prevent memorization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Real-World Success Stories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Learning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Healthcare</a:t>
            </a:r>
            <a:r>
              <a:t>: Google’s diabetic retinopathy detection (90%+ accuracy)</a:t>
            </a:r>
          </a:p>
          <a:p>
            <a:pPr marL="0" lvl="0" indent="0">
              <a:buNone/>
            </a:pPr>
            <a:r>
              <a:rPr b="1"/>
              <a:t>E-commerce</a:t>
            </a:r>
            <a:r>
              <a:t>: Amazon’s recommendations (35% of revenue)</a:t>
            </a:r>
          </a:p>
          <a:p>
            <a:pPr marL="0" lvl="0" indent="0">
              <a:buNone/>
            </a:pPr>
            <a:r>
              <a:rPr b="1"/>
              <a:t>Finance</a:t>
            </a:r>
            <a:r>
              <a:t>: Visa’s fraud detection (150+ billion transactions)</a:t>
            </a:r>
          </a:p>
          <a:p>
            <a:pPr marL="0" lvl="0" indent="0">
              <a:buNone/>
            </a:pPr>
            <a:r>
              <a:rPr b="1"/>
              <a:t>Transportation</a:t>
            </a:r>
            <a:r>
              <a:t>: Waymo’s autonomous vehicles (20+ million miles)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Data Quality Crisis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Learning Goes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COVID-19 lesson</a:t>
            </a:r>
            <a:r>
              <a:t>: Pre-pandemic models failed with new conditions</a:t>
            </a:r>
          </a:p>
          <a:p>
            <a:pPr lvl="0"/>
            <a:r>
              <a:rPr b="1"/>
              <a:t>Amazon hiring</a:t>
            </a:r>
            <a:r>
              <a:t>: AI discriminated against women</a:t>
            </a:r>
          </a:p>
          <a:p>
            <a:pPr lvl="0"/>
            <a:r>
              <a:rPr b="1"/>
              <a:t>Root cause</a:t>
            </a:r>
            <a:r>
              <a:t>: Training data didn’t represent reality</a:t>
            </a:r>
          </a:p>
          <a:p>
            <a:pPr lvl="0"/>
            <a:r>
              <a:rPr b="1"/>
              <a:t>Impact</a:t>
            </a:r>
            <a:r>
              <a:t>: $3.1 trillion annual cost of poor data quality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Netflix Magic to Machine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Sarah’s perfect documentary recommendation reveals the secrets of machine learning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Bias Challenge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Perpetuates Discrimination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Amazon hiring system</a:t>
            </a:r>
            <a:r>
              <a:t>: Downgraded resumes with “women’s”</a:t>
            </a:r>
          </a:p>
          <a:p>
            <a:pPr lvl="0"/>
            <a:r>
              <a:rPr b="1"/>
              <a:t>Cause</a:t>
            </a:r>
            <a:r>
              <a:t>: Historical data reflected past discrimination</a:t>
            </a:r>
          </a:p>
          <a:p>
            <a:pPr lvl="0"/>
            <a:r>
              <a:rPr b="1"/>
              <a:t>Learning</a:t>
            </a:r>
            <a:r>
              <a:t>: AI amplified existing biases at scale</a:t>
            </a:r>
          </a:p>
          <a:p>
            <a:pPr lvl="0"/>
            <a:r>
              <a:rPr b="1"/>
              <a:t>Lesson</a:t>
            </a:r>
            <a:r>
              <a:t>: Garbage in, biased decisions out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Black Box Problem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AI Decision-Making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Challenge</a:t>
            </a:r>
            <a:r>
              <a:t>: Complex systems difficult to interpret</a:t>
            </a:r>
          </a:p>
          <a:p>
            <a:pPr lvl="0"/>
            <a:r>
              <a:rPr b="1"/>
              <a:t>Critical need</a:t>
            </a:r>
            <a:r>
              <a:t>: Healthcare, finance, criminal justice</a:t>
            </a:r>
          </a:p>
          <a:p>
            <a:pPr lvl="0"/>
            <a:r>
              <a:rPr b="1"/>
              <a:t>Doctor’s dilemma</a:t>
            </a:r>
            <a:r>
              <a:t>: 95% accurate but can’t explain reasoning</a:t>
            </a:r>
          </a:p>
          <a:p>
            <a:pPr lvl="0"/>
            <a:r>
              <a:rPr b="1"/>
              <a:t>Solution</a:t>
            </a:r>
            <a:r>
              <a:t>: Interpretable AI methods emerging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Future of AI Learning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Emerging Breakthroughs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Few-Shot Learning</a:t>
            </a:r>
            <a:r>
              <a:t>: Learn new tasks with minimal examples</a:t>
            </a:r>
          </a:p>
          <a:p>
            <a:pPr marL="0" lvl="0" indent="0">
              <a:buNone/>
            </a:pPr>
            <a:r>
              <a:rPr b="1"/>
              <a:t>Zero-Shot Learning</a:t>
            </a:r>
            <a:r>
              <a:t>: Perform tasks never explicitly trained on</a:t>
            </a:r>
          </a:p>
          <a:p>
            <a:pPr marL="0" lvl="0" indent="0">
              <a:buNone/>
            </a:pPr>
            <a:r>
              <a:rPr b="1"/>
              <a:t>Continuous Learning</a:t>
            </a:r>
            <a:r>
              <a:t>: Tesla Autopilot improves from fleet data</a:t>
            </a:r>
          </a:p>
          <a:p>
            <a:pPr marL="0" lvl="0" indent="0">
              <a:buNone/>
            </a:pPr>
            <a:r>
              <a:rPr b="1"/>
              <a:t>Federated Learning</a:t>
            </a:r>
            <a:r>
              <a:t>: Collaborative learning while preserving privacy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AI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/>
              <a:t>“AI learns patterns, not rules - success depends on quality training data”</a:t>
            </a:r>
          </a:p>
          <a:p>
            <a:pPr lvl="0"/>
            <a:r>
              <a:rPr b="1"/>
              <a:t>Pattern recognition</a:t>
            </a:r>
            <a:r>
              <a:t> at unprecedented scale</a:t>
            </a:r>
          </a:p>
          <a:p>
            <a:pPr lvl="0"/>
            <a:r>
              <a:rPr b="1"/>
              <a:t>Data quality</a:t>
            </a:r>
            <a:r>
              <a:t> determines learning effectiveness</a:t>
            </a:r>
            <a:br/>
            <a:endParaRPr/>
          </a:p>
          <a:p>
            <a:pPr lvl="0"/>
            <a:r>
              <a:rPr b="1"/>
              <a:t>Bias prevention</a:t>
            </a:r>
            <a:r>
              <a:t> requires active attention</a:t>
            </a:r>
          </a:p>
          <a:p>
            <a:pPr lvl="0"/>
            <a:r>
              <a:rPr b="1"/>
              <a:t>Human oversight</a:t>
            </a:r>
            <a:r>
              <a:t> essential for ethical AI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Sarah’s Netflix Moment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Perfect Recommendation Mystery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Sarah opens Netflix after a long day</a:t>
            </a:r>
          </a:p>
          <a:p>
            <a:pPr lvl="0"/>
            <a:r>
              <a:rPr b="1"/>
              <a:t>Perfect documentary</a:t>
            </a:r>
            <a:r>
              <a:t> appears: climate change content</a:t>
            </a:r>
          </a:p>
          <a:p>
            <a:pPr lvl="0"/>
            <a:r>
              <a:t>Exactly what she was in the mood for</a:t>
            </a:r>
          </a:p>
          <a:p>
            <a:pPr lvl="0"/>
            <a:r>
              <a:rPr b="1"/>
              <a:t>The question</a:t>
            </a:r>
            <a:r>
              <a:t>: How did Netflix know?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Scale Behind the Magic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230 Million Users, Infinite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230+ million subscribers</a:t>
            </a:r>
            <a:r>
              <a:t> worldwide</a:t>
            </a:r>
          </a:p>
          <a:p>
            <a:pPr lvl="0"/>
            <a:r>
              <a:t>Analyzes </a:t>
            </a:r>
            <a:r>
              <a:rPr b="1"/>
              <a:t>when people pause, rewind, abandon</a:t>
            </a:r>
            <a:r>
              <a:t> shows</a:t>
            </a:r>
          </a:p>
          <a:p>
            <a:pPr lvl="0"/>
            <a:r>
              <a:rPr b="1"/>
              <a:t>Collective behavior</a:t>
            </a:r>
            <a:r>
              <a:t> predicts individual preferences</a:t>
            </a:r>
          </a:p>
          <a:p>
            <a:pPr lvl="0"/>
            <a:r>
              <a:rPr b="1"/>
              <a:t>Not memorization</a:t>
            </a:r>
            <a:r>
              <a:t> - pattern recognition at scale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Learning Spectrum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Two Fundamental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Supervised Learning</a:t>
            </a:r>
            <a:r>
              <a:t>: Learning with a teacher (questions + answers)</a:t>
            </a:r>
          </a:p>
          <a:p>
            <a:pPr marL="0" lvl="0" indent="0">
              <a:buNone/>
            </a:pPr>
            <a:r>
              <a:rPr b="1"/>
              <a:t>Unsupervised Learning</a:t>
            </a:r>
            <a:r>
              <a:t>: Discovering patterns without guidance</a:t>
            </a:r>
          </a:p>
          <a:p>
            <a:pPr marL="0" lvl="0" indent="0">
              <a:buNone/>
            </a:pPr>
            <a:r>
              <a:rPr b="1"/>
              <a:t>The difference</a:t>
            </a:r>
            <a:r>
              <a:t>: Answer key vs. exploration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Microsoft Office PowerPoint</Application>
  <PresentationFormat>Widescreen</PresentationFormat>
  <Paragraphs>105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Office Theme</vt:lpstr>
      <vt:lpstr>Video and slides to accompany</vt:lpstr>
      <vt:lpstr>Chapter 4: How AI Learns from Data</vt:lpstr>
      <vt:lpstr>From Netflix Magic to Machine Intelligence</vt:lpstr>
      <vt:lpstr>Sarah’s Netflix Moment</vt:lpstr>
      <vt:lpstr>The Perfect Recommendation Mystery</vt:lpstr>
      <vt:lpstr>The Scale Behind the Magic</vt:lpstr>
      <vt:lpstr>230 Million Users, Infinite Patterns</vt:lpstr>
      <vt:lpstr>The Learning Spectrum</vt:lpstr>
      <vt:lpstr>Two Fundamental Approaches</vt:lpstr>
      <vt:lpstr>Supervised Learning in Action</vt:lpstr>
      <vt:lpstr>Learning with Examples and Answers</vt:lpstr>
      <vt:lpstr>Classification vs Regression</vt:lpstr>
      <vt:lpstr>Two Types of Supervised Problems</vt:lpstr>
      <vt:lpstr>Unsupervised Learning Magic</vt:lpstr>
      <vt:lpstr>Discovering Hidden Patterns</vt:lpstr>
      <vt:lpstr>The Three Essential Components</vt:lpstr>
      <vt:lpstr>Every Supervised Learning Problem Needs</vt:lpstr>
      <vt:lpstr>Features: What AI Systems See</vt:lpstr>
      <vt:lpstr>The Building Blocks of Intelligence</vt:lpstr>
      <vt:lpstr>The Training Data Challenge</vt:lpstr>
      <vt:lpstr>Scale and Quality Requirements</vt:lpstr>
      <vt:lpstr>The Three-Way Split</vt:lpstr>
      <vt:lpstr>Training, Validation, Testing</vt:lpstr>
      <vt:lpstr>The Overfitting Trap</vt:lpstr>
      <vt:lpstr>When AI Learns Too Well</vt:lpstr>
      <vt:lpstr>Real-World Success Stories</vt:lpstr>
      <vt:lpstr>AI Learning in Action</vt:lpstr>
      <vt:lpstr>The Data Quality Crisis</vt:lpstr>
      <vt:lpstr>When Learning Goes Wrong</vt:lpstr>
      <vt:lpstr>The Bias Challenge</vt:lpstr>
      <vt:lpstr>When AI Perpetuates Discrimination</vt:lpstr>
      <vt:lpstr>The Black Box Problem</vt:lpstr>
      <vt:lpstr>Understanding AI Decision-Making</vt:lpstr>
      <vt:lpstr>The Future of AI Learning</vt:lpstr>
      <vt:lpstr>Emerging Breakthroughs</vt:lpstr>
      <vt:lpstr>Key Takeaways</vt:lpstr>
      <vt:lpstr>Understanding AI Learning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2026-01-04T03:53:59Z</dcterms:created>
  <dcterms:modified xsi:type="dcterms:W3CDTF">2026-01-04T03:57:55Z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