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2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DCC6A3-D067-4019-8D00-2494602B9BBA}" v="4" dt="2026-01-04T17:45:21.8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Seefeld" userId="9280da10541980ae" providerId="LiveId" clId="{D8449322-6F1D-49C5-868C-1ACCF9F0A711}"/>
    <pc:docChg chg="addSld delSld modSld">
      <pc:chgData name="Kim Seefeld" userId="9280da10541980ae" providerId="LiveId" clId="{D8449322-6F1D-49C5-868C-1ACCF9F0A711}" dt="2026-01-04T17:45:29.085" v="12" actId="14100"/>
      <pc:docMkLst>
        <pc:docMk/>
      </pc:docMkLst>
      <pc:sldChg chg="del">
        <pc:chgData name="Kim Seefeld" userId="9280da10541980ae" providerId="LiveId" clId="{D8449322-6F1D-49C5-868C-1ACCF9F0A711}" dt="2026-01-04T17:43:37.930" v="1" actId="47"/>
        <pc:sldMkLst>
          <pc:docMk/>
          <pc:sldMk cId="0" sldId="256"/>
        </pc:sldMkLst>
      </pc:sldChg>
      <pc:sldChg chg="del">
        <pc:chgData name="Kim Seefeld" userId="9280da10541980ae" providerId="LiveId" clId="{D8449322-6F1D-49C5-868C-1ACCF9F0A711}" dt="2026-01-04T17:43:40.519" v="2" actId="47"/>
        <pc:sldMkLst>
          <pc:docMk/>
          <pc:sldMk cId="0" sldId="257"/>
        </pc:sldMkLst>
      </pc:sldChg>
      <pc:sldChg chg="addSp modSp mod">
        <pc:chgData name="Kim Seefeld" userId="9280da10541980ae" providerId="LiveId" clId="{D8449322-6F1D-49C5-868C-1ACCF9F0A711}" dt="2026-01-04T17:44:24.391" v="5" actId="14100"/>
        <pc:sldMkLst>
          <pc:docMk/>
          <pc:sldMk cId="0" sldId="258"/>
        </pc:sldMkLst>
        <pc:picChg chg="add mod">
          <ac:chgData name="Kim Seefeld" userId="9280da10541980ae" providerId="LiveId" clId="{D8449322-6F1D-49C5-868C-1ACCF9F0A711}" dt="2026-01-04T17:44:24.391" v="5" actId="14100"/>
          <ac:picMkLst>
            <pc:docMk/>
            <pc:sldMk cId="0" sldId="258"/>
            <ac:picMk id="3" creationId="{CCA562D3-67DA-79F8-2EA8-53FDB85624F4}"/>
          </ac:picMkLst>
        </pc:picChg>
      </pc:sldChg>
      <pc:sldChg chg="addSp modSp mod">
        <pc:chgData name="Kim Seefeld" userId="9280da10541980ae" providerId="LiveId" clId="{D8449322-6F1D-49C5-868C-1ACCF9F0A711}" dt="2026-01-04T17:45:06.018" v="8" actId="14100"/>
        <pc:sldMkLst>
          <pc:docMk/>
          <pc:sldMk cId="0" sldId="270"/>
        </pc:sldMkLst>
        <pc:picChg chg="add mod">
          <ac:chgData name="Kim Seefeld" userId="9280da10541980ae" providerId="LiveId" clId="{D8449322-6F1D-49C5-868C-1ACCF9F0A711}" dt="2026-01-04T17:45:06.018" v="8" actId="14100"/>
          <ac:picMkLst>
            <pc:docMk/>
            <pc:sldMk cId="0" sldId="270"/>
            <ac:picMk id="3" creationId="{A0AEC11E-F09D-7FFE-6265-EE7962B4F931}"/>
          </ac:picMkLst>
        </pc:picChg>
      </pc:sldChg>
      <pc:sldChg chg="addSp modSp mod">
        <pc:chgData name="Kim Seefeld" userId="9280da10541980ae" providerId="LiveId" clId="{D8449322-6F1D-49C5-868C-1ACCF9F0A711}" dt="2026-01-04T17:45:29.085" v="12" actId="14100"/>
        <pc:sldMkLst>
          <pc:docMk/>
          <pc:sldMk cId="0" sldId="274"/>
        </pc:sldMkLst>
        <pc:spChg chg="mod">
          <ac:chgData name="Kim Seefeld" userId="9280da10541980ae" providerId="LiveId" clId="{D8449322-6F1D-49C5-868C-1ACCF9F0A711}" dt="2026-01-04T17:45:29.085" v="12" actId="14100"/>
          <ac:spMkLst>
            <pc:docMk/>
            <pc:sldMk cId="0" sldId="274"/>
            <ac:spMk id="2" creationId="{A9615B42-1BD9-3D59-C78E-13DDE1C4763D}"/>
          </ac:spMkLst>
        </pc:spChg>
        <pc:picChg chg="add mod">
          <ac:chgData name="Kim Seefeld" userId="9280da10541980ae" providerId="LiveId" clId="{D8449322-6F1D-49C5-868C-1ACCF9F0A711}" dt="2026-01-04T17:45:25.199" v="11" actId="1076"/>
          <ac:picMkLst>
            <pc:docMk/>
            <pc:sldMk cId="0" sldId="274"/>
            <ac:picMk id="3" creationId="{61E490C7-A5E0-0A7C-CF7E-854E2E045E6B}"/>
          </ac:picMkLst>
        </pc:picChg>
      </pc:sldChg>
      <pc:sldChg chg="add">
        <pc:chgData name="Kim Seefeld" userId="9280da10541980ae" providerId="LiveId" clId="{D8449322-6F1D-49C5-868C-1ACCF9F0A711}" dt="2026-01-04T17:43:36.117" v="0"/>
        <pc:sldMkLst>
          <pc:docMk/>
          <pc:sldMk cId="0" sldId="30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7"/>
            <a:ext cx="5062773" cy="2426327"/>
          </a:xfrm>
        </p:spPr>
        <p:txBody>
          <a:bodyPr>
            <a:normAutofit fontScale="90000"/>
          </a:bodyPr>
          <a:lstStyle/>
          <a:p>
            <a:pPr marL="0" lvl="0" indent="0">
              <a:buNone/>
            </a:pPr>
            <a:r>
              <a:rPr lang="en-US" dirty="0"/>
              <a:t>Video and slides to accompany</a:t>
            </a:r>
            <a:endParaRPr dirty="0"/>
          </a:p>
        </p:txBody>
      </p:sp>
      <p:pic>
        <p:nvPicPr>
          <p:cNvPr id="4" name="Picture 3" descr="A head with a brain and lines in it&#10;&#10;AI-generated content may be incorrect.">
            <a:extLst>
              <a:ext uri="{FF2B5EF4-FFF2-40B4-BE49-F238E27FC236}">
                <a16:creationId xmlns:a16="http://schemas.microsoft.com/office/drawing/2014/main" id="{BACCD60A-9CA3-0621-42F8-C696E9AFF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7378" y="1117220"/>
            <a:ext cx="4127717" cy="46235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CSV: The Universal Survivor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the Oldest Format Still Rules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Universal compatibility</a:t>
            </a:r>
            <a:r>
              <a:t>: Every tool can read CSV</a:t>
            </a:r>
          </a:p>
          <a:p>
            <a:pPr lvl="0"/>
            <a:r>
              <a:rPr b="1"/>
              <a:t>Simplicity advantage</a:t>
            </a:r>
            <a:r>
              <a:t>: Just text with commas</a:t>
            </a:r>
          </a:p>
          <a:p>
            <a:pPr lvl="0"/>
            <a:r>
              <a:rPr b="1"/>
              <a:t>Business reality</a:t>
            </a:r>
            <a:r>
              <a:t>: Marketing team → email → agency</a:t>
            </a:r>
          </a:p>
          <a:p>
            <a:pPr lvl="0"/>
            <a:r>
              <a:rPr b="1"/>
              <a:t>The problem</a:t>
            </a:r>
            <a:r>
              <a:t>: No standards, inconsistent implementations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Wild West Problem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CSV’s Greatest Weakness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RFC-4180 exists</a:t>
            </a:r>
            <a:r>
              <a:t> but widely ignored</a:t>
            </a:r>
          </a:p>
          <a:p>
            <a:pPr lvl="0"/>
            <a:r>
              <a:rPr b="1"/>
              <a:t>Different delimiters</a:t>
            </a:r>
            <a:r>
              <a:t>: Commas, semicolons, tabs</a:t>
            </a:r>
          </a:p>
          <a:p>
            <a:pPr lvl="0"/>
            <a:r>
              <a:rPr b="1"/>
              <a:t>No metadata</a:t>
            </a:r>
            <a:r>
              <a:t>: No data types, field meanings</a:t>
            </a:r>
          </a:p>
          <a:p>
            <a:pPr lvl="0"/>
            <a:r>
              <a:rPr b="1"/>
              <a:t>Performance gap</a:t>
            </a:r>
            <a:r>
              <a:t>: 7-10× slower than Parquet for analysis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JSON: Flexible but Costly</a:t>
            </a:r>
          </a:p>
        </p:txBody>
      </p:sp>
      <p:pic>
        <p:nvPicPr>
          <p:cNvPr id="3" name="Picture" descr="Example JSON structure showing nested fields for client information, orders, and settings.&#10;">
            <a:extLst>
              <a:ext uri="{FF2B5EF4-FFF2-40B4-BE49-F238E27FC236}">
                <a16:creationId xmlns:a16="http://schemas.microsoft.com/office/drawing/2014/main" id="{A0AEC11E-F09D-7FFE-6265-EE7962B4F93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6368902" y="652621"/>
            <a:ext cx="3559249" cy="2852737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Structure Needs to Bend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Structural flexibility</a:t>
            </a:r>
            <a:r>
              <a:t>: Nested objects and arrays</a:t>
            </a:r>
          </a:p>
          <a:p>
            <a:pPr lvl="0"/>
            <a:r>
              <a:rPr b="1"/>
              <a:t>Schema evolution</a:t>
            </a:r>
            <a:r>
              <a:t>: Add fields without breaking systems</a:t>
            </a:r>
          </a:p>
          <a:p>
            <a:pPr lvl="0"/>
            <a:r>
              <a:rPr b="1"/>
              <a:t>Web standard</a:t>
            </a:r>
            <a:r>
              <a:t>: APIs and document databases</a:t>
            </a:r>
          </a:p>
          <a:p>
            <a:pPr lvl="0"/>
            <a:r>
              <a:rPr b="1"/>
              <a:t>The cost</a:t>
            </a:r>
            <a:r>
              <a:t>: 2-3× larger than CSV, much larger than Parquet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Parquet: The Columnar Revolution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Analytics Changed Everything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Columnar storage</a:t>
            </a:r>
            <a:r>
              <a:t>: Group values by field, not record</a:t>
            </a:r>
          </a:p>
          <a:p>
            <a:pPr lvl="0"/>
            <a:r>
              <a:rPr b="1"/>
              <a:t>Compression magic</a:t>
            </a:r>
            <a:r>
              <a:t>: 5:1 to 10:1 compression ratios</a:t>
            </a:r>
          </a:p>
          <a:p>
            <a:pPr lvl="0"/>
            <a:r>
              <a:rPr b="1"/>
              <a:t>Query optimization</a:t>
            </a:r>
            <a:r>
              <a:t>: Skip irrelevant data automatically</a:t>
            </a:r>
          </a:p>
          <a:p>
            <a:pPr lvl="0"/>
            <a:r>
              <a:rPr b="1"/>
              <a:t>Analytics focus</a:t>
            </a:r>
            <a:r>
              <a:t>: Perfect for “What’s the average?” questions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4091024" cy="2852737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Row vs Column Thinking</a:t>
            </a:r>
          </a:p>
        </p:txBody>
      </p:sp>
      <p:pic>
        <p:nvPicPr>
          <p:cNvPr id="3" name="Picture" descr="Comparison diagram showing row-based storage versus columnar storage layouts.&#10;">
            <a:extLst>
              <a:ext uri="{FF2B5EF4-FFF2-40B4-BE49-F238E27FC236}">
                <a16:creationId xmlns:a16="http://schemas.microsoft.com/office/drawing/2014/main" id="{61E490C7-A5E0-0A7C-CF7E-854E2E045E6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5264364" y="74428"/>
            <a:ext cx="5091748" cy="4174209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Fundamental Storage Philosophy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Row-oriented</a:t>
            </a:r>
            <a:r>
              <a:t>: Customer service needs complete profiles</a:t>
            </a:r>
          </a:p>
          <a:p>
            <a:pPr marL="0" lvl="0" indent="0">
              <a:buNone/>
            </a:pPr>
            <a:r>
              <a:rPr b="1"/>
              <a:t>Column-oriented</a:t>
            </a:r>
            <a:r>
              <a:t>: Sales analysis needs purchase amounts across all customers</a:t>
            </a:r>
          </a:p>
          <a:p>
            <a:pPr marL="0" lvl="0" indent="0">
              <a:buNone/>
            </a:pPr>
            <a:r>
              <a:rPr b="1"/>
              <a:t>Modern reality</a:t>
            </a:r>
            <a:r>
              <a:t>: Hybrid systems for different workloads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Chapter 3: Data Storage, Formats, and Access</a:t>
            </a:r>
          </a:p>
        </p:txBody>
      </p:sp>
      <p:pic>
        <p:nvPicPr>
          <p:cNvPr id="3" name="Picture" descr="Abstract illustration of digital files floating within cloud shapes.&#10;">
            <a:extLst>
              <a:ext uri="{FF2B5EF4-FFF2-40B4-BE49-F238E27FC236}">
                <a16:creationId xmlns:a16="http://schemas.microsoft.com/office/drawing/2014/main" id="{CCA562D3-67DA-79F8-2EA8-53FDB85624F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6953694" y="482341"/>
            <a:ext cx="2752170" cy="2324654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Database vs Files Decision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Structure vs Simplicity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Database advantages</a:t>
            </a:r>
            <a:r>
              <a:t>: Concurrent access, data integrity, SQL queries</a:t>
            </a:r>
          </a:p>
          <a:p>
            <a:pPr marL="0" lvl="0" indent="0">
              <a:buNone/>
            </a:pPr>
            <a:r>
              <a:rPr b="1"/>
              <a:t>File advantages</a:t>
            </a:r>
            <a:r>
              <a:t>: Portability, tool compatibility, no administration</a:t>
            </a:r>
          </a:p>
          <a:p>
            <a:pPr marL="0" lvl="0" indent="0">
              <a:buNone/>
            </a:pPr>
            <a:r>
              <a:rPr b="1"/>
              <a:t>Modern approach</a:t>
            </a:r>
            <a:r>
              <a:t>: Data lakes with database-like interfaces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Cloud Storage Economics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New Cost Reality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Capital to operational</a:t>
            </a:r>
            <a:r>
              <a:t>: No upfront infrastructure investment</a:t>
            </a:r>
          </a:p>
          <a:p>
            <a:pPr lvl="0"/>
            <a:r>
              <a:rPr b="1"/>
              <a:t>Usage-based pricing</a:t>
            </a:r>
            <a:r>
              <a:t>: Pay for what you use</a:t>
            </a:r>
          </a:p>
          <a:p>
            <a:pPr lvl="0"/>
            <a:r>
              <a:rPr b="1"/>
              <a:t>Hidden costs</a:t>
            </a:r>
            <a:r>
              <a:t>: Data transfer and API calls</a:t>
            </a:r>
          </a:p>
          <a:p>
            <a:pPr lvl="0"/>
            <a:r>
              <a:rPr b="1"/>
              <a:t>Strategic impact</a:t>
            </a:r>
            <a:r>
              <a:t>: Storage decisions affect entire budget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API Access Revolution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Data as a Service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Real-time access</a:t>
            </a:r>
            <a:r>
              <a:t>: No file downloads required</a:t>
            </a:r>
          </a:p>
          <a:p>
            <a:pPr lvl="0"/>
            <a:r>
              <a:rPr b="1"/>
              <a:t>Always current</a:t>
            </a:r>
            <a:r>
              <a:t>: Live data connections</a:t>
            </a:r>
          </a:p>
          <a:p>
            <a:pPr lvl="0"/>
            <a:r>
              <a:rPr b="1"/>
              <a:t>Scalability</a:t>
            </a:r>
            <a:r>
              <a:t>: Handle millions of requests</a:t>
            </a:r>
          </a:p>
          <a:p>
            <a:pPr lvl="0"/>
            <a:r>
              <a:rPr b="1"/>
              <a:t>Integration</a:t>
            </a:r>
            <a:r>
              <a:t>: Connect systems seamlessly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Making Smart Storage Decisions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Framework for Format Choice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Small datasets</a:t>
            </a:r>
            <a:r>
              <a:t>: CSV for simplicity and compatibility</a:t>
            </a:r>
          </a:p>
          <a:p>
            <a:pPr marL="0" lvl="0" indent="0">
              <a:buNone/>
            </a:pPr>
            <a:r>
              <a:rPr b="1"/>
              <a:t>Large analytics</a:t>
            </a:r>
            <a:r>
              <a:t>: Parquet for performance and compression</a:t>
            </a:r>
          </a:p>
          <a:p>
            <a:pPr marL="0" lvl="0" indent="0">
              <a:buNone/>
            </a:pPr>
            <a:r>
              <a:rPr b="1"/>
              <a:t>Complex structures</a:t>
            </a:r>
            <a:r>
              <a:t>: JSON for flexibility</a:t>
            </a:r>
          </a:p>
          <a:p>
            <a:pPr marL="0" lvl="0" indent="0">
              <a:buNone/>
            </a:pPr>
            <a:r>
              <a:rPr b="1"/>
              <a:t>Real-time systems</a:t>
            </a:r>
            <a:r>
              <a:t>: APIs for live data access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Modern Data Architecture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Best of All Worlds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Ingest</a:t>
            </a:r>
            <a:r>
              <a:t>: JSON from APIs and web services</a:t>
            </a:r>
          </a:p>
          <a:p>
            <a:pPr lvl="0"/>
            <a:r>
              <a:rPr b="1"/>
              <a:t>Process</a:t>
            </a:r>
            <a:r>
              <a:t>: Convert to Parquet for analysis</a:t>
            </a:r>
          </a:p>
          <a:p>
            <a:pPr lvl="0"/>
            <a:r>
              <a:rPr b="1"/>
              <a:t>Share</a:t>
            </a:r>
            <a:r>
              <a:t>: Export CSV for compatibility</a:t>
            </a:r>
          </a:p>
          <a:p>
            <a:pPr lvl="0"/>
            <a:r>
              <a:rPr b="1"/>
              <a:t>Access</a:t>
            </a:r>
            <a:r>
              <a:t>: APIs for real-time integration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Great Format Wars of 2024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How a blog post about CSV files ignited the data engineering community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Storage Strategy as Competitive Advantage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70000" lvl="0" indent="0">
              <a:buNone/>
            </a:pPr>
            <a:r>
              <a:rPr sz="2000" b="1" dirty="0">
                <a:solidFill>
                  <a:schemeClr val="accent4"/>
                </a:solidFill>
              </a:rPr>
              <a:t>“The most sophisticated analysis is worthless if it takes hours to load the data or costs prohibitive amounts to run”</a:t>
            </a:r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b="1" dirty="0"/>
              <a:t>Format choice</a:t>
            </a:r>
            <a:r>
              <a:rPr dirty="0"/>
              <a:t> affects speed, cost, and collaboration</a:t>
            </a:r>
          </a:p>
          <a:p>
            <a:pPr lvl="0"/>
            <a:r>
              <a:rPr b="1" dirty="0"/>
              <a:t>No single format</a:t>
            </a:r>
            <a:r>
              <a:rPr dirty="0"/>
              <a:t> solves every problem</a:t>
            </a:r>
          </a:p>
          <a:p>
            <a:pPr lvl="0"/>
            <a:r>
              <a:rPr b="1" dirty="0"/>
              <a:t>Strategic thinking</a:t>
            </a:r>
            <a:r>
              <a:rPr dirty="0"/>
              <a:t> about storage pays dividends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December 2024: The Format Wars Begin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DuckDB’s Provocative Challenge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Blog post</a:t>
            </a:r>
            <a:r>
              <a:t>: “CSV Files: Dethroning Parquet as the Ultimate Storage File Format”</a:t>
            </a:r>
          </a:p>
          <a:p>
            <a:pPr lvl="0"/>
            <a:r>
              <a:rPr b="1"/>
              <a:t>Community eruption</a:t>
            </a:r>
            <a:r>
              <a:t>: Data engineers sharing benchmarks passionately</a:t>
            </a:r>
          </a:p>
          <a:p>
            <a:pPr lvl="0"/>
            <a:r>
              <a:rPr b="1"/>
              <a:t>The debate</a:t>
            </a:r>
            <a:r>
              <a:t>: CSV vs. Parquet performance gap narrowing</a:t>
            </a:r>
          </a:p>
          <a:p>
            <a:pPr lvl="0"/>
            <a:r>
              <a:rPr b="1"/>
              <a:t>Reality check</a:t>
            </a:r>
            <a:r>
              <a:t>: Storage decisions affect everything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$12.9 Million Storage Problem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Format Choice Matters More Than Ever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93% of organizations</a:t>
            </a:r>
            <a:r>
              <a:t> expect cloud storage capacity increases</a:t>
            </a:r>
          </a:p>
          <a:p>
            <a:pPr lvl="0"/>
            <a:r>
              <a:rPr b="1"/>
              <a:t>90% expect budget increases</a:t>
            </a:r>
            <a:r>
              <a:t> in 2024</a:t>
            </a:r>
          </a:p>
          <a:p>
            <a:pPr lvl="0"/>
            <a:r>
              <a:rPr b="1"/>
              <a:t>47% of cloud bills</a:t>
            </a:r>
            <a:r>
              <a:t> come from usage fees, not storage</a:t>
            </a:r>
          </a:p>
          <a:p>
            <a:pPr lvl="0"/>
            <a:r>
              <a:rPr b="1"/>
              <a:t>Sub-optimal choices</a:t>
            </a:r>
            <a:r>
              <a:t> costing organizations millions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Evolution of Data Storage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Human-Readable to Machine-Optimized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Early days</a:t>
            </a:r>
            <a:r>
              <a:t>: Text files humans could read and modify</a:t>
            </a:r>
          </a:p>
          <a:p>
            <a:pPr lvl="0"/>
            <a:r>
              <a:rPr b="1"/>
              <a:t>Growth challenge</a:t>
            </a:r>
            <a:r>
              <a:t>: Datasets too large for simple formats</a:t>
            </a:r>
          </a:p>
          <a:p>
            <a:pPr lvl="0"/>
            <a:r>
              <a:rPr b="1"/>
              <a:t>Modern reality</a:t>
            </a:r>
            <a:r>
              <a:t>: Binary formats for performance</a:t>
            </a:r>
          </a:p>
          <a:p>
            <a:pPr lvl="0"/>
            <a:r>
              <a:rPr b="1"/>
              <a:t>The trade-off</a:t>
            </a:r>
            <a:r>
              <a:t>: Accessibility vs. efficiency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608</Words>
  <Application>Microsoft Office PowerPoint</Application>
  <PresentationFormat>Widescreen</PresentationFormat>
  <Paragraphs>87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Aptos</vt:lpstr>
      <vt:lpstr>Aptos Display</vt:lpstr>
      <vt:lpstr>Arial</vt:lpstr>
      <vt:lpstr>Office Theme</vt:lpstr>
      <vt:lpstr>Video and slides to accompany</vt:lpstr>
      <vt:lpstr>Chapter 3: Data Storage, Formats, and Access</vt:lpstr>
      <vt:lpstr>The Great Format Wars of 2024</vt:lpstr>
      <vt:lpstr>December 2024: The Format Wars Begin</vt:lpstr>
      <vt:lpstr>DuckDB’s Provocative Challenge</vt:lpstr>
      <vt:lpstr>The $12.9 Million Storage Problem</vt:lpstr>
      <vt:lpstr>Why Format Choice Matters More Than Ever</vt:lpstr>
      <vt:lpstr>The Evolution of Data Storage</vt:lpstr>
      <vt:lpstr>From Human-Readable to Machine-Optimized</vt:lpstr>
      <vt:lpstr>CSV: The Universal Survivor</vt:lpstr>
      <vt:lpstr>Why the Oldest Format Still Rules</vt:lpstr>
      <vt:lpstr>The Wild West Problem</vt:lpstr>
      <vt:lpstr>CSV’s Greatest Weakness</vt:lpstr>
      <vt:lpstr>JSON: Flexible but Costly</vt:lpstr>
      <vt:lpstr>When Structure Needs to Bend</vt:lpstr>
      <vt:lpstr>Parquet: The Columnar Revolution</vt:lpstr>
      <vt:lpstr>Why Analytics Changed Everything</vt:lpstr>
      <vt:lpstr>Row vs Column Thinking</vt:lpstr>
      <vt:lpstr>The Fundamental Storage Philosophy</vt:lpstr>
      <vt:lpstr>The Database vs Files Decision</vt:lpstr>
      <vt:lpstr>Structure vs Simplicity</vt:lpstr>
      <vt:lpstr>Cloud Storage Economics</vt:lpstr>
      <vt:lpstr>The New Cost Reality</vt:lpstr>
      <vt:lpstr>The API Access Revolution</vt:lpstr>
      <vt:lpstr>Data as a Service</vt:lpstr>
      <vt:lpstr>Making Smart Storage Decisions</vt:lpstr>
      <vt:lpstr>Framework for Format Choice</vt:lpstr>
      <vt:lpstr>The Modern Data Architecture</vt:lpstr>
      <vt:lpstr>Best of All Worlds</vt:lpstr>
      <vt:lpstr>Key Takeaways</vt:lpstr>
      <vt:lpstr>Storage Strategy as Competitive Advantage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Invisible AI Revolution</dc:title>
  <dc:creator>AI and Data Literacy Series</dc:creator>
  <cp:keywords/>
  <cp:lastModifiedBy>Kim Seefeld</cp:lastModifiedBy>
  <cp:revision>1</cp:revision>
  <dcterms:created xsi:type="dcterms:W3CDTF">2026-01-04T17:41:50Z</dcterms:created>
  <dcterms:modified xsi:type="dcterms:W3CDTF">2026-01-04T17:45:30Z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How You’re Already Living in an AI World</vt:lpwstr>
  </property>
</Properties>
</file>