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436659-E48B-4566-A5C8-C7F2BB0D504F}" v="2" dt="2026-01-04T20:15:25.6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addSld modSld sldOrd">
      <pc:chgData name="Kim Seefeld" userId="9280da10541980ae" providerId="LiveId" clId="{D8449322-6F1D-49C5-868C-1ACCF9F0A711}" dt="2026-01-04T20:15:27.880" v="5" actId="14100"/>
      <pc:docMkLst>
        <pc:docMk/>
      </pc:docMkLst>
      <pc:sldChg chg="addSp modSp mod">
        <pc:chgData name="Kim Seefeld" userId="9280da10541980ae" providerId="LiveId" clId="{D8449322-6F1D-49C5-868C-1ACCF9F0A711}" dt="2026-01-04T20:15:27.880" v="5" actId="14100"/>
        <pc:sldMkLst>
          <pc:docMk/>
          <pc:sldMk cId="0" sldId="258"/>
        </pc:sldMkLst>
        <pc:picChg chg="add mod">
          <ac:chgData name="Kim Seefeld" userId="9280da10541980ae" providerId="LiveId" clId="{D8449322-6F1D-49C5-868C-1ACCF9F0A711}" dt="2026-01-04T20:15:27.880" v="5" actId="14100"/>
          <ac:picMkLst>
            <pc:docMk/>
            <pc:sldMk cId="0" sldId="258"/>
            <ac:picMk id="4" creationId="{8C6A11B5-6C00-7B60-5C19-A14332FF83CB}"/>
          </ac:picMkLst>
        </pc:picChg>
      </pc:sldChg>
      <pc:sldChg chg="add ord">
        <pc:chgData name="Kim Seefeld" userId="9280da10541980ae" providerId="LiveId" clId="{D8449322-6F1D-49C5-868C-1ACCF9F0A711}" dt="2026-01-04T20:14:20.845" v="2"/>
        <pc:sldMkLst>
          <pc:docMk/>
          <pc:sldMk cId="0" sldId="30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7"/>
            <a:ext cx="5062773" cy="2426327"/>
          </a:xfrm>
        </p:spPr>
        <p:txBody>
          <a:bodyPr>
            <a:normAutofit fontScale="90000"/>
          </a:bodyPr>
          <a:lstStyle/>
          <a:p>
            <a:pPr marL="0" lvl="0" indent="0">
              <a:buNone/>
            </a:pPr>
            <a:r>
              <a:rPr lang="en-US" dirty="0"/>
              <a:t>Video and slides to accompany</a:t>
            </a:r>
            <a:endParaRPr dirty="0"/>
          </a:p>
        </p:txBody>
      </p:sp>
      <p:pic>
        <p:nvPicPr>
          <p:cNvPr id="4" name="Picture 3" descr="A head with a brain and lines in it&#10;&#10;AI-generated content may be incorrect.">
            <a:extLst>
              <a:ext uri="{FF2B5EF4-FFF2-40B4-BE49-F238E27FC236}">
                <a16:creationId xmlns:a16="http://schemas.microsoft.com/office/drawing/2014/main" id="{BACCD60A-9CA3-0621-42F8-C696E9AFF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378" y="1117220"/>
            <a:ext cx="4127717" cy="46235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ChatGPT Revelation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Sophisticated Pattern Matching</a:t>
            </a:r>
          </a:p>
          <a:p>
            <a:pPr lvl="0"/>
            <a:r>
              <a:t>Predicts </a:t>
            </a:r>
            <a:r>
              <a:rPr b="1"/>
              <a:t>most likely next word</a:t>
            </a:r>
          </a:p>
          <a:p>
            <a:pPr lvl="0"/>
            <a:r>
              <a:t>No genuine </a:t>
            </a:r>
            <a:r>
              <a:rPr b="1"/>
              <a:t>understanding</a:t>
            </a:r>
          </a:p>
          <a:p>
            <a:pPr lvl="0"/>
            <a:r>
              <a:t>Can generate </a:t>
            </a:r>
            <a:r>
              <a:rPr b="1"/>
              <a:t>confident but wrong</a:t>
            </a:r>
            <a:r>
              <a:t> information</a:t>
            </a:r>
          </a:p>
          <a:p>
            <a:pPr lvl="0"/>
            <a:r>
              <a:rPr b="1"/>
              <a:t>Human-like output</a:t>
            </a:r>
            <a:r>
              <a:t> ≠ human-like thinking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vs Automation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The Critical Difference</a:t>
            </a:r>
          </a:p>
          <a:p>
            <a:pPr marL="0" lvl="0" indent="0">
              <a:buNone/>
            </a:pPr>
            <a:r>
              <a:rPr b="1"/>
              <a:t>Automation</a:t>
            </a:r>
            <a:r>
              <a:t>: If-then rules, no adaptation</a:t>
            </a:r>
          </a:p>
          <a:p>
            <a:pPr marL="0" lvl="0" indent="0">
              <a:buNone/>
            </a:pPr>
            <a:r>
              <a:rPr b="1"/>
              <a:t>AI</a:t>
            </a:r>
            <a:r>
              <a:t>: Learns, adapts, handles unexpected situations</a:t>
            </a:r>
          </a:p>
          <a:p>
            <a:pPr marL="0" lvl="0" indent="0">
              <a:buNone/>
            </a:pPr>
            <a:r>
              <a:rPr b="1"/>
              <a:t>Smart Thermostat</a:t>
            </a:r>
            <a:r>
              <a:t>: Learns your schedule vs. simple temperature control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This Matters Now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AI Literacy as Essential as Reading</a:t>
            </a:r>
          </a:p>
          <a:p>
            <a:pPr lvl="0"/>
            <a:r>
              <a:rPr b="1"/>
              <a:t>Personal success</a:t>
            </a:r>
            <a:r>
              <a:t>: Navigate AI-powered world</a:t>
            </a:r>
          </a:p>
          <a:p>
            <a:pPr lvl="0"/>
            <a:r>
              <a:rPr b="1"/>
              <a:t>Professional advantage</a:t>
            </a:r>
            <a:r>
              <a:t>: Leverage AI tools effectively</a:t>
            </a:r>
          </a:p>
          <a:p>
            <a:pPr lvl="0"/>
            <a:r>
              <a:rPr b="1"/>
              <a:t>Critical thinking</a:t>
            </a:r>
            <a:r>
              <a:t>: Evaluate AI outputs</a:t>
            </a:r>
          </a:p>
          <a:p>
            <a:pPr lvl="0"/>
            <a:r>
              <a:rPr b="1"/>
              <a:t>Future-proofing</a:t>
            </a:r>
            <a:r>
              <a:t>: Adapt to accelerating change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New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Data and AI as Essential Infrastructure</a:t>
            </a:r>
          </a:p>
          <a:p>
            <a:pPr marL="1270000" lvl="0" indent="0">
              <a:buNone/>
            </a:pPr>
            <a:r>
              <a:rPr sz="2000" b="1"/>
              <a:t>“Data and AI have become as essential to daily life as electricity or running water”</a:t>
            </a:r>
          </a:p>
          <a:p>
            <a:pPr lvl="0"/>
            <a:r>
              <a:rPr b="1"/>
              <a:t>Invisible integration</a:t>
            </a:r>
            <a:r>
              <a:t> into every aspect of life</a:t>
            </a:r>
          </a:p>
          <a:p>
            <a:pPr lvl="0"/>
            <a:r>
              <a:rPr b="1"/>
              <a:t>Rapid transformation</a:t>
            </a:r>
            <a:r>
              <a:t> requiring new literacies</a:t>
            </a:r>
          </a:p>
          <a:p>
            <a:pPr lvl="0"/>
            <a:r>
              <a:rPr b="1"/>
              <a:t>Foundation skills</a:t>
            </a:r>
            <a:r>
              <a:t> for the modern world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AI Literacy Journey Begins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From User to Informed Participant</a:t>
            </a:r>
          </a:p>
          <a:p>
            <a:pPr lvl="0"/>
            <a:r>
              <a:rPr b="1"/>
              <a:t>Understand</a:t>
            </a:r>
            <a:r>
              <a:t> what’s happening behind the scenes</a:t>
            </a:r>
          </a:p>
          <a:p>
            <a:pPr lvl="0"/>
            <a:r>
              <a:rPr b="1"/>
              <a:t>Evaluate</a:t>
            </a:r>
            <a:r>
              <a:t> AI outputs critically</a:t>
            </a:r>
          </a:p>
          <a:p>
            <a:pPr lvl="0"/>
            <a:r>
              <a:rPr b="1"/>
              <a:t>Leverage</a:t>
            </a:r>
            <a:r>
              <a:t> AI tools effectively</a:t>
            </a:r>
          </a:p>
          <a:p>
            <a:pPr lvl="0"/>
            <a:r>
              <a:rPr b="1"/>
              <a:t>Navigate</a:t>
            </a:r>
            <a:r>
              <a:t> the AI-powered future confidently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Chapter 1: Data, AI, and the Modern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The invisible transformation of human experience</a:t>
            </a:r>
          </a:p>
        </p:txBody>
      </p:sp>
      <p:pic>
        <p:nvPicPr>
          <p:cNvPr id="4" name="Picture" descr="Person using a smartphone while standing near a coffee machine.&#10;">
            <a:extLst>
              <a:ext uri="{FF2B5EF4-FFF2-40B4-BE49-F238E27FC236}">
                <a16:creationId xmlns:a16="http://schemas.microsoft.com/office/drawing/2014/main" id="{8C6A11B5-6C00-7B60-5C19-A14332FF83C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922335" y="2759148"/>
            <a:ext cx="2789275" cy="2642192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Sarah’s Invisible AI Morning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Five AI Interactions Before Coffee</a:t>
            </a:r>
          </a:p>
          <a:p>
            <a:pPr lvl="0"/>
            <a:r>
              <a:t>📱 </a:t>
            </a:r>
            <a:r>
              <a:rPr b="1"/>
              <a:t>6:30 AM alarm</a:t>
            </a:r>
            <a:r>
              <a:t> - learned her sleep patterns</a:t>
            </a:r>
          </a:p>
          <a:p>
            <a:pPr lvl="0"/>
            <a:r>
              <a:t>📺 </a:t>
            </a:r>
            <a:r>
              <a:rPr b="1"/>
              <a:t>Netflix notification</a:t>
            </a:r>
            <a:r>
              <a:t> - environmental documentary suggestion</a:t>
            </a:r>
          </a:p>
          <a:p>
            <a:pPr lvl="0"/>
            <a:r>
              <a:t>🏦 </a:t>
            </a:r>
            <a:r>
              <a:rPr b="1"/>
              <a:t>Banking alert</a:t>
            </a:r>
            <a:r>
              <a:t> - fraudulent charge blocked overnight</a:t>
            </a:r>
          </a:p>
          <a:p>
            <a:pPr lvl="0"/>
            <a:r>
              <a:t>☕ </a:t>
            </a:r>
            <a:r>
              <a:rPr b="1"/>
              <a:t>By first coffee</a:t>
            </a:r>
            <a:r>
              <a:t> - 5 AI interactions, zero awareness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Acceleration is Staggering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From Unknown to Ubiquitous</a:t>
            </a:r>
          </a:p>
          <a:p>
            <a:pPr lvl="0"/>
            <a:r>
              <a:rPr b="1"/>
              <a:t>2022</a:t>
            </a:r>
            <a:r>
              <a:t>: Most people never heard of ChatGPT</a:t>
            </a:r>
          </a:p>
          <a:p>
            <a:pPr lvl="0"/>
            <a:r>
              <a:rPr b="1"/>
              <a:t>2024</a:t>
            </a:r>
            <a:r>
              <a:t>: 34% of American adults have used it</a:t>
            </a:r>
          </a:p>
          <a:p>
            <a:pPr lvl="0"/>
            <a:r>
              <a:rPr b="1"/>
              <a:t>Under 30</a:t>
            </a:r>
            <a:r>
              <a:t>: 58% adoption rate</a:t>
            </a:r>
          </a:p>
          <a:p>
            <a:pPr lvl="0"/>
            <a:r>
              <a:rPr b="1"/>
              <a:t>Organizations</a:t>
            </a:r>
            <a:r>
              <a:t>: 78% now use AI (up from 55% in one year)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Data Explosion Crisis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90% of World’s Data Created in Two Years</a:t>
            </a:r>
          </a:p>
          <a:p>
            <a:pPr lvl="0"/>
            <a:r>
              <a:rPr b="1"/>
              <a:t>2.5 quintillion bytes</a:t>
            </a:r>
            <a:r>
              <a:t> created daily</a:t>
            </a:r>
          </a:p>
          <a:p>
            <a:pPr lvl="0"/>
            <a:r>
              <a:rPr b="1"/>
              <a:t>90% of all data</a:t>
            </a:r>
            <a:r>
              <a:t> created in last 2 years</a:t>
            </a:r>
          </a:p>
          <a:p>
            <a:pPr lvl="0"/>
            <a:r>
              <a:t>Traditional analysis methods now </a:t>
            </a:r>
            <a:r>
              <a:rPr b="1"/>
              <a:t>inadequate</a:t>
            </a:r>
          </a:p>
          <a:p>
            <a:pPr lvl="0"/>
            <a:r>
              <a:t>AI became </a:t>
            </a:r>
            <a:r>
              <a:rPr b="1"/>
              <a:t>necessity, not luxury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Data Actually Means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From Raw Facts to Intelligence</a:t>
            </a:r>
          </a:p>
          <a:p>
            <a:pPr lvl="0"/>
            <a:r>
              <a:rPr b="1"/>
              <a:t>Data</a:t>
            </a:r>
            <a:r>
              <a:t>: Raw facts - “72”</a:t>
            </a:r>
          </a:p>
          <a:p>
            <a:pPr lvl="0"/>
            <a:r>
              <a:rPr b="1"/>
              <a:t>Information</a:t>
            </a:r>
            <a:r>
              <a:t>: Data + context - “72°F outside”</a:t>
            </a:r>
          </a:p>
          <a:p>
            <a:pPr lvl="0"/>
            <a:r>
              <a:rPr b="1"/>
              <a:t>Intelligence</a:t>
            </a:r>
            <a:r>
              <a:t>: Patterns + predictions</a:t>
            </a:r>
          </a:p>
          <a:p>
            <a:pPr lvl="0"/>
            <a:r>
              <a:t>AI transforms </a:t>
            </a:r>
            <a:r>
              <a:rPr b="1"/>
              <a:t>data → actionable insights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Four Data Types Powering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Every AI System Uses These</a:t>
            </a:r>
          </a:p>
          <a:p>
            <a:pPr lvl="0"/>
            <a:r>
              <a:rPr b="1"/>
              <a:t>Numeric</a:t>
            </a:r>
            <a:r>
              <a:t>: Spotify’s play counts and skip rates</a:t>
            </a:r>
          </a:p>
          <a:p>
            <a:pPr lvl="0"/>
            <a:r>
              <a:rPr b="1"/>
              <a:t>Categorical</a:t>
            </a:r>
            <a:r>
              <a:t>: Netflix’s micro-genres</a:t>
            </a:r>
          </a:p>
          <a:p>
            <a:pPr lvl="0"/>
            <a:r>
              <a:rPr b="1"/>
              <a:t>Text</a:t>
            </a:r>
            <a:r>
              <a:t>: ChatGPT’s language understanding</a:t>
            </a:r>
          </a:p>
          <a:p>
            <a:pPr lvl="0"/>
            <a:r>
              <a:rPr b="1"/>
              <a:t>Image</a:t>
            </a:r>
            <a:r>
              <a:t>: Google Photos’ automatic organization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Structured vs Unstructured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The Hospital Example</a:t>
            </a:r>
          </a:p>
          <a:p>
            <a:pPr marL="0" lvl="0" indent="0">
              <a:buNone/>
            </a:pPr>
            <a:r>
              <a:rPr b="1"/>
              <a:t>Structured</a:t>
            </a:r>
            <a:r>
              <a:t>: Vital signs, test results, dosages</a:t>
            </a:r>
          </a:p>
          <a:p>
            <a:pPr marL="0" lvl="0" indent="0">
              <a:buNone/>
            </a:pPr>
            <a:r>
              <a:rPr b="1"/>
              <a:t>Unstructured</a:t>
            </a:r>
            <a:r>
              <a:t>: Doctor notes, patient descriptions, medical images</a:t>
            </a:r>
          </a:p>
          <a:p>
            <a:pPr marL="0" lvl="0" indent="0">
              <a:buNone/>
            </a:pPr>
            <a:r>
              <a:rPr b="1"/>
              <a:t>Modern AI</a:t>
            </a:r>
            <a:r>
              <a:t>: Combines both for comprehensive insights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vs Science Fiction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b="1"/>
              <a:t>What AI Actually Does</a:t>
            </a:r>
          </a:p>
          <a:p>
            <a:pPr lvl="0"/>
            <a:r>
              <a:rPr b="1"/>
              <a:t>Reality</a:t>
            </a:r>
            <a:r>
              <a:t>: Pattern recognition and prediction</a:t>
            </a:r>
          </a:p>
          <a:p>
            <a:pPr lvl="0"/>
            <a:r>
              <a:rPr b="1"/>
              <a:t>Not</a:t>
            </a:r>
            <a:r>
              <a:t>: General intelligence or understanding</a:t>
            </a:r>
          </a:p>
          <a:p>
            <a:pPr lvl="0"/>
            <a:r>
              <a:rPr b="1"/>
              <a:t>Narrow AI</a:t>
            </a:r>
            <a:r>
              <a:t>: Excels at specific tasks only</a:t>
            </a:r>
          </a:p>
          <a:p>
            <a:pPr lvl="0"/>
            <a:r>
              <a:t>Chess grandmaster AI </a:t>
            </a:r>
            <a:r>
              <a:rPr b="1"/>
              <a:t>cannot</a:t>
            </a:r>
            <a:r>
              <a:t> play checkers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463</Words>
  <Application>Microsoft Office PowerPoint</Application>
  <PresentationFormat>Widescreen</PresentationFormat>
  <Paragraphs>73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Office Theme</vt:lpstr>
      <vt:lpstr>Video and slides to accompany</vt:lpstr>
      <vt:lpstr>Chapter 1: Data, AI, and the Modern World</vt:lpstr>
      <vt:lpstr>Sarah’s Invisible AI Morning</vt:lpstr>
      <vt:lpstr>The Acceleration is Staggering</vt:lpstr>
      <vt:lpstr>The Data Explosion Crisis</vt:lpstr>
      <vt:lpstr>What Data Actually Means</vt:lpstr>
      <vt:lpstr>The Four Data Types Powering AI</vt:lpstr>
      <vt:lpstr>Structured vs Unstructured Data</vt:lpstr>
      <vt:lpstr>AI vs Science Fiction</vt:lpstr>
      <vt:lpstr>The ChatGPT Revelation</vt:lpstr>
      <vt:lpstr>AI vs Automation</vt:lpstr>
      <vt:lpstr>Why This Matters Now</vt:lpstr>
      <vt:lpstr>The New Reality</vt:lpstr>
      <vt:lpstr>Your AI Literacy Journey Begins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2026-01-04T20:13:20Z</dcterms:created>
  <dcterms:modified xsi:type="dcterms:W3CDTF">2026-01-04T20:15:34Z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