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0321ED-37D1-4A02-8A63-3167722F5BE7}" v="6" dt="2026-01-04T03:18:57.1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7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delSld modSld">
      <pc:chgData name="Kim Seefeld" userId="9280da10541980ae" providerId="LiveId" clId="{D8449322-6F1D-49C5-868C-1ACCF9F0A711}" dt="2026-01-04T03:19:06.994" v="21" actId="14100"/>
      <pc:docMkLst>
        <pc:docMk/>
      </pc:docMkLst>
      <pc:sldChg chg="del">
        <pc:chgData name="Kim Seefeld" userId="9280da10541980ae" providerId="LiveId" clId="{D8449322-6F1D-49C5-868C-1ACCF9F0A711}" dt="2026-01-04T03:01:31.325" v="2" actId="47"/>
        <pc:sldMkLst>
          <pc:docMk/>
          <pc:sldMk cId="0" sldId="256"/>
        </pc:sldMkLst>
      </pc:sldChg>
      <pc:sldChg chg="del">
        <pc:chgData name="Kim Seefeld" userId="9280da10541980ae" providerId="LiveId" clId="{D8449322-6F1D-49C5-868C-1ACCF9F0A711}" dt="2026-01-04T03:01:29.083" v="1" actId="47"/>
        <pc:sldMkLst>
          <pc:docMk/>
          <pc:sldMk cId="0" sldId="257"/>
        </pc:sldMkLst>
      </pc:sldChg>
      <pc:sldChg chg="addSp modSp mod">
        <pc:chgData name="Kim Seefeld" userId="9280da10541980ae" providerId="LiveId" clId="{D8449322-6F1D-49C5-868C-1ACCF9F0A711}" dt="2026-01-04T03:17:09.122" v="4" actId="14100"/>
        <pc:sldMkLst>
          <pc:docMk/>
          <pc:sldMk cId="0" sldId="259"/>
        </pc:sldMkLst>
        <pc:picChg chg="add mod">
          <ac:chgData name="Kim Seefeld" userId="9280da10541980ae" providerId="LiveId" clId="{D8449322-6F1D-49C5-868C-1ACCF9F0A711}" dt="2026-01-04T03:17:09.122" v="4" actId="14100"/>
          <ac:picMkLst>
            <pc:docMk/>
            <pc:sldMk cId="0" sldId="259"/>
            <ac:picMk id="4" creationId="{57089EE3-B4A5-885F-EFE4-729784C5C22B}"/>
          </ac:picMkLst>
        </pc:picChg>
      </pc:sldChg>
      <pc:sldChg chg="addSp modSp mod">
        <pc:chgData name="Kim Seefeld" userId="9280da10541980ae" providerId="LiveId" clId="{D8449322-6F1D-49C5-868C-1ACCF9F0A711}" dt="2026-01-04T03:17:37.576" v="8" actId="1076"/>
        <pc:sldMkLst>
          <pc:docMk/>
          <pc:sldMk cId="0" sldId="270"/>
        </pc:sldMkLst>
        <pc:picChg chg="add mod">
          <ac:chgData name="Kim Seefeld" userId="9280da10541980ae" providerId="LiveId" clId="{D8449322-6F1D-49C5-868C-1ACCF9F0A711}" dt="2026-01-04T03:17:37.576" v="8" actId="1076"/>
          <ac:picMkLst>
            <pc:docMk/>
            <pc:sldMk cId="0" sldId="270"/>
            <ac:picMk id="3" creationId="{FC465FB2-188D-417B-4AF7-0E3D21CB6272}"/>
          </ac:picMkLst>
        </pc:picChg>
      </pc:sldChg>
      <pc:sldChg chg="addSp modSp mod">
        <pc:chgData name="Kim Seefeld" userId="9280da10541980ae" providerId="LiveId" clId="{D8449322-6F1D-49C5-868C-1ACCF9F0A711}" dt="2026-01-04T03:17:56.730" v="14" actId="1076"/>
        <pc:sldMkLst>
          <pc:docMk/>
          <pc:sldMk cId="0" sldId="274"/>
        </pc:sldMkLst>
        <pc:picChg chg="add mod">
          <ac:chgData name="Kim Seefeld" userId="9280da10541980ae" providerId="LiveId" clId="{D8449322-6F1D-49C5-868C-1ACCF9F0A711}" dt="2026-01-04T03:17:56.730" v="14" actId="1076"/>
          <ac:picMkLst>
            <pc:docMk/>
            <pc:sldMk cId="0" sldId="274"/>
            <ac:picMk id="3" creationId="{49D567CA-C0A5-0A1D-7F6F-C5DA025D33BE}"/>
          </ac:picMkLst>
        </pc:picChg>
      </pc:sldChg>
      <pc:sldChg chg="addSp modSp mod">
        <pc:chgData name="Kim Seefeld" userId="9280da10541980ae" providerId="LiveId" clId="{D8449322-6F1D-49C5-868C-1ACCF9F0A711}" dt="2026-01-04T03:18:25.667" v="17" actId="14100"/>
        <pc:sldMkLst>
          <pc:docMk/>
          <pc:sldMk cId="0" sldId="276"/>
        </pc:sldMkLst>
        <pc:spChg chg="mod">
          <ac:chgData name="Kim Seefeld" userId="9280da10541980ae" providerId="LiveId" clId="{D8449322-6F1D-49C5-868C-1ACCF9F0A711}" dt="2026-01-04T03:18:17.735" v="15" actId="1076"/>
          <ac:spMkLst>
            <pc:docMk/>
            <pc:sldMk cId="0" sldId="276"/>
            <ac:spMk id="2" creationId="{A9615B42-1BD9-3D59-C78E-13DDE1C4763D}"/>
          </ac:spMkLst>
        </pc:spChg>
        <pc:picChg chg="add mod">
          <ac:chgData name="Kim Seefeld" userId="9280da10541980ae" providerId="LiveId" clId="{D8449322-6F1D-49C5-868C-1ACCF9F0A711}" dt="2026-01-04T03:18:25.667" v="17" actId="14100"/>
          <ac:picMkLst>
            <pc:docMk/>
            <pc:sldMk cId="0" sldId="276"/>
            <ac:picMk id="3" creationId="{0E792166-A2A6-769E-EEBC-FED582B01E18}"/>
          </ac:picMkLst>
        </pc:picChg>
      </pc:sldChg>
      <pc:sldChg chg="addSp modSp mod">
        <pc:chgData name="Kim Seefeld" userId="9280da10541980ae" providerId="LiveId" clId="{D8449322-6F1D-49C5-868C-1ACCF9F0A711}" dt="2026-01-04T03:19:06.994" v="21" actId="14100"/>
        <pc:sldMkLst>
          <pc:docMk/>
          <pc:sldMk cId="0" sldId="280"/>
        </pc:sldMkLst>
        <pc:spChg chg="mod">
          <ac:chgData name="Kim Seefeld" userId="9280da10541980ae" providerId="LiveId" clId="{D8449322-6F1D-49C5-868C-1ACCF9F0A711}" dt="2026-01-04T03:19:06.994" v="21" actId="14100"/>
          <ac:spMkLst>
            <pc:docMk/>
            <pc:sldMk cId="0" sldId="280"/>
            <ac:spMk id="2" creationId="{A9615B42-1BD9-3D59-C78E-13DDE1C4763D}"/>
          </ac:spMkLst>
        </pc:spChg>
        <pc:picChg chg="add mod">
          <ac:chgData name="Kim Seefeld" userId="9280da10541980ae" providerId="LiveId" clId="{D8449322-6F1D-49C5-868C-1ACCF9F0A711}" dt="2026-01-04T03:19:00.530" v="19" actId="1076"/>
          <ac:picMkLst>
            <pc:docMk/>
            <pc:sldMk cId="0" sldId="280"/>
            <ac:picMk id="3" creationId="{DC109B97-2F4A-95B8-9BF6-20AE0CDA3646}"/>
          </ac:picMkLst>
        </pc:picChg>
      </pc:sldChg>
      <pc:sldChg chg="add">
        <pc:chgData name="Kim Seefeld" userId="9280da10541980ae" providerId="LiveId" clId="{D8449322-6F1D-49C5-868C-1ACCF9F0A711}" dt="2026-01-04T03:01:26.716" v="0"/>
        <pc:sldMkLst>
          <pc:docMk/>
          <pc:sldMk cId="0" sldId="30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Descriptive Statistics: The Foundation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What’s Typical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Mean</a:t>
            </a:r>
            <a:r>
              <a:t>: Mathematical average (sensitive to outliers)</a:t>
            </a:r>
          </a:p>
          <a:p>
            <a:pPr marL="0" lvl="0" indent="0">
              <a:buNone/>
            </a:pPr>
            <a:r>
              <a:rPr b="1"/>
              <a:t>Median</a:t>
            </a:r>
            <a:r>
              <a:t>: Middle value (stable against extremes)</a:t>
            </a:r>
          </a:p>
          <a:p>
            <a:pPr marL="0" lvl="0" indent="0">
              <a:buNone/>
            </a:pPr>
            <a:r>
              <a:rPr b="1"/>
              <a:t>Mode</a:t>
            </a:r>
            <a:r>
              <a:t>: Most frequent value (reveals preferences)</a:t>
            </a:r>
          </a:p>
          <a:p>
            <a:pPr marL="0" lvl="0" indent="0">
              <a:buNone/>
            </a:pPr>
            <a:r>
              <a:rPr b="1"/>
              <a:t>The insight</a:t>
            </a:r>
            <a:r>
              <a:t>: Each measure tells a different story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Netflix Example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Mean vs Median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Netflix analyzes</a:t>
            </a:r>
            <a:r>
              <a:t>: Millions of viewing sessions</a:t>
            </a:r>
          </a:p>
          <a:p>
            <a:pPr lvl="0"/>
            <a:r>
              <a:rPr b="1"/>
              <a:t>Mean watch time</a:t>
            </a:r>
            <a:r>
              <a:t>: Optimizes recommendations</a:t>
            </a:r>
          </a:p>
          <a:p>
            <a:pPr lvl="0"/>
            <a:r>
              <a:rPr b="1"/>
              <a:t>Challenge</a:t>
            </a:r>
            <a:r>
              <a:t>: Binge-watchers skew the average</a:t>
            </a:r>
          </a:p>
          <a:p>
            <a:pPr lvl="0"/>
            <a:r>
              <a:rPr b="1"/>
              <a:t>Solution</a:t>
            </a:r>
            <a:r>
              <a:t>: Multiple measures reveal complete picture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Frequency Distributions</a:t>
            </a:r>
          </a:p>
        </p:txBody>
      </p:sp>
      <p:pic>
        <p:nvPicPr>
          <p:cNvPr id="3" name="Picture" descr="Side‑by‑side illustration of a frequency table and a histogram.&#10;">
            <a:extLst>
              <a:ext uri="{FF2B5EF4-FFF2-40B4-BE49-F238E27FC236}">
                <a16:creationId xmlns:a16="http://schemas.microsoft.com/office/drawing/2014/main" id="{FC465FB2-188D-417B-4AF7-0E3D21CB627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018105" y="1161158"/>
            <a:ext cx="4142349" cy="2070894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Discovering Hidden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Spotify’s insight</a:t>
            </a:r>
            <a:r>
              <a:t>: 60% of users listen 7-9 AM and 5-7 PM</a:t>
            </a:r>
          </a:p>
          <a:p>
            <a:pPr lvl="0"/>
            <a:r>
              <a:rPr b="1"/>
              <a:t>Hospital discovery</a:t>
            </a:r>
            <a:r>
              <a:t>: “Monday morning spike” in ER visits</a:t>
            </a:r>
          </a:p>
          <a:p>
            <a:pPr lvl="0"/>
            <a:r>
              <a:rPr b="1"/>
              <a:t>Business impact</a:t>
            </a:r>
            <a:r>
              <a:t>: Optimized staffing and resource allocation</a:t>
            </a:r>
          </a:p>
          <a:p>
            <a:pPr lvl="0"/>
            <a:r>
              <a:rPr b="1"/>
              <a:t>The power</a:t>
            </a:r>
            <a:r>
              <a:t>: Histograms reveal what averages hide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Measures of Variability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the Spread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Range</a:t>
            </a:r>
            <a:r>
              <a:t>: Difference between highest and lowest</a:t>
            </a:r>
          </a:p>
          <a:p>
            <a:pPr marL="0" lvl="0" indent="0">
              <a:buNone/>
            </a:pPr>
            <a:r>
              <a:rPr b="1"/>
              <a:t>Standard Deviation</a:t>
            </a:r>
            <a:r>
              <a:t>: Typical deviation from average</a:t>
            </a:r>
          </a:p>
          <a:p>
            <a:pPr marL="0" lvl="0" indent="0">
              <a:buNone/>
            </a:pPr>
            <a:r>
              <a:rPr b="1"/>
              <a:t>Manufacturing example</a:t>
            </a:r>
            <a:r>
              <a:t>: Low deviation = consistent quality</a:t>
            </a:r>
          </a:p>
          <a:p>
            <a:pPr marL="0" lvl="0" indent="0">
              <a:buNone/>
            </a:pPr>
            <a:r>
              <a:rPr b="1"/>
              <a:t>Financial trading</a:t>
            </a:r>
            <a:r>
              <a:t>: IQR analysis assesses investment risk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Bar Charts: The Workhorses</a:t>
            </a:r>
          </a:p>
        </p:txBody>
      </p:sp>
      <p:pic>
        <p:nvPicPr>
          <p:cNvPr id="3" name="Picture" descr="Example bar chart used to compare values across categories.&#10;">
            <a:extLst>
              <a:ext uri="{FF2B5EF4-FFF2-40B4-BE49-F238E27FC236}">
                <a16:creationId xmlns:a16="http://schemas.microsoft.com/office/drawing/2014/main" id="{49D567CA-C0A5-0A1D-7F6F-C5DA025D33B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838093" y="436099"/>
            <a:ext cx="4754879" cy="3235568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and Why They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Best for</a:t>
            </a:r>
            <a:r>
              <a:t>: Comparing quantities across categories</a:t>
            </a:r>
          </a:p>
          <a:p>
            <a:pPr lvl="0"/>
            <a:r>
              <a:rPr b="1"/>
              <a:t>Microsoft finding</a:t>
            </a:r>
            <a:r>
              <a:t>: 70% of corporate reports use bar charts</a:t>
            </a:r>
          </a:p>
          <a:p>
            <a:pPr lvl="0"/>
            <a:r>
              <a:rPr b="1"/>
              <a:t>Strength</a:t>
            </a:r>
            <a:r>
              <a:t>: Visual system compares lengths accurately</a:t>
            </a:r>
          </a:p>
          <a:p>
            <a:pPr lvl="0"/>
            <a:r>
              <a:rPr b="1"/>
              <a:t>Best practice</a:t>
            </a:r>
            <a:r>
              <a:t>: Always start y-axis at zero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5: Introduction to Data Analysis and Visualization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293" y="0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Line Charts: Revealing Time Trends</a:t>
            </a:r>
          </a:p>
        </p:txBody>
      </p:sp>
      <p:pic>
        <p:nvPicPr>
          <p:cNvPr id="3" name="Picture" descr="Line chart illustrating a seasonal trend pattern over time.&#10;">
            <a:extLst>
              <a:ext uri="{FF2B5EF4-FFF2-40B4-BE49-F238E27FC236}">
                <a16:creationId xmlns:a16="http://schemas.microsoft.com/office/drawing/2014/main" id="{0E792166-A2A6-769E-EEBC-FED582B01E1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113019" y="2446020"/>
            <a:ext cx="4241995" cy="304038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Temporal Visualization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Google Analytics</a:t>
            </a:r>
            <a:r>
              <a:t>: 3 billion daily interactions visualized</a:t>
            </a:r>
          </a:p>
          <a:p>
            <a:pPr lvl="0"/>
            <a:r>
              <a:rPr b="1"/>
              <a:t>Strength</a:t>
            </a:r>
            <a:r>
              <a:t>: Shows direction and rate of change</a:t>
            </a:r>
          </a:p>
          <a:p>
            <a:pPr lvl="0"/>
            <a:r>
              <a:rPr b="1"/>
              <a:t>Amazon application</a:t>
            </a:r>
            <a:r>
              <a:t>: Seasonal demand prediction</a:t>
            </a:r>
          </a:p>
          <a:p>
            <a:pPr lvl="0"/>
            <a:r>
              <a:rPr b="1"/>
              <a:t>Limitation</a:t>
            </a:r>
            <a:r>
              <a:t>: Maximum 5-7 series for readability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Scatter Plots: Exploring Relationships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Correlation vs Causation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Purpose</a:t>
            </a:r>
            <a:r>
              <a:t>: Reveal relationships between variables</a:t>
            </a:r>
          </a:p>
          <a:p>
            <a:pPr lvl="0"/>
            <a:r>
              <a:rPr b="1"/>
              <a:t>Netflix analysis</a:t>
            </a:r>
            <a:r>
              <a:t>: Production costs vs viewer engagement</a:t>
            </a:r>
          </a:p>
          <a:p>
            <a:pPr lvl="0"/>
            <a:r>
              <a:rPr b="1"/>
              <a:t>Outlier detection</a:t>
            </a:r>
            <a:r>
              <a:t>: Exceptional performance or failures</a:t>
            </a:r>
          </a:p>
          <a:p>
            <a:pPr lvl="0"/>
            <a:r>
              <a:rPr b="1"/>
              <a:t>Critical insight</a:t>
            </a:r>
            <a:r>
              <a:t>: Correlation doesn’t imply causation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309" y="562708"/>
            <a:ext cx="10515600" cy="1453514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Advanced Chart Selection</a:t>
            </a:r>
          </a:p>
        </p:txBody>
      </p:sp>
      <p:pic>
        <p:nvPicPr>
          <p:cNvPr id="3" name="Picture" descr="Comparison of composition and distribution chart types.&#10;">
            <a:extLst>
              <a:ext uri="{FF2B5EF4-FFF2-40B4-BE49-F238E27FC236}">
                <a16:creationId xmlns:a16="http://schemas.microsoft.com/office/drawing/2014/main" id="{DC109B97-2F4A-95B8-9BF6-20AE0CDA36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524500" y="2561858"/>
            <a:ext cx="4800600" cy="3000375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Matching Visualization to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Composition</a:t>
            </a:r>
            <a:r>
              <a:t>: Pie charts for simple parts-of-whole</a:t>
            </a:r>
          </a:p>
          <a:p>
            <a:pPr marL="0" lvl="0" indent="0">
              <a:buNone/>
            </a:pPr>
            <a:r>
              <a:rPr b="1"/>
              <a:t>Distribution</a:t>
            </a:r>
            <a:r>
              <a:t>: Histograms reveal data shape</a:t>
            </a:r>
          </a:p>
          <a:p>
            <a:pPr marL="0" lvl="0" indent="0">
              <a:buNone/>
            </a:pPr>
            <a:r>
              <a:rPr b="1"/>
              <a:t>Comparison</a:t>
            </a:r>
            <a:r>
              <a:t>: Bar charts for categorical data</a:t>
            </a:r>
          </a:p>
          <a:p>
            <a:pPr marL="0" lvl="0" indent="0">
              <a:buNone/>
            </a:pPr>
            <a:r>
              <a:rPr b="1"/>
              <a:t>Trends</a:t>
            </a:r>
            <a:r>
              <a:t>: Line charts for time series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Outlier Detection: Finding the Exceptions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Where the Real Insights Hide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Visa’s system</a:t>
            </a:r>
            <a:r>
              <a:t>: 150+ billion transactions, &lt;0.1% fraud rate</a:t>
            </a:r>
          </a:p>
          <a:p>
            <a:pPr lvl="0"/>
            <a:r>
              <a:rPr b="1"/>
              <a:t>Manufacturing</a:t>
            </a:r>
            <a:r>
              <a:t>: Tablet weight outliers signal quality issues</a:t>
            </a:r>
          </a:p>
          <a:p>
            <a:pPr lvl="0"/>
            <a:r>
              <a:rPr b="1"/>
              <a:t>E-commerce</a:t>
            </a:r>
            <a:r>
              <a:t>: High-value customers vs churn risks</a:t>
            </a:r>
          </a:p>
          <a:p>
            <a:pPr lvl="0"/>
            <a:r>
              <a:rPr b="1"/>
              <a:t>The challenge</a:t>
            </a:r>
            <a:r>
              <a:t>: Distinguishing errors from opportunities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Real-World Applications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Analysis Across Industries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Healthcare</a:t>
            </a:r>
            <a:r>
              <a:t>: Emergency department staffing optimization</a:t>
            </a:r>
          </a:p>
          <a:p>
            <a:pPr marL="0" lvl="0" indent="0">
              <a:buNone/>
            </a:pPr>
            <a:r>
              <a:rPr b="1"/>
              <a:t>E-commerce</a:t>
            </a:r>
            <a:r>
              <a:t>: Amazon’s 12 billion daily data points</a:t>
            </a:r>
          </a:p>
          <a:p>
            <a:pPr marL="0" lvl="0" indent="0">
              <a:buNone/>
            </a:pPr>
            <a:r>
              <a:rPr b="1"/>
              <a:t>Finance</a:t>
            </a:r>
            <a:r>
              <a:t>: Portfolio performance and risk assessment</a:t>
            </a:r>
          </a:p>
          <a:p>
            <a:pPr marL="0" lvl="0" indent="0">
              <a:buNone/>
            </a:pPr>
            <a:r>
              <a:rPr b="1"/>
              <a:t>Technology</a:t>
            </a:r>
            <a:r>
              <a:t>: A/B testing and user experience optimization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$847,000 Mystery That Changed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How one data point transformed a company’s entire marketing strategy</a:t>
            </a:r>
          </a:p>
        </p:txBody>
      </p:sp>
      <p:pic>
        <p:nvPicPr>
          <p:cNvPr id="4" name="Picture" descr="Person reviewing a computer screen displaying a line chart with sharp fluctuations.&#10;">
            <a:extLst>
              <a:ext uri="{FF2B5EF4-FFF2-40B4-BE49-F238E27FC236}">
                <a16:creationId xmlns:a16="http://schemas.microsoft.com/office/drawing/2014/main" id="{57089EE3-B4A5-885F-EFE4-729784C5C22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048250" y="2366962"/>
            <a:ext cx="3448636" cy="3119438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AI Revolution in Analytics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Augmented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Microsoft Power BI</a:t>
            </a:r>
            <a:r>
              <a:t>: AI suggests optimal visualizations</a:t>
            </a:r>
          </a:p>
          <a:p>
            <a:pPr lvl="0"/>
            <a:r>
              <a:rPr b="1"/>
              <a:t>Pattern detection</a:t>
            </a:r>
            <a:r>
              <a:t>: Automatic outlier identification</a:t>
            </a:r>
          </a:p>
          <a:p>
            <a:pPr lvl="0"/>
            <a:r>
              <a:rPr b="1"/>
              <a:t>Natural language</a:t>
            </a:r>
            <a:r>
              <a:t>: AI explains key findings</a:t>
            </a:r>
          </a:p>
          <a:p>
            <a:pPr lvl="0"/>
            <a:r>
              <a:rPr b="1"/>
              <a:t>Data storytelling</a:t>
            </a:r>
            <a:r>
              <a:t>: Interactive narratives adapt to users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Common Pitfalls to Avoid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Analytical Traps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Correlation ≠ Causation</a:t>
            </a:r>
            <a:r>
              <a:t>: Alternative explanations matter</a:t>
            </a:r>
          </a:p>
          <a:p>
            <a:pPr marL="0" lvl="0" indent="0">
              <a:buNone/>
            </a:pPr>
            <a:r>
              <a:rPr b="1"/>
              <a:t>Survivorship bias</a:t>
            </a:r>
            <a:r>
              <a:t>: Don’t ignore failures</a:t>
            </a:r>
          </a:p>
          <a:p>
            <a:pPr marL="0" lvl="0" indent="0">
              <a:buNone/>
            </a:pPr>
            <a:r>
              <a:rPr b="1"/>
              <a:t>Cherry-picking</a:t>
            </a:r>
            <a:r>
              <a:t>: Examine all relevant data</a:t>
            </a:r>
          </a:p>
          <a:p>
            <a:pPr marL="0" lvl="0" indent="0">
              <a:buNone/>
            </a:pPr>
            <a:r>
              <a:rPr b="1"/>
              <a:t>Misleading visuals</a:t>
            </a:r>
            <a:r>
              <a:t>: Truncated axes distort reality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Ethical Visualization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Responsibility of Clarity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00" lvl="0" indent="0">
              <a:buNone/>
            </a:pPr>
            <a:r>
              <a:rPr sz="2000" b="1"/>
              <a:t>“With great visualization power comes great responsibility”</a:t>
            </a:r>
          </a:p>
          <a:p>
            <a:pPr lvl="0"/>
            <a:r>
              <a:rPr b="1"/>
              <a:t>Transparency</a:t>
            </a:r>
            <a:r>
              <a:t>: Document methods and limitations</a:t>
            </a:r>
          </a:p>
          <a:p>
            <a:pPr lvl="0"/>
            <a:r>
              <a:rPr b="1"/>
              <a:t>Accuracy</a:t>
            </a:r>
            <a:r>
              <a:t>: Avoid misleading scales and contexts</a:t>
            </a:r>
          </a:p>
          <a:p>
            <a:pPr lvl="0"/>
            <a:r>
              <a:rPr b="1"/>
              <a:t>Reproducibility</a:t>
            </a:r>
            <a:r>
              <a:t>: Enable others to verify findings</a:t>
            </a:r>
          </a:p>
          <a:p>
            <a:pPr lvl="0"/>
            <a:r>
              <a:rPr b="1"/>
              <a:t>Integrity</a:t>
            </a:r>
            <a:r>
              <a:t>: Present truth, not preferred narratives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Data to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Visual analysis</a:t>
            </a:r>
            <a:r>
              <a:t> reveals patterns invisible in raw numbers</a:t>
            </a:r>
          </a:p>
          <a:p>
            <a:pPr lvl="0"/>
            <a:r>
              <a:rPr b="1"/>
              <a:t>Multiple measures</a:t>
            </a:r>
            <a:r>
              <a:t> provide complete understanding</a:t>
            </a:r>
          </a:p>
          <a:p>
            <a:pPr lvl="0"/>
            <a:r>
              <a:rPr b="1"/>
              <a:t>Chart choice</a:t>
            </a:r>
            <a:r>
              <a:t> determines message effectiveness</a:t>
            </a:r>
          </a:p>
          <a:p>
            <a:pPr lvl="0"/>
            <a:r>
              <a:rPr b="1"/>
              <a:t>Outliers often contain</a:t>
            </a:r>
            <a:r>
              <a:t> the most valuable insights</a:t>
            </a:r>
          </a:p>
          <a:p>
            <a:pPr lvl="0"/>
            <a:r>
              <a:rPr b="1"/>
              <a:t>Ethical presentation</a:t>
            </a:r>
            <a:r>
              <a:t> builds trust and credibility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March 2024: The Mysterious Sales Spike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Sarah’s Tuesday Morning Discovery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8:47 AM</a:t>
            </a:r>
            <a:r>
              <a:t>: Email arrives - “Q1 Sales Dashboard - Something’s Wrong”</a:t>
            </a:r>
          </a:p>
          <a:p>
            <a:pPr lvl="0"/>
            <a:r>
              <a:rPr b="1"/>
              <a:t>Typical daily revenue</a:t>
            </a:r>
            <a:r>
              <a:t>: $90,000</a:t>
            </a:r>
          </a:p>
          <a:p>
            <a:pPr lvl="0"/>
            <a:r>
              <a:rPr b="1"/>
              <a:t>February anomaly</a:t>
            </a:r>
            <a:r>
              <a:t>: $847,000 in one day</a:t>
            </a:r>
          </a:p>
          <a:p>
            <a:pPr lvl="0"/>
            <a:r>
              <a:rPr b="1"/>
              <a:t>The question</a:t>
            </a:r>
            <a:r>
              <a:t>: Data error or unprecedented success?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Power of Visual Detection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Numbers Alone Aren’t Enough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Raw data</a:t>
            </a:r>
            <a:r>
              <a:t>: Overwhelming and meaningless</a:t>
            </a:r>
          </a:p>
          <a:p>
            <a:pPr lvl="0"/>
            <a:r>
              <a:rPr b="1"/>
              <a:t>Visual analysis</a:t>
            </a:r>
            <a:r>
              <a:t>: Immediate pattern recognition</a:t>
            </a:r>
          </a:p>
          <a:p>
            <a:pPr lvl="0"/>
            <a:r>
              <a:rPr b="1"/>
              <a:t>Sarah’s discovery</a:t>
            </a:r>
            <a:r>
              <a:t>: Viral social media mention drove massive traffic</a:t>
            </a:r>
          </a:p>
          <a:p>
            <a:pPr lvl="0"/>
            <a:r>
              <a:rPr b="1"/>
              <a:t>Result</a:t>
            </a:r>
            <a:r>
              <a:t>: Complete marketing strategy overhaul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Transformation Challenge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Data Chaos to Business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Organizations with effective visualization</a:t>
            </a:r>
            <a:r>
              <a:t>: 28% faster information discovery</a:t>
            </a:r>
          </a:p>
          <a:p>
            <a:pPr lvl="0"/>
            <a:r>
              <a:rPr b="1"/>
              <a:t>The gap</a:t>
            </a:r>
            <a:r>
              <a:t>: Many professionals struggle with basic analysis</a:t>
            </a:r>
          </a:p>
          <a:p>
            <a:pPr lvl="0"/>
            <a:r>
              <a:rPr b="1"/>
              <a:t>The opportunity</a:t>
            </a:r>
            <a:r>
              <a:t>: Transform spreadsheets into compelling stories</a:t>
            </a:r>
          </a:p>
          <a:p>
            <a:pPr lvl="0"/>
            <a:r>
              <a:rPr b="1"/>
              <a:t>The skill</a:t>
            </a:r>
            <a:r>
              <a:t>: Converting confusion into clarity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704</Words>
  <Application>Microsoft Office PowerPoint</Application>
  <PresentationFormat>Widescreen</PresentationFormat>
  <Paragraphs>108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Aptos</vt:lpstr>
      <vt:lpstr>Aptos Display</vt:lpstr>
      <vt:lpstr>Arial</vt:lpstr>
      <vt:lpstr>Office Theme</vt:lpstr>
      <vt:lpstr>Video and slides to accompany</vt:lpstr>
      <vt:lpstr>Chapter 5: Introduction to Data Analysis and Visualization</vt:lpstr>
      <vt:lpstr>The $847,000 Mystery That Changed Everything</vt:lpstr>
      <vt:lpstr>March 2024: The Mysterious Sales Spike</vt:lpstr>
      <vt:lpstr>Sarah’s Tuesday Morning Discovery</vt:lpstr>
      <vt:lpstr>The Power of Visual Detection</vt:lpstr>
      <vt:lpstr>Why Numbers Alone Aren’t Enough</vt:lpstr>
      <vt:lpstr>The Transformation Challenge</vt:lpstr>
      <vt:lpstr>From Data Chaos to Business Intelligence</vt:lpstr>
      <vt:lpstr>Descriptive Statistics: The Foundation</vt:lpstr>
      <vt:lpstr>Understanding What’s Typical</vt:lpstr>
      <vt:lpstr>The Netflix Example</vt:lpstr>
      <vt:lpstr>Mean vs Median in Action</vt:lpstr>
      <vt:lpstr>Frequency Distributions</vt:lpstr>
      <vt:lpstr>Discovering Hidden Patterns</vt:lpstr>
      <vt:lpstr>Measures of Variability</vt:lpstr>
      <vt:lpstr>Understanding the Spread</vt:lpstr>
      <vt:lpstr>Bar Charts: The Workhorses</vt:lpstr>
      <vt:lpstr>When and Why They Work</vt:lpstr>
      <vt:lpstr>Line Charts: Revealing Time Trends</vt:lpstr>
      <vt:lpstr>The Power of Temporal Visualization</vt:lpstr>
      <vt:lpstr>Scatter Plots: Exploring Relationships</vt:lpstr>
      <vt:lpstr>Correlation vs Causation</vt:lpstr>
      <vt:lpstr>Advanced Chart Selection</vt:lpstr>
      <vt:lpstr>Matching Visualization to Purpose</vt:lpstr>
      <vt:lpstr>Outlier Detection: Finding the Exceptions</vt:lpstr>
      <vt:lpstr>Where the Real Insights Hide</vt:lpstr>
      <vt:lpstr>Real-World Applications</vt:lpstr>
      <vt:lpstr>Data Analysis Across Industries</vt:lpstr>
      <vt:lpstr>The AI Revolution in Analytics</vt:lpstr>
      <vt:lpstr>Augmented Intelligence</vt:lpstr>
      <vt:lpstr>Common Pitfalls to Avoid</vt:lpstr>
      <vt:lpstr>The Analytical Traps</vt:lpstr>
      <vt:lpstr>Ethical Visualization</vt:lpstr>
      <vt:lpstr>The Responsibility of Clarity</vt:lpstr>
      <vt:lpstr>Key Takeaways</vt:lpstr>
      <vt:lpstr>From Data to Decisions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2026-01-04T02:56:38Z</dcterms:created>
  <dcterms:modified xsi:type="dcterms:W3CDTF">2026-01-04T03:19:09Z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