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modSld">
      <pc:chgData name="Kim Seefeld" userId="9280da10541980ae" providerId="LiveId" clId="{D8449322-6F1D-49C5-868C-1ACCF9F0A711}" dt="2026-01-04T19:51:23.639" v="1" actId="207"/>
      <pc:docMkLst>
        <pc:docMk/>
      </pc:docMkLst>
      <pc:sldChg chg="modSp mod">
        <pc:chgData name="Kim Seefeld" userId="9280da10541980ae" providerId="LiveId" clId="{D8449322-6F1D-49C5-868C-1ACCF9F0A711}" dt="2026-01-04T19:51:23.639" v="1" actId="207"/>
        <pc:sldMkLst>
          <pc:docMk/>
          <pc:sldMk cId="0" sldId="289"/>
        </pc:sldMkLst>
        <pc:spChg chg="mod">
          <ac:chgData name="Kim Seefeld" userId="9280da10541980ae" providerId="LiveId" clId="{D8449322-6F1D-49C5-868C-1ACCF9F0A711}" dt="2026-01-04T19:51:23.639" v="1" actId="207"/>
          <ac:spMkLst>
            <pc:docMk/>
            <pc:sldMk cId="0" sldId="289"/>
            <ac:spMk id="3" creationId="{8F85219F-0575-3128-6942-FCD8590E31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Stage 1: Data Collection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 That Determines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Traditional sources</a:t>
            </a:r>
            <a:r>
              <a:t>: Databases, spreadsheets</a:t>
            </a:r>
          </a:p>
          <a:p>
            <a:pPr lvl="0"/>
            <a:r>
              <a:rPr b="1"/>
              <a:t>Modern sources</a:t>
            </a:r>
            <a:r>
              <a:t>: Social media, sensors, documents</a:t>
            </a:r>
          </a:p>
          <a:p>
            <a:pPr lvl="0"/>
            <a:r>
              <a:rPr b="1"/>
              <a:t>Quality decisions here</a:t>
            </a:r>
            <a:r>
              <a:t> affect entire lifecycle</a:t>
            </a:r>
          </a:p>
          <a:p>
            <a:pPr lvl="0"/>
            <a:r>
              <a:rPr b="1"/>
              <a:t>Garbage in, garbage out</a:t>
            </a:r>
            <a:r>
              <a:t> principle applies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Stage 2: Data Cleaning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Hidden 60-80% of Every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Identifying and correcting</a:t>
            </a:r>
            <a:r>
              <a:t> errors</a:t>
            </a:r>
          </a:p>
          <a:p>
            <a:pPr lvl="0"/>
            <a:r>
              <a:rPr b="1"/>
              <a:t>Handling missing values</a:t>
            </a:r>
            <a:r>
              <a:t> appropriately</a:t>
            </a:r>
          </a:p>
          <a:p>
            <a:pPr lvl="0"/>
            <a:r>
              <a:rPr b="1"/>
              <a:t>Removing duplicates</a:t>
            </a:r>
            <a:r>
              <a:t> and standardizing formats</a:t>
            </a:r>
          </a:p>
          <a:p>
            <a:pPr lvl="0"/>
            <a:r>
              <a:rPr b="1"/>
              <a:t>Most time-consuming</a:t>
            </a:r>
            <a:r>
              <a:t> but least glamorous stage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Stage 3: Data Analysis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Clean Data to Insights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Descriptive statistics</a:t>
            </a:r>
            <a:r>
              <a:t> to </a:t>
            </a:r>
            <a:r>
              <a:rPr b="1"/>
              <a:t>machine learning</a:t>
            </a:r>
          </a:p>
          <a:p>
            <a:pPr lvl="0"/>
            <a:r>
              <a:rPr b="1"/>
              <a:t>Understanding capabilities</a:t>
            </a:r>
            <a:r>
              <a:t> and </a:t>
            </a:r>
            <a:r>
              <a:rPr b="1"/>
              <a:t>limitations</a:t>
            </a:r>
          </a:p>
          <a:p>
            <a:pPr lvl="0"/>
            <a:r>
              <a:rPr b="1"/>
              <a:t>Pattern recognition</a:t>
            </a:r>
            <a:r>
              <a:t> and </a:t>
            </a:r>
            <a:r>
              <a:rPr b="1"/>
              <a:t>question answering</a:t>
            </a:r>
          </a:p>
          <a:p>
            <a:pPr lvl="0"/>
            <a:r>
              <a:rPr b="1"/>
              <a:t>Technical skills</a:t>
            </a:r>
            <a:r>
              <a:t> meet </a:t>
            </a:r>
            <a:r>
              <a:rPr b="1"/>
              <a:t>business context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Stage 4: Data Communication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Where Technical Work Becomes Business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Visualizations, reports, dashboards</a:t>
            </a:r>
          </a:p>
          <a:p>
            <a:pPr lvl="0"/>
            <a:r>
              <a:rPr b="1"/>
              <a:t>Accessible and actionable</a:t>
            </a:r>
            <a:r>
              <a:t> for intended audience</a:t>
            </a:r>
          </a:p>
          <a:p>
            <a:pPr lvl="0"/>
            <a:r>
              <a:rPr b="1"/>
              <a:t>Same results, different presentations</a:t>
            </a:r>
            <a:r>
              <a:t> for different stakeholders</a:t>
            </a:r>
          </a:p>
          <a:p>
            <a:pPr lvl="0"/>
            <a:r>
              <a:rPr b="1"/>
              <a:t>Understanding your audience</a:t>
            </a:r>
            <a:r>
              <a:t> as much as your data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Spiral Reality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Data Projects Take Longer Than Expected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Analysis reveals</a:t>
            </a:r>
            <a:r>
              <a:t> cleaning needs</a:t>
            </a:r>
          </a:p>
          <a:p>
            <a:pPr lvl="0"/>
            <a:r>
              <a:rPr b="1"/>
              <a:t>Communication requires</a:t>
            </a:r>
            <a:r>
              <a:t> additional analysis</a:t>
            </a:r>
          </a:p>
          <a:p>
            <a:pPr lvl="0"/>
            <a:r>
              <a:rPr b="1"/>
              <a:t>New requirements</a:t>
            </a:r>
            <a:r>
              <a:t> emerge during process</a:t>
            </a:r>
          </a:p>
          <a:p>
            <a:pPr lvl="0"/>
            <a:r>
              <a:rPr b="1"/>
              <a:t>Iterative cycles</a:t>
            </a:r>
            <a:r>
              <a:t> rather than linear progression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2: The Data Lifecycle and Quality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Data Quality Rogues Gallery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Five Villains That Destroy Data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Missing values</a:t>
            </a:r>
            <a:r>
              <a:t> - Random vs. systematic patterns</a:t>
            </a:r>
          </a:p>
          <a:p>
            <a:pPr lvl="0"/>
            <a:r>
              <a:rPr b="1"/>
              <a:t>Duplicate records</a:t>
            </a:r>
            <a:r>
              <a:t> - “John Smith” vs. “J. Smith”</a:t>
            </a:r>
          </a:p>
          <a:p>
            <a:pPr lvl="0"/>
            <a:r>
              <a:rPr b="1"/>
              <a:t>Inconsistencies</a:t>
            </a:r>
            <a:r>
              <a:t> - Pounds vs. kilograms, M/F vs. Male/Female</a:t>
            </a:r>
          </a:p>
          <a:p>
            <a:pPr lvl="0"/>
            <a:r>
              <a:rPr b="1"/>
              <a:t>Accuracy problems</a:t>
            </a:r>
            <a:r>
              <a:t> - Present but wrong information</a:t>
            </a:r>
          </a:p>
          <a:p>
            <a:pPr lvl="0"/>
            <a:r>
              <a:rPr b="1"/>
              <a:t>Format variations</a:t>
            </a:r>
            <a:r>
              <a:t> - Different systems, different standards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Customer Survey Trap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Missing Data Tells a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Random skipping</a:t>
            </a:r>
            <a:r>
              <a:t>: No bias in results</a:t>
            </a:r>
          </a:p>
          <a:p>
            <a:pPr marL="0" lvl="0" indent="0">
              <a:buNone/>
            </a:pPr>
            <a:r>
              <a:rPr b="1"/>
              <a:t>Systematic abandonment</a:t>
            </a:r>
            <a:r>
              <a:t>: Dissatisfied customers quit early</a:t>
            </a:r>
          </a:p>
          <a:p>
            <a:pPr marL="0" lvl="0" indent="0">
              <a:buNone/>
            </a:pPr>
            <a:r>
              <a:rPr b="1"/>
              <a:t>Result</a:t>
            </a:r>
            <a:r>
              <a:t>: Satisfaction scores </a:t>
            </a:r>
            <a:r>
              <a:rPr b="1"/>
              <a:t>artificially inflated</a:t>
            </a:r>
          </a:p>
          <a:p>
            <a:pPr marL="0" lvl="0" indent="0">
              <a:buNone/>
            </a:pPr>
            <a:r>
              <a:rPr b="1"/>
              <a:t>Lesson</a:t>
            </a:r>
            <a:r>
              <a:t>: </a:t>
            </a:r>
            <a:r>
              <a:rPr b="1"/>
              <a:t>Why</a:t>
            </a:r>
            <a:r>
              <a:t> data is missing matters more than </a:t>
            </a:r>
            <a:r>
              <a:rPr b="1"/>
              <a:t>how much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Ripple Effect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Data Problems Multiply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Analytical errors</a:t>
            </a:r>
            <a:r>
              <a:t> propagate through models</a:t>
            </a:r>
          </a:p>
          <a:p>
            <a:pPr lvl="0"/>
            <a:r>
              <a:rPr b="1"/>
              <a:t>Biased training data</a:t>
            </a:r>
            <a:r>
              <a:t> creates discriminatory AI</a:t>
            </a:r>
          </a:p>
          <a:p>
            <a:pPr lvl="0"/>
            <a:r>
              <a:rPr b="1"/>
              <a:t>Stakeholder trust</a:t>
            </a:r>
            <a:r>
              <a:t> erodes over time</a:t>
            </a:r>
          </a:p>
          <a:p>
            <a:pPr lvl="0"/>
            <a:r>
              <a:rPr b="1"/>
              <a:t>Manual workarounds</a:t>
            </a:r>
            <a:r>
              <a:t> become permanent inefficiencies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Data Cleaning: Art Meets Science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Systematic Approaches to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Profiling and assessment</a:t>
            </a:r>
            <a:r>
              <a:t> - Understand problems first</a:t>
            </a:r>
          </a:p>
          <a:p>
            <a:pPr lvl="0"/>
            <a:r>
              <a:rPr b="1"/>
              <a:t>Standardization</a:t>
            </a:r>
            <a:r>
              <a:t> - Consistent formats and conventions</a:t>
            </a:r>
          </a:p>
          <a:p>
            <a:pPr lvl="0"/>
            <a:r>
              <a:rPr b="1"/>
              <a:t>Missing value treatment</a:t>
            </a:r>
            <a:r>
              <a:t> - Delete, impute, or flag</a:t>
            </a:r>
          </a:p>
          <a:p>
            <a:pPr lvl="0"/>
            <a:r>
              <a:rPr b="1"/>
              <a:t>Duplicate detection</a:t>
            </a:r>
            <a:r>
              <a:t> - Probabilistic matching algorithms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Metadata: Data About Data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 of Quality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Descriptive metadata</a:t>
            </a:r>
            <a:r>
              <a:t> - Field definitions and business rules</a:t>
            </a:r>
          </a:p>
          <a:p>
            <a:pPr lvl="0"/>
            <a:r>
              <a:rPr b="1"/>
              <a:t>Lineage metadata</a:t>
            </a:r>
            <a:r>
              <a:t> - Data flow and transformations</a:t>
            </a:r>
          </a:p>
          <a:p>
            <a:pPr lvl="0"/>
            <a:r>
              <a:rPr b="1"/>
              <a:t>Quality metadata</a:t>
            </a:r>
            <a:r>
              <a:t> - Assessment results and cleaning history</a:t>
            </a:r>
          </a:p>
          <a:p>
            <a:pPr lvl="0"/>
            <a:r>
              <a:rPr b="1"/>
              <a:t>Without metadata</a:t>
            </a:r>
            <a:r>
              <a:t>, data is nearly useless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COVID Chaos to Data Excellence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How poor data quality costs organizations $12.9 million annually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Sustainable Quality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Ad Hoc Cleaning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Automated monitoring</a:t>
            </a:r>
            <a:r>
              <a:t> - Continuous quality assessment</a:t>
            </a:r>
          </a:p>
          <a:p>
            <a:pPr lvl="0"/>
            <a:r>
              <a:rPr b="1"/>
              <a:t>Quality scorecards</a:t>
            </a:r>
            <a:r>
              <a:t> - Standardized metrics and dashboards</a:t>
            </a:r>
          </a:p>
          <a:p>
            <a:pPr lvl="0"/>
            <a:r>
              <a:rPr b="1"/>
              <a:t>Governance programs</a:t>
            </a:r>
            <a:r>
              <a:t> - Roles, policies, and processes</a:t>
            </a:r>
          </a:p>
          <a:p>
            <a:pPr lvl="0"/>
            <a:r>
              <a:rPr b="1"/>
              <a:t>Prevention</a:t>
            </a:r>
            <a:r>
              <a:t> better than </a:t>
            </a:r>
            <a:r>
              <a:rPr b="1"/>
              <a:t>cure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Stakes Are Real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Data Quality Matters More Than Ever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00" lvl="0" indent="0">
              <a:buNone/>
            </a:pPr>
            <a:r>
              <a:rPr sz="2000" b="1" dirty="0">
                <a:solidFill>
                  <a:schemeClr val="accent4"/>
                </a:solidFill>
              </a:rPr>
              <a:t>“Data quality determines whether AI helps or harms, whether decisions succeed or fail, whether organizations thrive or struggle”</a:t>
            </a:r>
            <a:endParaRPr lang="en-US" sz="2000" b="1" dirty="0">
              <a:solidFill>
                <a:schemeClr val="accent4"/>
              </a:solidFill>
            </a:endParaRPr>
          </a:p>
          <a:p>
            <a:pPr marL="1270000" lvl="0" indent="0">
              <a:buNone/>
            </a:pPr>
            <a:endParaRPr sz="2000" b="1" dirty="0"/>
          </a:p>
          <a:p>
            <a:pPr lvl="0"/>
            <a:r>
              <a:rPr b="1" dirty="0"/>
              <a:t>AI amplifies</a:t>
            </a:r>
            <a:r>
              <a:rPr dirty="0"/>
              <a:t> data quality problems</a:t>
            </a:r>
          </a:p>
          <a:p>
            <a:pPr lvl="0"/>
            <a:r>
              <a:rPr b="1" dirty="0"/>
              <a:t>Digital transformation</a:t>
            </a:r>
            <a:r>
              <a:rPr dirty="0"/>
              <a:t> depends on reliable data</a:t>
            </a:r>
          </a:p>
          <a:p>
            <a:pPr lvl="0"/>
            <a:r>
              <a:rPr b="1" dirty="0"/>
              <a:t>Competitive advantage</a:t>
            </a:r>
            <a:r>
              <a:rPr dirty="0"/>
              <a:t> through data excellence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March 2020: The COVID Data Crisis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Bad Data Meets Global Emergency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Different countries used </a:t>
            </a:r>
            <a:r>
              <a:rPr b="1"/>
              <a:t>different testing criteria</a:t>
            </a:r>
          </a:p>
          <a:p>
            <a:pPr lvl="0"/>
            <a:r>
              <a:rPr b="1"/>
              <a:t>Inconsistent data formats</a:t>
            </a:r>
            <a:r>
              <a:t> across regions</a:t>
            </a:r>
          </a:p>
          <a:p>
            <a:pPr lvl="0"/>
            <a:r>
              <a:t>Impossible to </a:t>
            </a:r>
            <a:r>
              <a:rPr b="1"/>
              <a:t>compare trends</a:t>
            </a:r>
            <a:r>
              <a:t> globally</a:t>
            </a:r>
          </a:p>
          <a:p>
            <a:pPr lvl="0"/>
            <a:r>
              <a:t>Critical decisions based on </a:t>
            </a:r>
            <a:r>
              <a:rPr b="1"/>
              <a:t>unreliable information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$12.9 Million Problem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Hidden Cost of Poor Data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Average annual cost</a:t>
            </a:r>
            <a:r>
              <a:t> per organization: $12.9 million</a:t>
            </a:r>
          </a:p>
          <a:p>
            <a:pPr lvl="0"/>
            <a:r>
              <a:rPr b="1"/>
              <a:t>60-80% of analysis time</a:t>
            </a:r>
            <a:r>
              <a:t> spent on data cleaning</a:t>
            </a:r>
          </a:p>
          <a:p>
            <a:pPr lvl="0"/>
            <a:r>
              <a:rPr b="1"/>
              <a:t>20-30% of employee time</a:t>
            </a:r>
            <a:r>
              <a:t> wasted on data problems</a:t>
            </a:r>
          </a:p>
          <a:p>
            <a:pPr lvl="0"/>
            <a:r>
              <a:rPr b="1"/>
              <a:t>Decision delays</a:t>
            </a:r>
            <a:r>
              <a:t> and </a:t>
            </a:r>
            <a:r>
              <a:rPr b="1"/>
              <a:t>analytical errors</a:t>
            </a:r>
            <a:r>
              <a:t> compound costs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Four-Stage Data Lifecycle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Every Data Journey Follows This Path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Collection</a:t>
            </a:r>
            <a:r>
              <a:t> - Gathering raw information from sources</a:t>
            </a:r>
          </a:p>
          <a:p>
            <a:pPr marL="457200" lvl="0" indent="-457200">
              <a:buAutoNum type="arabicPeriod"/>
            </a:pPr>
            <a:r>
              <a:rPr b="1"/>
              <a:t>Cleaning</a:t>
            </a:r>
            <a:r>
              <a:t> - Transforming data for analysis</a:t>
            </a:r>
          </a:p>
          <a:p>
            <a:pPr marL="457200" lvl="0" indent="-457200">
              <a:buAutoNum type="arabicPeriod"/>
            </a:pPr>
            <a:r>
              <a:rPr b="1"/>
              <a:t>Analysis</a:t>
            </a:r>
            <a:r>
              <a:t> - Extracting insights and patterns</a:t>
            </a:r>
          </a:p>
          <a:p>
            <a:pPr marL="457200" lvl="0" indent="-457200">
              <a:buAutoNum type="arabicPeriod"/>
            </a:pPr>
            <a:r>
              <a:rPr b="1"/>
              <a:t>Communication</a:t>
            </a:r>
            <a:r>
              <a:t> - Translating results for decisions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603</Words>
  <Application>Microsoft Office PowerPoint</Application>
  <PresentationFormat>Widescreen</PresentationFormat>
  <Paragraphs>96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Aptos Display</vt:lpstr>
      <vt:lpstr>Arial</vt:lpstr>
      <vt:lpstr>Office Theme</vt:lpstr>
      <vt:lpstr>Video and slides to accompany</vt:lpstr>
      <vt:lpstr>Chapter 2: The Data Lifecycle and Quality</vt:lpstr>
      <vt:lpstr>From COVID Chaos to Data Excellence</vt:lpstr>
      <vt:lpstr>March 2020: The COVID Data Crisis</vt:lpstr>
      <vt:lpstr>When Bad Data Meets Global Emergency</vt:lpstr>
      <vt:lpstr>The $12.9 Million Problem</vt:lpstr>
      <vt:lpstr>The Hidden Cost of Poor Data Quality</vt:lpstr>
      <vt:lpstr>The Four-Stage Data Lifecycle</vt:lpstr>
      <vt:lpstr>Every Data Journey Follows This Path</vt:lpstr>
      <vt:lpstr>Stage 1: Data Collection</vt:lpstr>
      <vt:lpstr>The Foundation That Determines Everything</vt:lpstr>
      <vt:lpstr>Stage 2: Data Cleaning</vt:lpstr>
      <vt:lpstr>The Hidden 60-80% of Every Project</vt:lpstr>
      <vt:lpstr>Stage 3: Data Analysis</vt:lpstr>
      <vt:lpstr>From Clean Data to Insights</vt:lpstr>
      <vt:lpstr>Stage 4: Data Communication</vt:lpstr>
      <vt:lpstr>Where Technical Work Becomes Business Value</vt:lpstr>
      <vt:lpstr>The Spiral Reality</vt:lpstr>
      <vt:lpstr>Why Data Projects Take Longer Than Expected</vt:lpstr>
      <vt:lpstr>The Data Quality Rogues Gallery</vt:lpstr>
      <vt:lpstr>Five Villains That Destroy Data Value</vt:lpstr>
      <vt:lpstr>The Customer Survey Trap</vt:lpstr>
      <vt:lpstr>When Missing Data Tells a Story</vt:lpstr>
      <vt:lpstr>The Ripple Effect</vt:lpstr>
      <vt:lpstr>How Data Problems Multiply</vt:lpstr>
      <vt:lpstr>Data Cleaning: Art Meets Science</vt:lpstr>
      <vt:lpstr>Systematic Approaches to Quality</vt:lpstr>
      <vt:lpstr>Metadata: Data About Data</vt:lpstr>
      <vt:lpstr>The Foundation of Quality Management</vt:lpstr>
      <vt:lpstr>Building Sustainable Quality</vt:lpstr>
      <vt:lpstr>Beyond Ad Hoc Cleaning</vt:lpstr>
      <vt:lpstr>The Stakes Are Real</vt:lpstr>
      <vt:lpstr>Why Data Quality Matters More Than Ever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2026-01-04T19:18:50Z</dcterms:created>
  <dcterms:modified xsi:type="dcterms:W3CDTF">2026-01-04T19:51:25Z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