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841E52-78CD-4EF0-BD17-BC5C9822C84F}" v="4" dt="2026-01-04T01:40:28.4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9" autoAdjust="0"/>
    <p:restoredTop sz="94660"/>
  </p:normalViewPr>
  <p:slideViewPr>
    <p:cSldViewPr snapToGrid="0">
      <p:cViewPr varScale="1">
        <p:scale>
          <a:sx n="35" d="100"/>
          <a:sy n="35" d="100"/>
        </p:scale>
        <p:origin x="84" y="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undo custSel addSld delSld modSld">
      <pc:chgData name="Kim Seefeld" userId="9280da10541980ae" providerId="LiveId" clId="{D8449322-6F1D-49C5-868C-1ACCF9F0A711}" dt="2026-01-04T01:56:55.233" v="26" actId="47"/>
      <pc:docMkLst>
        <pc:docMk/>
      </pc:docMkLst>
      <pc:sldChg chg="del">
        <pc:chgData name="Kim Seefeld" userId="9280da10541980ae" providerId="LiveId" clId="{D8449322-6F1D-49C5-868C-1ACCF9F0A711}" dt="2026-01-04T01:40:29.828" v="21" actId="47"/>
        <pc:sldMkLst>
          <pc:docMk/>
          <pc:sldMk cId="0" sldId="256"/>
        </pc:sldMkLst>
      </pc:sldChg>
      <pc:sldChg chg="del">
        <pc:chgData name="Kim Seefeld" userId="9280da10541980ae" providerId="LiveId" clId="{D8449322-6F1D-49C5-868C-1ACCF9F0A711}" dt="2026-01-04T01:40:31.270" v="22" actId="47"/>
        <pc:sldMkLst>
          <pc:docMk/>
          <pc:sldMk cId="0" sldId="257"/>
        </pc:sldMkLst>
      </pc:sldChg>
      <pc:sldChg chg="addSp modSp mod">
        <pc:chgData name="Kim Seefeld" userId="9280da10541980ae" providerId="LiveId" clId="{D8449322-6F1D-49C5-868C-1ACCF9F0A711}" dt="2026-01-04T01:35:27.708" v="2" actId="14100"/>
        <pc:sldMkLst>
          <pc:docMk/>
          <pc:sldMk cId="0" sldId="259"/>
        </pc:sldMkLst>
        <pc:picChg chg="add mod">
          <ac:chgData name="Kim Seefeld" userId="9280da10541980ae" providerId="LiveId" clId="{D8449322-6F1D-49C5-868C-1ACCF9F0A711}" dt="2026-01-04T01:35:27.708" v="2" actId="14100"/>
          <ac:picMkLst>
            <pc:docMk/>
            <pc:sldMk cId="0" sldId="259"/>
            <ac:picMk id="4" creationId="{CC5C9945-FB44-CF5F-F89B-5FCA2A5F1C43}"/>
          </ac:picMkLst>
        </pc:picChg>
      </pc:sldChg>
      <pc:sldChg chg="addSp modSp mod">
        <pc:chgData name="Kim Seefeld" userId="9280da10541980ae" providerId="LiveId" clId="{D8449322-6F1D-49C5-868C-1ACCF9F0A711}" dt="2026-01-04T01:36:35.292" v="9" actId="1076"/>
        <pc:sldMkLst>
          <pc:docMk/>
          <pc:sldMk cId="0" sldId="268"/>
        </pc:sldMkLst>
        <pc:spChg chg="mod">
          <ac:chgData name="Kim Seefeld" userId="9280da10541980ae" providerId="LiveId" clId="{D8449322-6F1D-49C5-868C-1ACCF9F0A711}" dt="2026-01-04T01:36:30.964" v="7" actId="1076"/>
          <ac:spMkLst>
            <pc:docMk/>
            <pc:sldMk cId="0" sldId="268"/>
            <ac:spMk id="2" creationId="{A9615B42-1BD9-3D59-C78E-13DDE1C4763D}"/>
          </ac:spMkLst>
        </pc:spChg>
        <pc:picChg chg="add mod">
          <ac:chgData name="Kim Seefeld" userId="9280da10541980ae" providerId="LiveId" clId="{D8449322-6F1D-49C5-868C-1ACCF9F0A711}" dt="2026-01-04T01:36:35.292" v="9" actId="1076"/>
          <ac:picMkLst>
            <pc:docMk/>
            <pc:sldMk cId="0" sldId="268"/>
            <ac:picMk id="3" creationId="{60DCB6A5-0910-810F-A25A-0F0AF235DE21}"/>
          </ac:picMkLst>
        </pc:picChg>
      </pc:sldChg>
      <pc:sldChg chg="addSp modSp mod">
        <pc:chgData name="Kim Seefeld" userId="9280da10541980ae" providerId="LiveId" clId="{D8449322-6F1D-49C5-868C-1ACCF9F0A711}" dt="2026-01-04T01:37:32.855" v="19" actId="1076"/>
        <pc:sldMkLst>
          <pc:docMk/>
          <pc:sldMk cId="0" sldId="278"/>
        </pc:sldMkLst>
        <pc:spChg chg="mod">
          <ac:chgData name="Kim Seefeld" userId="9280da10541980ae" providerId="LiveId" clId="{D8449322-6F1D-49C5-868C-1ACCF9F0A711}" dt="2026-01-04T01:37:32.855" v="19" actId="1076"/>
          <ac:spMkLst>
            <pc:docMk/>
            <pc:sldMk cId="0" sldId="278"/>
            <ac:spMk id="2" creationId="{A9615B42-1BD9-3D59-C78E-13DDE1C4763D}"/>
          </ac:spMkLst>
        </pc:spChg>
        <pc:picChg chg="add mod">
          <ac:chgData name="Kim Seefeld" userId="9280da10541980ae" providerId="LiveId" clId="{D8449322-6F1D-49C5-868C-1ACCF9F0A711}" dt="2026-01-04T01:37:29.869" v="18" actId="14100"/>
          <ac:picMkLst>
            <pc:docMk/>
            <pc:sldMk cId="0" sldId="278"/>
            <ac:picMk id="3" creationId="{7ED86026-41EC-C939-2476-92C08B49F78A}"/>
          </ac:picMkLst>
        </pc:picChg>
      </pc:sldChg>
      <pc:sldChg chg="add">
        <pc:chgData name="Kim Seefeld" userId="9280da10541980ae" providerId="LiveId" clId="{D8449322-6F1D-49C5-868C-1ACCF9F0A711}" dt="2026-01-04T01:40:28.408" v="20"/>
        <pc:sldMkLst>
          <pc:docMk/>
          <pc:sldMk cId="0" sldId="302"/>
        </pc:sldMkLst>
      </pc:sldChg>
      <pc:sldChg chg="new del">
        <pc:chgData name="Kim Seefeld" userId="9280da10541980ae" providerId="LiveId" clId="{D8449322-6F1D-49C5-868C-1ACCF9F0A711}" dt="2026-01-04T01:54:34.556" v="24" actId="47"/>
        <pc:sldMkLst>
          <pc:docMk/>
          <pc:sldMk cId="3227121675" sldId="303"/>
        </pc:sldMkLst>
      </pc:sldChg>
      <pc:sldChg chg="new del">
        <pc:chgData name="Kim Seefeld" userId="9280da10541980ae" providerId="LiveId" clId="{D8449322-6F1D-49C5-868C-1ACCF9F0A711}" dt="2026-01-04T01:56:55.233" v="26" actId="47"/>
        <pc:sldMkLst>
          <pc:docMk/>
          <pc:sldMk cId="3904973231" sldId="30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Understanding AI Tool Categories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Modern AI Landscape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Text Generation</a:t>
            </a:r>
            <a:r>
              <a:t>: ChatGPT, Claude, Gemini - writing, analysis, coding</a:t>
            </a:r>
          </a:p>
          <a:p>
            <a:pPr marL="0" lvl="0" indent="0">
              <a:buNone/>
            </a:pPr>
            <a:r>
              <a:rPr b="1"/>
              <a:t>Image Creation</a:t>
            </a:r>
            <a:r>
              <a:t>: DALL-E, Midjourney, Stable Diffusion - visual content</a:t>
            </a:r>
          </a:p>
          <a:p>
            <a:pPr marL="0" lvl="0" indent="0">
              <a:buNone/>
            </a:pPr>
            <a:r>
              <a:rPr b="1"/>
              <a:t>Code Assistance</a:t>
            </a:r>
            <a:r>
              <a:t>: GitHub Copilot, CodeWhisperer - programming support</a:t>
            </a:r>
          </a:p>
          <a:p>
            <a:pPr marL="0" lvl="0" indent="0">
              <a:buNone/>
            </a:pPr>
            <a:r>
              <a:rPr b="1"/>
              <a:t>Specialized Tools</a:t>
            </a:r>
            <a:r>
              <a:t>: Legal AI, medical AI, financial analysis AI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263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The Anatomy of Effective Prompts</a:t>
            </a:r>
          </a:p>
        </p:txBody>
      </p:sp>
      <p:pic>
        <p:nvPicPr>
          <p:cNvPr id="3" name="Picture" descr="Diagram summarizing key elements of effective AI prompts, including specificity and role-based instructions.&#10;">
            <a:extLst>
              <a:ext uri="{FF2B5EF4-FFF2-40B4-BE49-F238E27FC236}">
                <a16:creationId xmlns:a16="http://schemas.microsoft.com/office/drawing/2014/main" id="{60DCB6A5-0910-810F-A25A-0F0AF235DE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002741" y="2743200"/>
            <a:ext cx="7351059" cy="3299012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Essential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Role Definition</a:t>
            </a:r>
            <a:r>
              <a:t> - Who should the AI be?</a:t>
            </a:r>
          </a:p>
          <a:p>
            <a:pPr marL="457200" lvl="0" indent="-457200">
              <a:buAutoNum type="arabicPeriod"/>
            </a:pPr>
            <a:r>
              <a:rPr b="1"/>
              <a:t>Context Setting</a:t>
            </a:r>
            <a:r>
              <a:t> - What background information is needed?</a:t>
            </a:r>
          </a:p>
          <a:p>
            <a:pPr marL="457200" lvl="0" indent="-457200">
              <a:buAutoNum type="arabicPeriod"/>
            </a:pPr>
            <a:r>
              <a:rPr b="1"/>
              <a:t>Task Specification</a:t>
            </a:r>
            <a:r>
              <a:t> - What exactly should be done?</a:t>
            </a:r>
          </a:p>
          <a:p>
            <a:pPr marL="457200" lvl="0" indent="-457200">
              <a:buAutoNum type="arabicPeriod"/>
            </a:pPr>
            <a:r>
              <a:rPr b="1"/>
              <a:t>Output Formatting</a:t>
            </a:r>
            <a:r>
              <a:t> - How should results be presented?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Role Definition: Setting the Stage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Persona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Weak</a:t>
            </a:r>
            <a:r>
              <a:t>: “Write about marketing strategy”</a:t>
            </a:r>
          </a:p>
          <a:p>
            <a:pPr marL="0" lvl="0" indent="0">
              <a:buNone/>
            </a:pPr>
            <a:r>
              <a:rPr b="1"/>
              <a:t>Strong</a:t>
            </a:r>
            <a:r>
              <a:t>: “You are a senior marketing strategist with 15 years of experience in B2B SaaS companies. You specialize in growth marketing for startups scaling from $1M to $10M ARR.”</a:t>
            </a:r>
          </a:p>
          <a:p>
            <a:pPr marL="0" lvl="0" indent="0">
              <a:buNone/>
            </a:pPr>
            <a:r>
              <a:rPr b="1"/>
              <a:t>Impact</a:t>
            </a:r>
            <a:r>
              <a:t>: Contextual expertise shapes every response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Context Setting: Providing Background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Information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Company context</a:t>
            </a:r>
            <a:r>
              <a:t>: Industry, size, stage, challenges</a:t>
            </a:r>
          </a:p>
          <a:p>
            <a:pPr lvl="0"/>
            <a:r>
              <a:rPr b="1"/>
              <a:t>Audience details</a:t>
            </a:r>
            <a:r>
              <a:t>: Who will consume this output?</a:t>
            </a:r>
          </a:p>
          <a:p>
            <a:pPr lvl="0"/>
            <a:r>
              <a:rPr b="1"/>
              <a:t>Constraints</a:t>
            </a:r>
            <a:r>
              <a:t>: Budget, timeline, regulatory requirements</a:t>
            </a:r>
          </a:p>
          <a:p>
            <a:pPr lvl="0"/>
            <a:r>
              <a:rPr b="1"/>
              <a:t>Success metrics</a:t>
            </a:r>
            <a:r>
              <a:t>: How will results be measured?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Task Specification: Crystal Clear Instructions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Vague to Precise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Vague</a:t>
            </a:r>
            <a:r>
              <a:t>: “Analyze our sales data”</a:t>
            </a:r>
          </a:p>
          <a:p>
            <a:pPr marL="0" lvl="0" indent="0">
              <a:buNone/>
            </a:pPr>
            <a:r>
              <a:rPr b="1"/>
              <a:t>Precise</a:t>
            </a:r>
            <a:r>
              <a:t>: “Analyze Q3 sales data to identify the top 3 factors driving customer churn in our enterprise segment. Focus on accounts &gt;$50K ARR. Provide specific recommendations with implementation timelines.”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Using AI Tools: Prompting and Evaluation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Output Formatting: Structured Results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Making AI Output Actionable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Specify format</a:t>
            </a:r>
            <a:r>
              <a:t>: Bullet points, tables, executive summary</a:t>
            </a:r>
          </a:p>
          <a:p>
            <a:pPr lvl="0"/>
            <a:r>
              <a:rPr b="1"/>
              <a:t>Define length</a:t>
            </a:r>
            <a:r>
              <a:t>: “200 words” vs “comprehensive analysis”</a:t>
            </a:r>
          </a:p>
          <a:p>
            <a:pPr lvl="0"/>
            <a:r>
              <a:rPr b="1"/>
              <a:t>Request structure</a:t>
            </a:r>
            <a:r>
              <a:t>: Introduction, analysis, recommendations, next steps</a:t>
            </a:r>
          </a:p>
          <a:p>
            <a:pPr lvl="0"/>
            <a:r>
              <a:rPr b="1"/>
              <a:t>Include examples</a:t>
            </a:r>
            <a:r>
              <a:t>: Show the AI what good output looks like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2562"/>
            <a:ext cx="10515600" cy="621086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A</a:t>
            </a:r>
            <a:r>
              <a:rPr dirty="0"/>
              <a:t>dvanced Prompting Techniques</a:t>
            </a:r>
          </a:p>
        </p:txBody>
      </p:sp>
      <p:pic>
        <p:nvPicPr>
          <p:cNvPr id="3" name="Picture" descr="Overview of advanced prompting methods such as chain‑of‑thought, few‑shot examples, and iterative refinement.&#10;">
            <a:extLst>
              <a:ext uri="{FF2B5EF4-FFF2-40B4-BE49-F238E27FC236}">
                <a16:creationId xmlns:a16="http://schemas.microsoft.com/office/drawing/2014/main" id="{7ED86026-41EC-C939-2476-92C08B49F78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958351" y="1972235"/>
            <a:ext cx="7422777" cy="4071844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Chain-of-Thought and Multi-Step Reasoning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Basic</a:t>
            </a:r>
            <a:r>
              <a:t>: “Calculate the ROI of our marketing campaign”</a:t>
            </a:r>
          </a:p>
          <a:p>
            <a:pPr marL="0" lvl="0" indent="0">
              <a:buNone/>
            </a:pPr>
            <a:r>
              <a:rPr b="1"/>
              <a:t>Chain-of-Thought</a:t>
            </a:r>
            <a:r>
              <a:t>: “Let’s calculate marketing ROI step by step: 1) First, identify all campaign costs 2) Then, track attributed revenue 3) Finally, calculate ROI and compare to benchmarks. Show your work for each step.”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Iteration Principle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Prompting as Conversation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broad</a:t>
            </a:r>
            <a:r>
              <a:t>, then narrow focus based on results</a:t>
            </a:r>
          </a:p>
          <a:p>
            <a:pPr lvl="0"/>
            <a:r>
              <a:rPr b="1"/>
              <a:t>Build context</a:t>
            </a:r>
            <a:r>
              <a:t> across multiple exchanges</a:t>
            </a:r>
          </a:p>
          <a:p>
            <a:pPr lvl="0"/>
            <a:r>
              <a:rPr b="1"/>
              <a:t>Refine instructions</a:t>
            </a:r>
            <a:r>
              <a:t> when output doesn’t match expectations</a:t>
            </a:r>
          </a:p>
          <a:p>
            <a:pPr lvl="0"/>
            <a:r>
              <a:rPr b="1"/>
              <a:t>Save successful patterns</a:t>
            </a:r>
            <a:r>
              <a:t> for future use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Evaluating AI Output Quality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CLEAR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C</a:t>
            </a:r>
            <a:r>
              <a:t>orrectness - Are facts accurate and verifiable?</a:t>
            </a:r>
          </a:p>
          <a:p>
            <a:pPr marL="0" lvl="0" indent="0">
              <a:buNone/>
            </a:pPr>
            <a:r>
              <a:rPr b="1"/>
              <a:t>L</a:t>
            </a:r>
            <a:r>
              <a:t>ogic - Does reasoning make sense?</a:t>
            </a:r>
          </a:p>
          <a:p>
            <a:pPr marL="0" lvl="0" indent="0">
              <a:buNone/>
            </a:pPr>
            <a:r>
              <a:rPr b="1"/>
              <a:t>E</a:t>
            </a:r>
            <a:r>
              <a:t>thics - Are recommendations appropriate and unbiased?</a:t>
            </a:r>
          </a:p>
          <a:p>
            <a:pPr marL="0" lvl="0" indent="0">
              <a:buNone/>
            </a:pPr>
            <a:r>
              <a:rPr b="1"/>
              <a:t>A</a:t>
            </a:r>
            <a:r>
              <a:t>pplicability - Can this be implemented in practice?</a:t>
            </a:r>
          </a:p>
          <a:p>
            <a:pPr marL="0" lvl="0" indent="0">
              <a:buNone/>
            </a:pPr>
            <a:r>
              <a:rPr b="1"/>
              <a:t>R</a:t>
            </a:r>
            <a:r>
              <a:t>elevance - Does this address the actual question?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Fact-Checking AI Responses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Trust but Verify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Cross-reference claims</a:t>
            </a:r>
            <a:r>
              <a:t> with authoritative sources</a:t>
            </a:r>
          </a:p>
          <a:p>
            <a:pPr lvl="0"/>
            <a:r>
              <a:rPr b="1"/>
              <a:t>Check recent data</a:t>
            </a:r>
            <a:r>
              <a:t> - AI training has cutoff dates</a:t>
            </a:r>
          </a:p>
          <a:p>
            <a:pPr lvl="0"/>
            <a:r>
              <a:rPr b="1"/>
              <a:t>Verify calculations</a:t>
            </a:r>
            <a:r>
              <a:t> independently</a:t>
            </a:r>
          </a:p>
          <a:p>
            <a:pPr lvl="0"/>
            <a:r>
              <a:rPr b="1"/>
              <a:t>Question confident-sounding but suspicious claims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$100 Million Prompt That Changed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a single prompt optimization saved a Fortune 500 company millions in customer service costs</a:t>
            </a:r>
          </a:p>
        </p:txBody>
      </p:sp>
      <p:pic>
        <p:nvPicPr>
          <p:cNvPr id="4" name="Picture" descr="Person kneeling in front of a computer while interacting with an AI chatbot.&#10;">
            <a:extLst>
              <a:ext uri="{FF2B5EF4-FFF2-40B4-BE49-F238E27FC236}">
                <a16:creationId xmlns:a16="http://schemas.microsoft.com/office/drawing/2014/main" id="{CC5C9945-FB44-CF5F-F89B-5FCA2A5F1C4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342966" y="3074511"/>
            <a:ext cx="2606600" cy="2573254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Bias Detection and Mitigation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AI Biases to Watch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Recency bias</a:t>
            </a:r>
            <a:r>
              <a:t>: Overweighting recent information</a:t>
            </a:r>
          </a:p>
          <a:p>
            <a:pPr lvl="0"/>
            <a:r>
              <a:rPr b="1"/>
              <a:t>Confirmation bias</a:t>
            </a:r>
            <a:r>
              <a:t>: Supporting existing beliefs</a:t>
            </a:r>
          </a:p>
          <a:p>
            <a:pPr lvl="0"/>
            <a:r>
              <a:rPr b="1"/>
              <a:t>Cultural bias</a:t>
            </a:r>
            <a:r>
              <a:t>: Western/English-language perspectives</a:t>
            </a:r>
          </a:p>
          <a:p>
            <a:pPr lvl="0"/>
            <a:r>
              <a:rPr b="1"/>
              <a:t>Availability bias</a:t>
            </a:r>
            <a:r>
              <a:t>: Focusing on easily recalled examples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Industry-Specific Applications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Tools Transforming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Legal</a:t>
            </a:r>
            <a:r>
              <a:t>: Contract analysis, legal research, document drafting</a:t>
            </a:r>
          </a:p>
          <a:p>
            <a:pPr marL="0" lvl="0" indent="0">
              <a:buNone/>
            </a:pPr>
            <a:r>
              <a:rPr b="1"/>
              <a:t>Healthcare</a:t>
            </a:r>
            <a:r>
              <a:t>: Diagnostic assistance, treatment planning, research</a:t>
            </a:r>
          </a:p>
          <a:p>
            <a:pPr marL="0" lvl="0" indent="0">
              <a:buNone/>
            </a:pPr>
            <a:r>
              <a:rPr b="1"/>
              <a:t>Finance</a:t>
            </a:r>
            <a:r>
              <a:t>: Risk assessment, fraud detection, investment analysis</a:t>
            </a:r>
          </a:p>
          <a:p>
            <a:pPr marL="0" lvl="0" indent="0">
              <a:buNone/>
            </a:pPr>
            <a:r>
              <a:rPr b="1"/>
              <a:t>Marketing</a:t>
            </a:r>
            <a:r>
              <a:t>: Content creation, audience analysis, campaign optimization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Legal AI Revolution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Transforming Legal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Contract review</a:t>
            </a:r>
            <a:r>
              <a:t>: 90% faster than human lawyers</a:t>
            </a:r>
          </a:p>
          <a:p>
            <a:pPr lvl="0"/>
            <a:r>
              <a:rPr b="1"/>
              <a:t>Legal research</a:t>
            </a:r>
            <a:r>
              <a:t>: Comprehensive case law analysis in minutes</a:t>
            </a:r>
          </a:p>
          <a:p>
            <a:pPr lvl="0"/>
            <a:r>
              <a:rPr b="1"/>
              <a:t>Document drafting</a:t>
            </a:r>
            <a:r>
              <a:t>: Template generation with customization</a:t>
            </a:r>
          </a:p>
          <a:p>
            <a:pPr lvl="0"/>
            <a:r>
              <a:rPr b="1"/>
              <a:t>Due diligence</a:t>
            </a:r>
            <a:r>
              <a:t>: Automated document analysis for M&amp;A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Healthcare AI Applications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Augmenting Medical Expertise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Diagnostic support</a:t>
            </a:r>
            <a:r>
              <a:t>: Pattern recognition in medical imaging</a:t>
            </a:r>
          </a:p>
          <a:p>
            <a:pPr lvl="0"/>
            <a:r>
              <a:rPr b="1"/>
              <a:t>Treatment planning</a:t>
            </a:r>
            <a:r>
              <a:t>: Evidence-based recommendation systems</a:t>
            </a:r>
          </a:p>
          <a:p>
            <a:pPr lvl="0"/>
            <a:r>
              <a:rPr b="1"/>
              <a:t>Drug discovery</a:t>
            </a:r>
            <a:r>
              <a:t>: Accelerated compound identification</a:t>
            </a:r>
          </a:p>
          <a:p>
            <a:pPr lvl="0"/>
            <a:r>
              <a:rPr b="1"/>
              <a:t>Administrative efficiency</a:t>
            </a:r>
            <a:r>
              <a:t>: Automated documentation and coding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Financial AI Tools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Revolutionizing Financial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Risk assessment</a:t>
            </a:r>
            <a:r>
              <a:t>: Real-time credit and market risk analysis</a:t>
            </a:r>
          </a:p>
          <a:p>
            <a:pPr lvl="0"/>
            <a:r>
              <a:rPr b="1"/>
              <a:t>Fraud detection</a:t>
            </a:r>
            <a:r>
              <a:t>: Pattern recognition in transaction data</a:t>
            </a:r>
          </a:p>
          <a:p>
            <a:pPr lvl="0"/>
            <a:r>
              <a:rPr b="1"/>
              <a:t>Investment research</a:t>
            </a:r>
            <a:r>
              <a:t>: Automated analysis of financial statements</a:t>
            </a:r>
          </a:p>
          <a:p>
            <a:pPr lvl="0"/>
            <a:r>
              <a:rPr b="1"/>
              <a:t>Regulatory compliance</a:t>
            </a:r>
            <a:r>
              <a:t>: Automated reporting and monitoring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November 2023: The Customer Service Crisis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AI Workflows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Individual Tasks to Integrated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Identify repetitive processes</a:t>
            </a:r>
            <a:r>
              <a:t> suitable for AI assistance</a:t>
            </a:r>
          </a:p>
          <a:p>
            <a:pPr lvl="0"/>
            <a:r>
              <a:rPr b="1"/>
              <a:t>Map workflow steps</a:t>
            </a:r>
            <a:r>
              <a:t> and AI integration points</a:t>
            </a:r>
          </a:p>
          <a:p>
            <a:pPr lvl="0"/>
            <a:r>
              <a:rPr b="1"/>
              <a:t>Create prompt libraries</a:t>
            </a:r>
            <a:r>
              <a:t> for consistent results</a:t>
            </a:r>
          </a:p>
          <a:p>
            <a:pPr lvl="0"/>
            <a:r>
              <a:rPr b="1"/>
              <a:t>Establish quality control</a:t>
            </a:r>
            <a:r>
              <a:t> checkpoints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Future of Human-AI Collaboration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Emerging Trends and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Multimodal AI</a:t>
            </a:r>
            <a:r>
              <a:t>: Text, image, and voice integration</a:t>
            </a:r>
          </a:p>
          <a:p>
            <a:pPr marL="0" lvl="0" indent="0">
              <a:buNone/>
            </a:pPr>
            <a:r>
              <a:rPr b="1"/>
              <a:t>Autonomous agents</a:t>
            </a:r>
            <a:r>
              <a:t>: AI systems that can execute complex workflows</a:t>
            </a:r>
          </a:p>
          <a:p>
            <a:pPr marL="0" lvl="0" indent="0">
              <a:buNone/>
            </a:pPr>
            <a:r>
              <a:rPr b="1"/>
              <a:t>Real-time learning</a:t>
            </a:r>
            <a:r>
              <a:t>: AI that adapts to your specific context and preferences</a:t>
            </a:r>
          </a:p>
          <a:p>
            <a:pPr marL="0" lvl="0" indent="0">
              <a:buNone/>
            </a:pPr>
            <a:r>
              <a:rPr b="1"/>
              <a:t>Collaborative intelligence</a:t>
            </a:r>
            <a:r>
              <a:t>: Human-AI teams outperforming either alone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Mastering AI Tool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/>
              <a:t>“The future belongs to those who can effectively collaborate with AI, not those who fear it”</a:t>
            </a:r>
          </a:p>
          <a:p>
            <a:pPr lvl="0"/>
            <a:r>
              <a:rPr b="1"/>
              <a:t>Prompting is a skill</a:t>
            </a:r>
            <a:r>
              <a:t> that requires practice and refinement</a:t>
            </a:r>
          </a:p>
          <a:p>
            <a:pPr lvl="0"/>
            <a:r>
              <a:rPr b="1"/>
              <a:t>Quality evaluation</a:t>
            </a:r>
            <a:r>
              <a:t> prevents costly mistakes and bias</a:t>
            </a:r>
          </a:p>
          <a:p>
            <a:pPr lvl="0"/>
            <a:r>
              <a:rPr b="1"/>
              <a:t>Industry applications</a:t>
            </a:r>
            <a:r>
              <a:t> are transforming every profession</a:t>
            </a:r>
          </a:p>
          <a:p>
            <a:pPr lvl="0"/>
            <a:r>
              <a:rPr b="1"/>
              <a:t>Continuous learning</a:t>
            </a:r>
            <a:r>
              <a:t> essential as AI capabilities evolve rapidly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Goes Wrong at Scale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Major retailer</a:t>
            </a:r>
            <a:r>
              <a:t> deploys ChatGPT for customer service</a:t>
            </a:r>
          </a:p>
          <a:p>
            <a:pPr lvl="0"/>
            <a:r>
              <a:rPr b="1"/>
              <a:t>Initial results</a:t>
            </a:r>
            <a:r>
              <a:t>: 40% of responses marked “unhelpful”</a:t>
            </a:r>
          </a:p>
          <a:p>
            <a:pPr lvl="0"/>
            <a:r>
              <a:rPr b="1"/>
              <a:t>Customer complaints</a:t>
            </a:r>
            <a:r>
              <a:t> surge about confusing AI interactions</a:t>
            </a:r>
          </a:p>
          <a:p>
            <a:pPr lvl="0"/>
            <a:r>
              <a:rPr b="1"/>
              <a:t>The problem</a:t>
            </a:r>
            <a:r>
              <a:t>: Poor prompting strategy costing millions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Transformation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Disaster to Success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Before optimization</a:t>
            </a:r>
            <a:r>
              <a:t>: “Help this customer with their problem”</a:t>
            </a:r>
          </a:p>
          <a:p>
            <a:pPr lvl="0"/>
            <a:r>
              <a:rPr b="1"/>
              <a:t>After optimization</a:t>
            </a:r>
            <a:r>
              <a:t>: Detailed role, context, and constraints</a:t>
            </a:r>
          </a:p>
          <a:p>
            <a:pPr lvl="0"/>
            <a:r>
              <a:rPr b="1"/>
              <a:t>Results</a:t>
            </a:r>
            <a:r>
              <a:t>: 89% customer satisfaction, $100M annual savings</a:t>
            </a:r>
          </a:p>
          <a:p>
            <a:pPr lvl="0"/>
            <a:r>
              <a:rPr b="1"/>
              <a:t>The lesson</a:t>
            </a:r>
            <a:r>
              <a:t>: Prompting is a strategic skill, not casual conversation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Prompting Revolution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This Skill Matters Now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73% of knowledge workers</a:t>
            </a:r>
            <a:r>
              <a:t> will use AI tools by 2025</a:t>
            </a:r>
          </a:p>
          <a:p>
            <a:pPr lvl="0"/>
            <a:r>
              <a:rPr b="1"/>
              <a:t>Prompt engineering</a:t>
            </a:r>
            <a:r>
              <a:t> becoming as valuable as programming</a:t>
            </a:r>
          </a:p>
          <a:p>
            <a:pPr lvl="0"/>
            <a:r>
              <a:rPr b="1"/>
              <a:t>Quality gap</a:t>
            </a:r>
            <a:r>
              <a:t>: Expert vs. novice prompting = 10x performance difference</a:t>
            </a:r>
          </a:p>
          <a:p>
            <a:pPr lvl="0"/>
            <a:r>
              <a:rPr b="1"/>
              <a:t>Career impact</a:t>
            </a:r>
            <a:r>
              <a:t>: AI literacy now essential for professional success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995</Words>
  <Application>Microsoft Office PowerPoint</Application>
  <PresentationFormat>Widescreen</PresentationFormat>
  <Paragraphs>127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Aptos</vt:lpstr>
      <vt:lpstr>Aptos Display</vt:lpstr>
      <vt:lpstr>Arial</vt:lpstr>
      <vt:lpstr>Office Theme</vt:lpstr>
      <vt:lpstr>Video and slides to accompany</vt:lpstr>
      <vt:lpstr>Chapter 6: Using AI Tools: Prompting and Evaluation</vt:lpstr>
      <vt:lpstr>The $100 Million Prompt That Changed Everything</vt:lpstr>
      <vt:lpstr>November 2023: The Customer Service Crisis</vt:lpstr>
      <vt:lpstr>When AI Goes Wrong at Scale</vt:lpstr>
      <vt:lpstr>The Transformation</vt:lpstr>
      <vt:lpstr>From Disaster to Success Story</vt:lpstr>
      <vt:lpstr>The Prompting Revolution</vt:lpstr>
      <vt:lpstr>Why This Skill Matters Now</vt:lpstr>
      <vt:lpstr>Understanding AI Tool Categories</vt:lpstr>
      <vt:lpstr>The Modern AI Landscape</vt:lpstr>
      <vt:lpstr>The Anatomy of Effective Prompts</vt:lpstr>
      <vt:lpstr>Four Essential Components</vt:lpstr>
      <vt:lpstr>Role Definition: Setting the Stage</vt:lpstr>
      <vt:lpstr>The Power of Persona</vt:lpstr>
      <vt:lpstr>Context Setting: Providing Background</vt:lpstr>
      <vt:lpstr>Information Architecture</vt:lpstr>
      <vt:lpstr>Task Specification: Crystal Clear Instructions</vt:lpstr>
      <vt:lpstr>From Vague to Precise</vt:lpstr>
      <vt:lpstr>Output Formatting: Structured Results</vt:lpstr>
      <vt:lpstr>Making AI Output Actionable</vt:lpstr>
      <vt:lpstr>Advanced Prompting Techniques</vt:lpstr>
      <vt:lpstr>Chain-of-Thought and Multi-Step Reasoning</vt:lpstr>
      <vt:lpstr>The Iteration Principle</vt:lpstr>
      <vt:lpstr>Prompting as Conversation</vt:lpstr>
      <vt:lpstr>Evaluating AI Output Quality</vt:lpstr>
      <vt:lpstr>The CLEAR Framework</vt:lpstr>
      <vt:lpstr>Fact-Checking AI Responses</vt:lpstr>
      <vt:lpstr>Trust but Verify</vt:lpstr>
      <vt:lpstr>Bias Detection and Mitigation</vt:lpstr>
      <vt:lpstr>Common AI Biases to Watch</vt:lpstr>
      <vt:lpstr>Industry-Specific Applications</vt:lpstr>
      <vt:lpstr>AI Tools Transforming Work</vt:lpstr>
      <vt:lpstr>The Legal AI Revolution</vt:lpstr>
      <vt:lpstr>Transforming Legal Practice</vt:lpstr>
      <vt:lpstr>Healthcare AI Applications</vt:lpstr>
      <vt:lpstr>Augmenting Medical Expertise</vt:lpstr>
      <vt:lpstr>Financial AI Tools</vt:lpstr>
      <vt:lpstr>Revolutionizing Financial Services</vt:lpstr>
      <vt:lpstr>Building AI Workflows</vt:lpstr>
      <vt:lpstr>From Individual Tasks to Integrated Systems</vt:lpstr>
      <vt:lpstr>The Future of Human-AI Collaboration</vt:lpstr>
      <vt:lpstr>Emerging Trends and Capabilities</vt:lpstr>
      <vt:lpstr>Key Takeaways</vt:lpstr>
      <vt:lpstr>Mastering AI Tool Usage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2026-01-04T01:33:01Z</dcterms:created>
  <dcterms:modified xsi:type="dcterms:W3CDTF">2026-01-04T01:57:03Z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