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CF95F5-5702-41A3-B549-63F9AC299F1E}" v="3" dt="2026-01-05T02:34:20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modSld">
      <pc:chgData name="Kim Seefeld" userId="9280da10541980ae" providerId="LiveId" clId="{D8449322-6F1D-49C5-868C-1ACCF9F0A711}" dt="2026-01-05T02:33:55.511" v="32" actId="15"/>
      <pc:docMkLst>
        <pc:docMk/>
      </pc:docMkLst>
      <pc:sldChg chg="modSp mod">
        <pc:chgData name="Kim Seefeld" userId="9280da10541980ae" providerId="LiveId" clId="{D8449322-6F1D-49C5-868C-1ACCF9F0A711}" dt="2026-01-05T02:32:46.058" v="10" actId="15"/>
        <pc:sldMkLst>
          <pc:docMk/>
          <pc:sldMk cId="0" sldId="265"/>
        </pc:sldMkLst>
        <pc:spChg chg="mod">
          <ac:chgData name="Kim Seefeld" userId="9280da10541980ae" providerId="LiveId" clId="{D8449322-6F1D-49C5-868C-1ACCF9F0A711}" dt="2026-01-05T02:32:46.058" v="10" actId="15"/>
          <ac:spMkLst>
            <pc:docMk/>
            <pc:sldMk cId="0" sldId="26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2:33:19.736" v="21" actId="15"/>
        <pc:sldMkLst>
          <pc:docMk/>
          <pc:sldMk cId="0" sldId="271"/>
        </pc:sldMkLst>
        <pc:spChg chg="mod">
          <ac:chgData name="Kim Seefeld" userId="9280da10541980ae" providerId="LiveId" clId="{D8449322-6F1D-49C5-868C-1ACCF9F0A711}" dt="2026-01-05T02:33:19.736" v="21" actId="15"/>
          <ac:spMkLst>
            <pc:docMk/>
            <pc:sldMk cId="0" sldId="27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2:33:55.511" v="32" actId="15"/>
        <pc:sldMkLst>
          <pc:docMk/>
          <pc:sldMk cId="0" sldId="285"/>
        </pc:sldMkLst>
        <pc:spChg chg="mod">
          <ac:chgData name="Kim Seefeld" userId="9280da10541980ae" providerId="LiveId" clId="{D8449322-6F1D-49C5-868C-1ACCF9F0A711}" dt="2026-01-05T02:33:55.511" v="32" actId="15"/>
          <ac:spMkLst>
            <pc:docMk/>
            <pc:sldMk cId="0" sldId="285"/>
            <ac:spMk id="3" creationId="{8F85219F-0575-3128-6942-FCD8590E31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6033" cy="4351338"/>
          </a:xfrm>
        </p:spPr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O</a:t>
            </a:r>
            <a:r>
              <a:rPr b="1" dirty="0"/>
              <a:t>ur material meets or exceeds all digital accessibility compliance criteria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C6940554-14E7-6207-4208-E84FD8C19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Operates Without Oversight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Systematic Errors at Scale:</a:t>
            </a:r>
            <a:r>
              <a:t> Retailer AI discriminated against entire zip codes</a:t>
            </a:r>
          </a:p>
          <a:p>
            <a:pPr lvl="0"/>
            <a:r>
              <a:rPr b="1"/>
              <a:t>Loss of Human Skills:</a:t>
            </a:r>
            <a:r>
              <a:t> Pilots losing manual flying abilities with autopilot</a:t>
            </a:r>
          </a:p>
          <a:p>
            <a:pPr lvl="0"/>
            <a:r>
              <a:rPr b="1"/>
              <a:t>Accountability Gaps:</a:t>
            </a:r>
            <a:r>
              <a:t> Who’s responsible when AI denies a loan or misdiagnoses?</a:t>
            </a:r>
          </a:p>
          <a:p>
            <a:pPr lvl="0"/>
            <a:r>
              <a:rPr b="1"/>
              <a:t>Trust Erosion:</a:t>
            </a:r>
            <a:r>
              <a:t> People lose confidence in systems they can’t control</a:t>
            </a:r>
          </a:p>
          <a:p>
            <a:pPr lvl="0"/>
            <a:r>
              <a:rPr b="1"/>
              <a:t>Missed Learning:</a:t>
            </a:r>
            <a:r>
              <a:t> No feedback loop to improve AI performance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Benefits of Human Oversight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Oversight Makes AI Better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Enhanced Decision Quality:</a:t>
            </a:r>
            <a:r>
              <a:t> Humans catch errors AI misses</a:t>
            </a:r>
          </a:p>
          <a:p>
            <a:pPr lvl="0"/>
            <a:r>
              <a:rPr b="1"/>
              <a:t>Maintained Trust:</a:t>
            </a:r>
            <a:r>
              <a:t> People accept AI when humans remain involved</a:t>
            </a:r>
          </a:p>
          <a:p>
            <a:pPr lvl="0"/>
            <a:r>
              <a:rPr b="1"/>
              <a:t>Continuous Learning:</a:t>
            </a:r>
            <a:r>
              <a:t> Human corrections improve AI over time</a:t>
            </a:r>
          </a:p>
          <a:p>
            <a:pPr lvl="0"/>
            <a:r>
              <a:rPr b="1"/>
              <a:t>Context Understanding:</a:t>
            </a:r>
            <a:r>
              <a:t> “Killer app” is positive, not negative</a:t>
            </a:r>
          </a:p>
          <a:p>
            <a:pPr lvl="0"/>
            <a:r>
              <a:rPr b="1"/>
              <a:t>Ethical Safeguards:</a:t>
            </a:r>
            <a:r>
              <a:t> Humans ensure fair and responsible decisions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Three Models of Human-AI Collaboration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Different Levels of Human Involvement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Human-in-the-Loop (HITL):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Humans review every AI decision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Radiologist confirms AI diagnosis</a:t>
            </a:r>
          </a:p>
          <a:p>
            <a:pPr marL="0" lvl="0" indent="0">
              <a:buNone/>
            </a:pPr>
            <a:r>
              <a:rPr b="1" dirty="0"/>
              <a:t>Human-on-the-Loop (HOTL):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AI decides automatically, humans monitor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Credit card fraud detection with alerts</a:t>
            </a:r>
          </a:p>
          <a:p>
            <a:pPr marL="0" lvl="0" indent="0">
              <a:buNone/>
            </a:pPr>
            <a:r>
              <a:rPr b="1" dirty="0"/>
              <a:t>Human-out-of-the-Loop (HOOTL):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Fully automated decisions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Email spam filtering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Human-in-the-Loop (HITL)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Maximum Human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analyzes data and makes recommendations</a:t>
            </a:r>
          </a:p>
          <a:p>
            <a:pPr lvl="0"/>
            <a:r>
              <a:t>Human reviews every decision before action</a:t>
            </a:r>
          </a:p>
          <a:p>
            <a:pPr lvl="0"/>
            <a:r>
              <a:t>Best for high-stakes, ethically sensitive decisions</a:t>
            </a:r>
          </a:p>
          <a:p>
            <a:pPr lvl="0"/>
            <a:r>
              <a:t>Medical imaging: AI highlights abnormalities, doctor diagnoses</a:t>
            </a:r>
          </a:p>
          <a:p>
            <a:pPr lvl="0"/>
            <a:r>
              <a:t>Preserves human oversight and responsibility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Human-on-the-Loop (HOTL)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Supervised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makes routine decisions automatically</a:t>
            </a:r>
          </a:p>
          <a:p>
            <a:pPr lvl="0"/>
            <a:r>
              <a:t>Humans monitor through dashboards and alerts</a:t>
            </a:r>
          </a:p>
          <a:p>
            <a:pPr lvl="0"/>
            <a:r>
              <a:t>Intervention only when needed</a:t>
            </a:r>
          </a:p>
          <a:p>
            <a:pPr lvl="0"/>
            <a:r>
              <a:t>Credit card fraud: Auto-approve normal, alert for unusual</a:t>
            </a:r>
          </a:p>
          <a:p>
            <a:pPr lvl="0"/>
            <a:r>
              <a:t>Balances efficiency with human oversight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Human-out-of-the-Loop (HOOTL)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6: Human Oversight in AI Systems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Full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operates independently with no real-time human involvement</a:t>
            </a:r>
          </a:p>
          <a:p>
            <a:pPr lvl="0"/>
            <a:r>
              <a:t>Appropriate only for low-risk, reversible decisions</a:t>
            </a:r>
          </a:p>
          <a:p>
            <a:pPr lvl="0"/>
            <a:r>
              <a:t>Email spam filtering: Millions of decisions daily</a:t>
            </a:r>
          </a:p>
          <a:p>
            <a:pPr lvl="0"/>
            <a:r>
              <a:t>High-frequency trading: Microsecond decisions</a:t>
            </a:r>
          </a:p>
          <a:p>
            <a:pPr lvl="0"/>
            <a:r>
              <a:t>Maximum efficiency but higher risk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Choosing the Right Model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Decision Framework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1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0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HITL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HOTL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HOOTL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Stakes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 (life, safety)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Medium (operational)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 (routine)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Low-Medium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Very 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Important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Critical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Predictability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 (exceptions)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 (patterns)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Designing Effective Human Input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Should Ask for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Low Confidence Situations:</a:t>
            </a:r>
            <a:r>
              <a:t> AI uncertain about decision</a:t>
            </a:r>
          </a:p>
          <a:p>
            <a:pPr lvl="0"/>
            <a:r>
              <a:rPr b="1"/>
              <a:t>Unusual Patterns:</a:t>
            </a:r>
            <a:r>
              <a:t> Data differs from training examples</a:t>
            </a:r>
          </a:p>
          <a:p>
            <a:pPr lvl="0"/>
            <a:r>
              <a:rPr b="1"/>
              <a:t>Conflicting Rules:</a:t>
            </a:r>
            <a:r>
              <a:t> Business rules contradict AI recommendation</a:t>
            </a:r>
          </a:p>
          <a:p>
            <a:pPr lvl="0"/>
            <a:r>
              <a:rPr b="1"/>
              <a:t>Regulatory Concerns:</a:t>
            </a:r>
            <a:r>
              <a:t> Legal or ethical implications</a:t>
            </a:r>
          </a:p>
          <a:p>
            <a:pPr lvl="0"/>
            <a:r>
              <a:rPr b="1"/>
              <a:t>Data Quality Issues:</a:t>
            </a:r>
            <a:r>
              <a:t> Missing or contradictory information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Confidence Thresholds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Triggering Human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High Confidence + Low Risk:</a:t>
            </a:r>
            <a:r>
              <a:t> Proceed automatically</a:t>
            </a:r>
          </a:p>
          <a:p>
            <a:pPr lvl="0"/>
            <a:r>
              <a:rPr b="1"/>
              <a:t>Mixed Signals:</a:t>
            </a:r>
            <a:r>
              <a:t> Strong credit but irregular income → Human review</a:t>
            </a:r>
          </a:p>
          <a:p>
            <a:pPr lvl="0"/>
            <a:r>
              <a:rPr b="1"/>
              <a:t>Low Confidence:</a:t>
            </a:r>
            <a:r>
              <a:t> Always escalate to humans</a:t>
            </a:r>
          </a:p>
          <a:p>
            <a:pPr lvl="0"/>
            <a:r>
              <a:rPr b="1"/>
              <a:t>Thresholds adjust:</a:t>
            </a:r>
            <a:r>
              <a:t> Based on outcomes and business changes</a:t>
            </a:r>
          </a:p>
          <a:p>
            <a:pPr lvl="0"/>
            <a:r>
              <a:rPr b="1"/>
              <a:t>Error consequences:</a:t>
            </a:r>
            <a:r>
              <a:t> Drive threshold settings, not convenience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Accountability and Audit Trails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Maintaining Human Responsibility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Audit Trails Must Record: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Input data and sources used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Decision confidence scores and factors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Human reviews, approvals, and overrides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Outcomes and results over time</a:t>
            </a:r>
          </a:p>
          <a:p>
            <a:pPr marL="0" lvl="0" indent="0">
              <a:buNone/>
            </a:pPr>
            <a:r>
              <a:rPr b="1" dirty="0"/>
              <a:t>Override Capabilities: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Easy to use but carefully controlled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Always documented with justification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Preserve human authority over AI recommendations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Clear Human Accountability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Navigation Dilemma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Who’s Responsible for AI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System Owners:</a:t>
            </a:r>
            <a:r>
              <a:t> Approve AI use and define acceptable risk</a:t>
            </a:r>
          </a:p>
          <a:p>
            <a:pPr lvl="0"/>
            <a:r>
              <a:rPr b="1"/>
              <a:t>Technical Operators:</a:t>
            </a:r>
            <a:r>
              <a:t> Manage performance and data quality</a:t>
            </a:r>
          </a:p>
          <a:p>
            <a:pPr lvl="0"/>
            <a:r>
              <a:rPr b="1"/>
              <a:t>Decision Reviewers:</a:t>
            </a:r>
            <a:r>
              <a:t> Accountable for individual outcomes</a:t>
            </a:r>
          </a:p>
          <a:p>
            <a:pPr lvl="0"/>
            <a:r>
              <a:rPr b="1"/>
              <a:t>End Users:</a:t>
            </a:r>
            <a:r>
              <a:t> Responsible for appropriate use and escalation</a:t>
            </a:r>
          </a:p>
          <a:p>
            <a:pPr lvl="0"/>
            <a:r>
              <a:rPr b="1"/>
              <a:t>No Blame Shifting:</a:t>
            </a:r>
            <a:r>
              <a:t> AI decisions remain human decisions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Real-World Example: Medical AI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Accountability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System records symptoms, tests, imaging data</a:t>
            </a:r>
          </a:p>
          <a:p>
            <a:pPr lvl="0"/>
            <a:r>
              <a:t>Logs diagnostic confidence and influencing factors</a:t>
            </a:r>
          </a:p>
          <a:p>
            <a:pPr lvl="0"/>
            <a:r>
              <a:t>Documents physician interactions and decisions</a:t>
            </a:r>
          </a:p>
          <a:p>
            <a:pPr lvl="0"/>
            <a:r>
              <a:t>Tracks treatment outcomes over time</a:t>
            </a:r>
          </a:p>
          <a:p>
            <a:pPr lvl="0"/>
            <a:r>
              <a:t>If error occurs: Complete traceability of decision process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Common Implementation Pitfalls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Lessons from Failed Deployments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Starting Too Complex:</a:t>
            </a:r>
            <a:r>
              <a:t> Begin with simple, low-risk decisions</a:t>
            </a:r>
          </a:p>
          <a:p>
            <a:pPr lvl="0"/>
            <a:r>
              <a:rPr b="1"/>
              <a:t>Ignoring Change Management:</a:t>
            </a:r>
            <a:r>
              <a:t> People need training and support</a:t>
            </a:r>
          </a:p>
          <a:p>
            <a:pPr lvl="0"/>
            <a:r>
              <a:rPr b="1"/>
              <a:t>Expecting Perfection:</a:t>
            </a:r>
            <a:r>
              <a:t> Plan for errors and continuous improvement</a:t>
            </a:r>
          </a:p>
          <a:p>
            <a:pPr lvl="0"/>
            <a:r>
              <a:rPr b="1"/>
              <a:t>Poor Alert Design:</a:t>
            </a:r>
            <a:r>
              <a:t> Humans overwhelmed or confused by notifications</a:t>
            </a:r>
          </a:p>
          <a:p>
            <a:pPr lvl="0"/>
            <a:r>
              <a:rPr b="1"/>
              <a:t>Weak Governance:</a:t>
            </a:r>
            <a:r>
              <a:t> No clear oversight or escalation processes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Human-Centered AI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Effective AI:</a:t>
            </a:r>
            <a:r>
              <a:t> Defined by human integration, not automation level</a:t>
            </a:r>
          </a:p>
          <a:p>
            <a:pPr lvl="0"/>
            <a:r>
              <a:rPr b="1"/>
              <a:t>Trust Building:</a:t>
            </a:r>
            <a:r>
              <a:t> Transparency and appropriate supervision essential</a:t>
            </a:r>
          </a:p>
          <a:p>
            <a:pPr lvl="0"/>
            <a:r>
              <a:rPr b="1"/>
              <a:t>Continuous Evolution:</a:t>
            </a:r>
            <a:r>
              <a:t> Oversight methods will adapt with technology</a:t>
            </a:r>
          </a:p>
          <a:p>
            <a:pPr lvl="0"/>
            <a:r>
              <a:rPr b="1"/>
              <a:t>Human Responsibility:</a:t>
            </a:r>
            <a:r>
              <a:t> Remains ultimate accountability for decisions</a:t>
            </a:r>
          </a:p>
          <a:p>
            <a:pPr lvl="0"/>
            <a:r>
              <a:rPr b="1"/>
              <a:t>Partnership Goal:</a:t>
            </a:r>
            <a:r>
              <a:t> Better decisions through human-AI collaboration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Looking Forward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of Human Oversight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will get better at recognizing uncertainty</a:t>
            </a:r>
          </a:p>
          <a:p>
            <a:pPr lvl="0"/>
            <a:r>
              <a:t>Humans remain responsible for high-stakes decisions</a:t>
            </a:r>
          </a:p>
          <a:p>
            <a:pPr lvl="0"/>
            <a:r>
              <a:t>Success requires judgment, ethics, and communication skills</a:t>
            </a:r>
          </a:p>
          <a:p>
            <a:pPr lvl="0"/>
            <a:r>
              <a:t>Goal: Thoughtful partnerships that preserve trust and responsibility</a:t>
            </a:r>
          </a:p>
          <a:p>
            <a:pPr lvl="0"/>
            <a:r>
              <a:t>Remember: AI serves human purposes, not the other way around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Gets It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You’re driving to an important meeting</a:t>
            </a:r>
          </a:p>
          <a:p>
            <a:pPr lvl="0"/>
            <a:r>
              <a:t>Navigation app suggests a route through construction</a:t>
            </a:r>
          </a:p>
          <a:p>
            <a:pPr lvl="0"/>
            <a:r>
              <a:t>You can see the road work ahead</a:t>
            </a:r>
          </a:p>
          <a:p>
            <a:pPr lvl="0"/>
            <a:r>
              <a:t>Your phone insists you continue straight</a:t>
            </a:r>
          </a:p>
          <a:p>
            <a:pPr lvl="0"/>
            <a:r>
              <a:t>What do you do? Override the AI and take control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Fundamental Principle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Humans Must Remain in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No matter how smart AI becomes, humans must stay in charge</a:t>
            </a:r>
          </a:p>
          <a:p>
            <a:pPr lvl="0"/>
            <a:r>
              <a:t>AI processes vast data and makes rapid decisions</a:t>
            </a:r>
          </a:p>
          <a:p>
            <a:pPr lvl="0"/>
            <a:r>
              <a:t>But it cannot replace human judgment</a:t>
            </a:r>
          </a:p>
          <a:p>
            <a:pPr lvl="0"/>
            <a:r>
              <a:t>Especially when unexpected situations arise</a:t>
            </a:r>
          </a:p>
          <a:p>
            <a:pPr lvl="0"/>
            <a:r>
              <a:t>Or when ethical considerations come into play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Why Human Oversight is Essential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Has Critical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Lack of Common Sense: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Office AI turns off lights during presentations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 - Customer service AI misreads positive feedback as complaints</a:t>
            </a:r>
          </a:p>
          <a:p>
            <a:pPr marL="0" lvl="0" indent="0">
              <a:buNone/>
            </a:pPr>
            <a:r>
              <a:rPr b="1" dirty="0"/>
              <a:t>Can’t Handle New Situations: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COVID-19 broke AI predictions completely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Restaurant inventory AI couldn’t adapt to work-from-home patterns</a:t>
            </a:r>
          </a:p>
          <a:p>
            <a:pPr marL="0" lvl="0" indent="0">
              <a:buNone/>
            </a:pPr>
            <a:r>
              <a:rPr b="1" dirty="0"/>
              <a:t>Ethical Blind Spots: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Hiring AI perpetuates historical discrimination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Cannot understand the spirit behind rules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Risks of Fully Automated Systems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931</Words>
  <Application>Microsoft Office PowerPoint</Application>
  <PresentationFormat>Widescreen</PresentationFormat>
  <Paragraphs>156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Aptos</vt:lpstr>
      <vt:lpstr>Aptos Display</vt:lpstr>
      <vt:lpstr>Arial</vt:lpstr>
      <vt:lpstr>Office Theme</vt:lpstr>
      <vt:lpstr>This video accompanies</vt:lpstr>
      <vt:lpstr>Chapter 6: Human Oversight in AI Systems</vt:lpstr>
      <vt:lpstr>The Navigation Dilemma</vt:lpstr>
      <vt:lpstr>When AI Gets It Wrong</vt:lpstr>
      <vt:lpstr>The Fundamental Principle</vt:lpstr>
      <vt:lpstr>Humans Must Remain in Control</vt:lpstr>
      <vt:lpstr>Why Human Oversight is Essential</vt:lpstr>
      <vt:lpstr>AI Has Critical Limitations</vt:lpstr>
      <vt:lpstr>Risks of Fully Automated Systems</vt:lpstr>
      <vt:lpstr>When AI Operates Without Oversight</vt:lpstr>
      <vt:lpstr>Benefits of Human Oversight</vt:lpstr>
      <vt:lpstr>Why Oversight Makes AI Better</vt:lpstr>
      <vt:lpstr>Three Models of Human-AI Collaboration</vt:lpstr>
      <vt:lpstr>Different Levels of Human Involvement</vt:lpstr>
      <vt:lpstr>Human-in-the-Loop (HITL)</vt:lpstr>
      <vt:lpstr>Maximum Human Control</vt:lpstr>
      <vt:lpstr>Human-on-the-Loop (HOTL)</vt:lpstr>
      <vt:lpstr>Supervised Automation</vt:lpstr>
      <vt:lpstr>Human-out-of-the-Loop (HOOTL)</vt:lpstr>
      <vt:lpstr>Full Automation</vt:lpstr>
      <vt:lpstr>Choosing the Right Model</vt:lpstr>
      <vt:lpstr>Decision Framework</vt:lpstr>
      <vt:lpstr>Designing Effective Human Input</vt:lpstr>
      <vt:lpstr>When AI Should Ask for Help</vt:lpstr>
      <vt:lpstr>Confidence Thresholds</vt:lpstr>
      <vt:lpstr>Triggering Human Review</vt:lpstr>
      <vt:lpstr>Accountability and Audit Trails</vt:lpstr>
      <vt:lpstr>Maintaining Human Responsibility</vt:lpstr>
      <vt:lpstr>Clear Human Accountability</vt:lpstr>
      <vt:lpstr>Who’s Responsible for AI Decisions</vt:lpstr>
      <vt:lpstr>Real-World Example: Medical AI</vt:lpstr>
      <vt:lpstr>Accountability in Practice</vt:lpstr>
      <vt:lpstr>Common Implementation Pitfalls</vt:lpstr>
      <vt:lpstr>Lessons from Failed Deployments</vt:lpstr>
      <vt:lpstr>Key Takeaways</vt:lpstr>
      <vt:lpstr>Human-Centered AI Design</vt:lpstr>
      <vt:lpstr>Looking Forward</vt:lpstr>
      <vt:lpstr>The Future of Human Oversight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2026-01-05T02:31:16Z</dcterms:created>
  <dcterms:modified xsi:type="dcterms:W3CDTF">2026-01-05T02:34:29Z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